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78" r:id="rId2"/>
    <p:sldId id="377" r:id="rId3"/>
    <p:sldId id="379" r:id="rId4"/>
    <p:sldId id="350" r:id="rId5"/>
    <p:sldId id="297" r:id="rId6"/>
    <p:sldId id="375" r:id="rId7"/>
    <p:sldId id="380" r:id="rId8"/>
    <p:sldId id="381" r:id="rId9"/>
    <p:sldId id="376" r:id="rId10"/>
    <p:sldId id="382" r:id="rId11"/>
    <p:sldId id="383" r:id="rId12"/>
    <p:sldId id="364" r:id="rId13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A5"/>
    <a:srgbClr val="ED5B01"/>
    <a:srgbClr val="FF913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7569" autoAdjust="0"/>
  </p:normalViewPr>
  <p:slideViewPr>
    <p:cSldViewPr>
      <p:cViewPr>
        <p:scale>
          <a:sx n="75" d="100"/>
          <a:sy n="75" d="100"/>
        </p:scale>
        <p:origin x="-1944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5733" y="0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88407407-038A-4F5E-A8BF-47AF58E78E2E}" type="datetimeFigureOut">
              <a:rPr lang="en-US" smtClean="0"/>
              <a:pPr/>
              <a:t>6/30/2015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8722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5733" y="8838722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D2432F1B-6990-4B31-8FD0-349A596FC4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80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2603" cy="465615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5733" y="0"/>
            <a:ext cx="3042603" cy="465615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r">
              <a:defRPr sz="1200" smtClean="0"/>
            </a:lvl1pPr>
          </a:lstStyle>
          <a:p>
            <a:pPr>
              <a:defRPr/>
            </a:pPr>
            <a:fld id="{20FEE958-FCB0-4805-8E20-0916DFE7AA76}" type="datetimeFigureOut">
              <a:rPr lang="en-US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69" tIns="46535" rIns="93069" bIns="4653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9" y="4420950"/>
            <a:ext cx="5614668" cy="4187349"/>
          </a:xfrm>
          <a:prstGeom prst="rect">
            <a:avLst/>
          </a:prstGeom>
        </p:spPr>
        <p:txBody>
          <a:bodyPr vert="horz" lIns="93069" tIns="46535" rIns="93069" bIns="4653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8722"/>
            <a:ext cx="3042603" cy="465615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5733" y="8838722"/>
            <a:ext cx="3042603" cy="465615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046165B-C0B5-4302-AB8C-24BFB26701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902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2E8867-6D14-49D2-8410-D1504AC1EEF5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322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16A3F-87EE-4061-A467-BE95D667594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611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16A3F-87EE-4061-A467-BE95D667594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8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2E8867-6D14-49D2-8410-D1504AC1EEF5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873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5DE9DB-CA42-464A-94DB-B4417262EDC9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964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6EA028-C292-4BFA-BA30-5D6F14A8EE4D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255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16A3F-87EE-4061-A467-BE95D667594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114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16A3F-87EE-4061-A467-BE95D667594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928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16A3F-87EE-4061-A467-BE95D667594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830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16A3F-87EE-4061-A467-BE95D667594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854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16A3F-87EE-4061-A467-BE95D667594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21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664B8-94A7-41FC-A73C-D06F07530AA2}" type="datetime1">
              <a:rPr lang="en-US" smtClean="0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835C2-FBCE-49F9-92D8-0584FBBC53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16FA6-DAE5-4647-A34D-F37EA67916EE}" type="datetime1">
              <a:rPr lang="en-US" smtClean="0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54E6E-5EA9-4623-AD89-76A610C75B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191B4-2271-4AF3-97C7-AA7FC60F7D50}" type="datetime1">
              <a:rPr lang="en-US" smtClean="0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77B6-9C9C-4B68-B9B0-E5391BE23F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23823-FADC-429F-9F35-070A2AC8F071}" type="datetime1">
              <a:rPr lang="en-US" smtClean="0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670B2-C3CC-4D45-AD6E-B4EFD26E1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B007F-7F1E-4A84-867D-D40A8096C17F}" type="datetime1">
              <a:rPr lang="en-US" smtClean="0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39025-E6AA-44CD-8E92-FAB8CD55E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5DB9C-8A66-45CD-AFCD-1918F3E4A7BF}" type="datetime1">
              <a:rPr lang="en-US" smtClean="0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9C03F-E96D-4465-9A05-8DA2691906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876ED-4149-438B-BA57-8F2CF8883E6D}" type="datetime1">
              <a:rPr lang="en-US" smtClean="0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A1E6F-866B-428E-A69F-336A28B3A4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59A92-249D-4BE2-BF50-40AFE1946471}" type="datetime1">
              <a:rPr lang="en-US" smtClean="0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679EA-704A-47F3-8DED-9DD634EE47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8F317-FDFA-4593-B5B2-1EC154899AD0}" type="datetime1">
              <a:rPr lang="en-US" smtClean="0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074C9-4683-4592-B3B0-2E3DA5406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5A608-179D-4CE4-A062-3A44D86E2550}" type="datetime1">
              <a:rPr lang="en-US" smtClean="0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C5DB-1625-459D-ADCB-A7D9233F30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08B49-A27A-4ABE-B71D-009D101854A6}" type="datetime1">
              <a:rPr lang="en-US" smtClean="0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8A96F-76FE-4C2F-957D-24F957EC3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8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C31C1D-62CF-49F4-B034-F58851625068}" type="datetime1">
              <a:rPr lang="en-US" smtClean="0"/>
              <a:pPr>
                <a:defRPr/>
              </a:pPr>
              <a:t>6/30/2015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36F342-CFF8-4BA8-AC90-378AEDD377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advClick="0" advTm="8000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mailto:bfwalker@ufl.edu" TargetMode="External"/><Relationship Id="rId3" Type="http://schemas.openxmlformats.org/officeDocument/2006/relationships/image" Target="../media/image2.jpeg"/><Relationship Id="rId7" Type="http://schemas.openxmlformats.org/officeDocument/2006/relationships/hyperlink" Target="mailto:Emily.Stambaugh@ucop.ed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acobs@wrlc.org" TargetMode="External"/><Relationship Id="rId5" Type="http://schemas.openxmlformats.org/officeDocument/2006/relationships/hyperlink" Target="mailto:jburger@ASERL.org" TargetMode="External"/><Relationship Id="rId4" Type="http://schemas.openxmlformats.org/officeDocument/2006/relationships/hyperlink" Target="mailto:jcrussell@ufl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serl.org/programs/j-retain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ms.uflib.ufl.edu/flare/Index.asp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dlib.org/services/wes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uides.uflib.ufl.edu/JRN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074C9-4683-4592-B3B0-2E3DA540665D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6852" y="591445"/>
            <a:ext cx="8482576" cy="591447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b="1">
                <a:solidFill>
                  <a:srgbClr val="F84F0E"/>
                </a:solidFill>
                <a:latin typeface="+mn-lt"/>
              </a:rPr>
              <a:t>JRNL: Journal Retention and Needs Listing</a:t>
            </a:r>
          </a:p>
          <a:p>
            <a:r>
              <a:rPr lang="en-US" sz="2800" b="1">
                <a:solidFill>
                  <a:srgbClr val="F84F0E"/>
                </a:solidFill>
                <a:latin typeface="+mn-lt"/>
              </a:rPr>
              <a:t>A Software Tool for Print Journal Archives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2955" y="2138330"/>
            <a:ext cx="7950370" cy="321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334AF3"/>
                </a:solidFill>
              </a:rPr>
              <a:t>Judith C. Russell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sz="2400" b="1" dirty="0">
                <a:solidFill>
                  <a:srgbClr val="334AF3"/>
                </a:solidFill>
              </a:rPr>
              <a:t>Dean of University Libraries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b="1" dirty="0">
              <a:solidFill>
                <a:srgbClr val="334AF3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b="1" dirty="0">
              <a:solidFill>
                <a:srgbClr val="334AF3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b="1" dirty="0">
              <a:solidFill>
                <a:srgbClr val="334AF3"/>
              </a:solidFill>
            </a:endParaRPr>
          </a:p>
          <a:p>
            <a:pPr algn="ctr"/>
            <a:endParaRPr lang="en-US" sz="1100" dirty="0">
              <a:solidFill>
                <a:srgbClr val="334AF3"/>
              </a:solidFill>
            </a:endParaRPr>
          </a:p>
          <a:p>
            <a:pPr algn="ctr"/>
            <a:r>
              <a:rPr lang="en-US" sz="2800" b="1" dirty="0">
                <a:solidFill>
                  <a:srgbClr val="334AF3"/>
                </a:solidFill>
              </a:rPr>
              <a:t>Print Archiving Network (PAN)</a:t>
            </a:r>
          </a:p>
          <a:p>
            <a:pPr algn="ctr"/>
            <a:r>
              <a:rPr lang="en-US" sz="2400" b="1" dirty="0">
                <a:solidFill>
                  <a:srgbClr val="334AF3"/>
                </a:solidFill>
              </a:rPr>
              <a:t>June 25, 2015</a:t>
            </a:r>
          </a:p>
          <a:p>
            <a:pPr algn="ctr"/>
            <a:endParaRPr lang="en-US" b="1">
              <a:solidFill>
                <a:srgbClr val="334AF3"/>
              </a:solidFill>
            </a:endParaRPr>
          </a:p>
        </p:txBody>
      </p:sp>
      <p:pic>
        <p:nvPicPr>
          <p:cNvPr id="6" name="Picture 5" descr="UF Signat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790" y="3140971"/>
            <a:ext cx="22987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419379"/>
      </p:ext>
    </p:extLst>
  </p:cSld>
  <p:clrMapOvr>
    <a:masterClrMapping/>
  </p:clrMapOvr>
  <p:transition advClick="0" advTm="8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F4580E"/>
                </a:solidFill>
                <a:latin typeface="+mn-lt"/>
                <a:cs typeface="Arial" pitchFamily="34" charset="0"/>
              </a:rPr>
              <a:t>JRNL Tool, </a:t>
            </a:r>
            <a:r>
              <a:rPr lang="en-US" sz="3600" b="1" dirty="0" smtClean="0">
                <a:solidFill>
                  <a:srgbClr val="F4580E"/>
                </a:solidFill>
                <a:latin typeface="+mn-lt"/>
                <a:cs typeface="Arial" pitchFamily="34" charset="0"/>
              </a:rPr>
              <a:t>continued</a:t>
            </a:r>
            <a:endParaRPr lang="en-US" sz="3600" b="1" dirty="0">
              <a:solidFill>
                <a:srgbClr val="F4580E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48456" y="1073150"/>
            <a:ext cx="8229600" cy="4572000"/>
          </a:xfrm>
        </p:spPr>
        <p:txBody>
          <a:bodyPr/>
          <a:lstStyle/>
          <a:p>
            <a:pPr lvl="0">
              <a:spcBef>
                <a:spcPts val="1200"/>
              </a:spcBef>
              <a:buNone/>
            </a:pPr>
            <a:r>
              <a:rPr lang="en-US" sz="2800" b="1" dirty="0">
                <a:solidFill>
                  <a:srgbClr val="0021A5"/>
                </a:solidFill>
                <a:cs typeface="Arial" charset="0"/>
              </a:rPr>
              <a:t>Special Projects</a:t>
            </a:r>
            <a:r>
              <a:rPr lang="en-US" sz="2800" b="1" dirty="0" smtClean="0">
                <a:solidFill>
                  <a:srgbClr val="0021A5"/>
                </a:solidFill>
                <a:cs typeface="Arial" charset="0"/>
              </a:rPr>
              <a:t>: 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1,000+ journals in Agriculture and related fields identifed 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12 Land Grant Universities in </a:t>
            </a:r>
            <a:r>
              <a:rPr lang="en-US" sz="2200" b="1" dirty="0">
                <a:solidFill>
                  <a:srgbClr val="F7641E"/>
                </a:solidFill>
                <a:cs typeface="Arial" charset="0"/>
              </a:rPr>
              <a:t>ASERL</a:t>
            </a: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 and the </a:t>
            </a:r>
            <a:r>
              <a:rPr lang="en-US" sz="2200" b="1" dirty="0">
                <a:solidFill>
                  <a:srgbClr val="F7641E"/>
                </a:solidFill>
                <a:cs typeface="Arial" charset="0"/>
              </a:rPr>
              <a:t>National Agricultural Library</a:t>
            </a: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 collaborating to establish archiving commitments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762 agricultural titles entered into </a:t>
            </a:r>
            <a:r>
              <a:rPr lang="en-US" sz="2200" b="1" dirty="0">
                <a:solidFill>
                  <a:srgbClr val="F7641E"/>
                </a:solidFill>
                <a:cs typeface="Arial" charset="0"/>
              </a:rPr>
              <a:t>JRNL</a:t>
            </a: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 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238 titles held by only one library; 524 held by two or more libraries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Includes agricultural titles from libraries in </a:t>
            </a:r>
            <a:r>
              <a:rPr lang="en-US" sz="2200" b="1" dirty="0">
                <a:solidFill>
                  <a:srgbClr val="F7641E"/>
                </a:solidFill>
                <a:cs typeface="Arial" charset="0"/>
              </a:rPr>
              <a:t>WEST </a:t>
            </a: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and </a:t>
            </a:r>
            <a:r>
              <a:rPr lang="en-US" sz="2200" b="1" dirty="0">
                <a:solidFill>
                  <a:srgbClr val="F7641E"/>
                </a:solidFill>
                <a:cs typeface="Arial" charset="0"/>
              </a:rPr>
              <a:t>WRLC </a:t>
            </a: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as well as several non-Land Grant Universities from </a:t>
            </a:r>
            <a:r>
              <a:rPr lang="en-US" sz="2200" b="1" dirty="0">
                <a:solidFill>
                  <a:srgbClr val="F7641E"/>
                </a:solidFill>
                <a:cs typeface="Arial" charset="0"/>
              </a:rPr>
              <a:t>ASERL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10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38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F4580E"/>
                </a:solidFill>
                <a:latin typeface="+mn-lt"/>
                <a:cs typeface="Arial" pitchFamily="34" charset="0"/>
              </a:rPr>
              <a:t>JRNL Tool, </a:t>
            </a:r>
            <a:r>
              <a:rPr lang="en-US" sz="3600" b="1" dirty="0" smtClean="0">
                <a:solidFill>
                  <a:srgbClr val="F4580E"/>
                </a:solidFill>
                <a:latin typeface="+mn-lt"/>
                <a:cs typeface="Arial" pitchFamily="34" charset="0"/>
              </a:rPr>
              <a:t>continued</a:t>
            </a:r>
            <a:endParaRPr lang="en-US" sz="3600" b="1" dirty="0">
              <a:solidFill>
                <a:srgbClr val="F4580E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48456" y="1073150"/>
            <a:ext cx="8229600" cy="4572000"/>
          </a:xfrm>
        </p:spPr>
        <p:txBody>
          <a:bodyPr/>
          <a:lstStyle/>
          <a:p>
            <a:pPr lvl="0">
              <a:spcBef>
                <a:spcPts val="1200"/>
              </a:spcBef>
              <a:buNone/>
            </a:pPr>
            <a:r>
              <a:rPr lang="en-US" sz="2800" b="1" dirty="0">
                <a:solidFill>
                  <a:srgbClr val="0021A5"/>
                </a:solidFill>
                <a:cs typeface="Arial" charset="0"/>
              </a:rPr>
              <a:t>Special Projects</a:t>
            </a:r>
            <a:r>
              <a:rPr lang="en-US" sz="2800" b="1" dirty="0" smtClean="0">
                <a:solidFill>
                  <a:srgbClr val="0021A5"/>
                </a:solidFill>
                <a:cs typeface="Arial" charset="0"/>
              </a:rPr>
              <a:t>: 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Similar project underway for Architecture (led by UVA and UF)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18 </a:t>
            </a:r>
            <a:r>
              <a:rPr lang="en-US" sz="2200" b="1" dirty="0">
                <a:solidFill>
                  <a:srgbClr val="F7641E"/>
                </a:solidFill>
                <a:cs typeface="Arial" charset="0"/>
              </a:rPr>
              <a:t>ASERL</a:t>
            </a: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 members collaborating to establish archiving commitments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~100 initial titles identified and being assessed by participants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Beginning projects for Law (led by Miami) and Medicine-Health (led by USF and UF) for </a:t>
            </a:r>
            <a:r>
              <a:rPr lang="en-US" sz="2200" b="1" dirty="0">
                <a:solidFill>
                  <a:srgbClr val="F7641E"/>
                </a:solidFill>
                <a:cs typeface="Arial" charset="0"/>
              </a:rPr>
              <a:t>FLARE</a:t>
            </a: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 with expected expansion to </a:t>
            </a:r>
            <a:r>
              <a:rPr lang="en-US" sz="2200" b="1" dirty="0">
                <a:solidFill>
                  <a:srgbClr val="F7641E"/>
                </a:solidFill>
                <a:cs typeface="Arial" charset="0"/>
              </a:rPr>
              <a:t>Scholars Trust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Interest expressed in projects in Music and Marine Sciences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Suggestions for other topical collections are welcome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11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924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78350"/>
          </a:xfrm>
        </p:spPr>
        <p:txBody>
          <a:bodyPr/>
          <a:lstStyle/>
          <a:p>
            <a:pPr lvl="1" eaLnBrk="1" hangingPunct="1"/>
            <a:r>
              <a:rPr lang="en-US" sz="2400" b="1" dirty="0">
                <a:solidFill>
                  <a:srgbClr val="0021A5"/>
                </a:solidFill>
                <a:cs typeface="Arial" charset="0"/>
              </a:rPr>
              <a:t>Judy Russell, University of </a:t>
            </a:r>
            <a:r>
              <a:rPr lang="en-US" sz="2400" b="1" dirty="0" smtClean="0">
                <a:solidFill>
                  <a:srgbClr val="0021A5"/>
                </a:solidFill>
                <a:cs typeface="Arial" charset="0"/>
              </a:rPr>
              <a:t>Florida</a:t>
            </a:r>
          </a:p>
          <a:p>
            <a:pPr marL="457200" lvl="1" indent="0" eaLnBrk="1" hangingPunct="1">
              <a:buNone/>
            </a:pPr>
            <a:r>
              <a:rPr lang="en-US" sz="2400" b="1" dirty="0">
                <a:solidFill>
                  <a:srgbClr val="0021A5"/>
                </a:solidFill>
                <a:cs typeface="Arial" charset="0"/>
              </a:rPr>
              <a:t>    </a:t>
            </a:r>
            <a:r>
              <a:rPr lang="en-US" sz="2400" dirty="0" smtClean="0">
                <a:solidFill>
                  <a:srgbClr val="0021A5"/>
                </a:solidFill>
                <a:cs typeface="Arial" charset="0"/>
              </a:rPr>
              <a:t> </a:t>
            </a:r>
            <a:r>
              <a:rPr lang="en-US" sz="2400" dirty="0" smtClean="0">
                <a:hlinkClick r:id="rId4"/>
              </a:rPr>
              <a:t>jcrussell@ufl.edu</a:t>
            </a:r>
            <a:r>
              <a:rPr lang="en-US" sz="2400" dirty="0" smtClean="0"/>
              <a:t>; </a:t>
            </a:r>
            <a:r>
              <a:rPr lang="en-US" sz="2400" b="1" dirty="0">
                <a:solidFill>
                  <a:srgbClr val="0021A5"/>
                </a:solidFill>
                <a:cs typeface="Arial" charset="0"/>
              </a:rPr>
              <a:t>352-273-2505</a:t>
            </a:r>
            <a:r>
              <a:rPr lang="en-US" sz="2400" dirty="0">
                <a:solidFill>
                  <a:srgbClr val="0021A5"/>
                </a:solidFill>
                <a:cs typeface="Arial" charset="0"/>
              </a:rPr>
              <a:t> </a:t>
            </a:r>
          </a:p>
          <a:p>
            <a:pPr lvl="1" eaLnBrk="1" hangingPunct="1"/>
            <a:r>
              <a:rPr lang="en-US" sz="2400" b="1" dirty="0" smtClean="0">
                <a:solidFill>
                  <a:srgbClr val="0021A5"/>
                </a:solidFill>
                <a:cs typeface="Arial" charset="0"/>
              </a:rPr>
              <a:t>John </a:t>
            </a:r>
            <a:r>
              <a:rPr lang="en-US" sz="2400" b="1" dirty="0">
                <a:solidFill>
                  <a:srgbClr val="0021A5"/>
                </a:solidFill>
                <a:cs typeface="Arial" charset="0"/>
              </a:rPr>
              <a:t>Burger, ASERL Executive </a:t>
            </a:r>
            <a:r>
              <a:rPr lang="en-US" sz="2400" b="1" dirty="0" smtClean="0">
                <a:solidFill>
                  <a:srgbClr val="0021A5"/>
                </a:solidFill>
                <a:cs typeface="Arial" charset="0"/>
              </a:rPr>
              <a:t>Director</a:t>
            </a:r>
          </a:p>
          <a:p>
            <a:pPr marL="457200" lvl="1" indent="0" eaLnBrk="1" hangingPunct="1">
              <a:buNone/>
            </a:pPr>
            <a:r>
              <a:rPr lang="en-US" sz="2400" b="1" dirty="0">
                <a:solidFill>
                  <a:srgbClr val="0021A5"/>
                </a:solidFill>
                <a:cs typeface="Arial" charset="0"/>
              </a:rPr>
              <a:t>    </a:t>
            </a:r>
            <a:r>
              <a:rPr lang="en-US" sz="2400" dirty="0" smtClean="0">
                <a:solidFill>
                  <a:srgbClr val="0021A5"/>
                </a:solidFill>
                <a:cs typeface="Arial" charset="0"/>
              </a:rPr>
              <a:t> </a:t>
            </a:r>
            <a:r>
              <a:rPr lang="en-US" sz="2400" dirty="0" smtClean="0">
                <a:hlinkClick r:id="rId5"/>
              </a:rPr>
              <a:t>jburger@ASERL.org</a:t>
            </a:r>
            <a:r>
              <a:rPr lang="en-US" sz="2400" dirty="0">
                <a:solidFill>
                  <a:srgbClr val="0021A5"/>
                </a:solidFill>
                <a:cs typeface="Arial" charset="0"/>
              </a:rPr>
              <a:t>; </a:t>
            </a:r>
            <a:r>
              <a:rPr lang="en-US" sz="2400" b="1" dirty="0">
                <a:solidFill>
                  <a:srgbClr val="0021A5"/>
                </a:solidFill>
                <a:cs typeface="Arial" charset="0"/>
              </a:rPr>
              <a:t>404-218-4207</a:t>
            </a:r>
          </a:p>
          <a:p>
            <a:pPr lvl="1" eaLnBrk="1" hangingPunct="1"/>
            <a:r>
              <a:rPr lang="en-US" sz="2400" b="1" dirty="0">
                <a:solidFill>
                  <a:srgbClr val="0021A5"/>
                </a:solidFill>
                <a:cs typeface="Arial" charset="0"/>
              </a:rPr>
              <a:t>Mark Jacobs, WRLC Executive Director</a:t>
            </a:r>
          </a:p>
          <a:p>
            <a:pPr marL="457200" lvl="1" indent="0" eaLnBrk="1" hangingPunct="1">
              <a:buNone/>
            </a:pPr>
            <a:r>
              <a:rPr lang="en-US" sz="2400" b="1" dirty="0">
                <a:solidFill>
                  <a:srgbClr val="0021A5"/>
                </a:solidFill>
                <a:cs typeface="Arial" charset="0"/>
              </a:rPr>
              <a:t>    </a:t>
            </a:r>
            <a:r>
              <a:rPr lang="en-US" sz="2400" dirty="0">
                <a:solidFill>
                  <a:srgbClr val="0021A5"/>
                </a:solidFill>
                <a:cs typeface="Arial" charset="0"/>
              </a:rPr>
              <a:t> </a:t>
            </a:r>
            <a:r>
              <a:rPr lang="en-US" sz="2400" dirty="0">
                <a:solidFill>
                  <a:srgbClr val="0021A5"/>
                </a:solidFill>
                <a:cs typeface="Arial" charset="0"/>
                <a:hlinkClick r:id="rId6"/>
              </a:rPr>
              <a:t>jacobs@wrlc.org</a:t>
            </a:r>
            <a:r>
              <a:rPr lang="en-US" sz="2400" b="1" dirty="0">
                <a:solidFill>
                  <a:srgbClr val="0021A5"/>
                </a:solidFill>
                <a:cs typeface="Arial" charset="0"/>
              </a:rPr>
              <a:t>; 301-390-2031</a:t>
            </a:r>
          </a:p>
          <a:p>
            <a:pPr lvl="1" eaLnBrk="1" hangingPunct="1"/>
            <a:r>
              <a:rPr lang="en-US" sz="2400" b="1" dirty="0" smtClean="0">
                <a:solidFill>
                  <a:srgbClr val="0021A5"/>
                </a:solidFill>
                <a:cs typeface="Arial" charset="0"/>
              </a:rPr>
              <a:t>Emily Stambaugh, WEST Program Manager</a:t>
            </a:r>
            <a:r>
              <a:rPr lang="en-US" sz="2400" dirty="0">
                <a:solidFill>
                  <a:srgbClr val="0021A5"/>
                </a:solidFill>
                <a:cs typeface="Arial" charset="0"/>
              </a:rPr>
              <a:t> </a:t>
            </a:r>
            <a:r>
              <a:rPr lang="en-US" sz="2400" dirty="0">
                <a:solidFill>
                  <a:srgbClr val="0021A5"/>
                </a:solidFill>
                <a:cs typeface="Arial" charset="0"/>
                <a:hlinkClick r:id="rId7"/>
              </a:rPr>
              <a:t>Emily.Stambaugh@ucop.edu</a:t>
            </a:r>
            <a:r>
              <a:rPr lang="en-US" sz="2400" dirty="0">
                <a:solidFill>
                  <a:srgbClr val="0021A5"/>
                </a:solidFill>
                <a:cs typeface="Arial" charset="0"/>
              </a:rPr>
              <a:t>; </a:t>
            </a:r>
            <a:r>
              <a:rPr lang="en-US" sz="2400" b="1" dirty="0">
                <a:solidFill>
                  <a:srgbClr val="0021A5"/>
                </a:solidFill>
                <a:cs typeface="Arial" charset="0"/>
              </a:rPr>
              <a:t>510-987-9673</a:t>
            </a:r>
          </a:p>
          <a:p>
            <a:pPr lvl="1" eaLnBrk="1" hangingPunct="1"/>
            <a:r>
              <a:rPr lang="en-US" sz="2400" b="1" dirty="0">
                <a:solidFill>
                  <a:srgbClr val="0021A5"/>
                </a:solidFill>
                <a:cs typeface="Arial" charset="0"/>
              </a:rPr>
              <a:t>Ben Walker, FLARE Program Manager</a:t>
            </a:r>
          </a:p>
          <a:p>
            <a:pPr marL="457200" lvl="1" indent="0" eaLnBrk="1" hangingPunct="1">
              <a:buNone/>
            </a:pPr>
            <a:r>
              <a:rPr lang="en-US" sz="2400" b="1" dirty="0">
                <a:solidFill>
                  <a:srgbClr val="0021A5"/>
                </a:solidFill>
                <a:cs typeface="Arial" charset="0"/>
              </a:rPr>
              <a:t>    </a:t>
            </a:r>
            <a:r>
              <a:rPr lang="en-US" sz="2400" dirty="0">
                <a:solidFill>
                  <a:srgbClr val="0021A5"/>
                </a:solidFill>
                <a:cs typeface="Arial" charset="0"/>
              </a:rPr>
              <a:t> </a:t>
            </a:r>
            <a:r>
              <a:rPr lang="en-US" sz="2400" dirty="0">
                <a:solidFill>
                  <a:srgbClr val="0021A5"/>
                </a:solidFill>
                <a:cs typeface="Arial" charset="0"/>
                <a:hlinkClick r:id="rId8"/>
              </a:rPr>
              <a:t>bfwalker@ufl.edu</a:t>
            </a:r>
            <a:r>
              <a:rPr lang="en-US" sz="2400" dirty="0">
                <a:solidFill>
                  <a:srgbClr val="0021A5"/>
                </a:solidFill>
                <a:cs typeface="Arial" charset="0"/>
              </a:rPr>
              <a:t>; </a:t>
            </a:r>
            <a:r>
              <a:rPr lang="en-US" sz="2400" b="1" dirty="0">
                <a:solidFill>
                  <a:srgbClr val="0021A5"/>
                </a:solidFill>
                <a:cs typeface="Arial" charset="0"/>
              </a:rPr>
              <a:t>352-273-2545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12</a:t>
            </a:fld>
            <a:endParaRPr lang="en-US" sz="1800" b="1" dirty="0">
              <a:solidFill>
                <a:srgbClr val="0021A5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38200"/>
          </a:xfrm>
        </p:spPr>
        <p:txBody>
          <a:bodyPr anchor="t"/>
          <a:lstStyle/>
          <a:p>
            <a:r>
              <a:rPr lang="en-US" b="1" dirty="0">
                <a:solidFill>
                  <a:srgbClr val="F4580E"/>
                </a:solidFill>
                <a:cs typeface="Arial" charset="0"/>
              </a:rPr>
              <a:t>Additional Information</a:t>
            </a:r>
          </a:p>
        </p:txBody>
      </p:sp>
    </p:spTree>
    <p:extLst>
      <p:ext uri="{BB962C8B-B14F-4D97-AF65-F5344CB8AC3E}">
        <p14:creationId xmlns:p14="http://schemas.microsoft.com/office/powerpoint/2010/main" val="3070393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F4580E"/>
                </a:solidFill>
                <a:latin typeface="+mn-lt"/>
                <a:cs typeface="Arial" charset="0"/>
              </a:rPr>
              <a:t>Background</a:t>
            </a:r>
            <a:endParaRPr lang="en-US" sz="3200" b="1" dirty="0" smtClean="0">
              <a:solidFill>
                <a:srgbClr val="F4580E"/>
              </a:solidFill>
              <a:latin typeface="+mn-lt"/>
              <a:cs typeface="Arial" charset="0"/>
            </a:endParaRPr>
          </a:p>
        </p:txBody>
      </p:sp>
      <p:pic>
        <p:nvPicPr>
          <p:cNvPr id="16386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457200" y="1143000"/>
            <a:ext cx="8525774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1A5"/>
                </a:solidFill>
                <a:latin typeface="+mn-lt"/>
              </a:rPr>
              <a:t>Association of Southeastern Research Libraries (</a:t>
            </a:r>
            <a:r>
              <a:rPr lang="en-US" sz="2800" b="1" dirty="0" smtClean="0">
                <a:solidFill>
                  <a:srgbClr val="F4580E"/>
                </a:solidFill>
                <a:latin typeface="+mn-lt"/>
              </a:rPr>
              <a:t>ASERL</a:t>
            </a:r>
            <a:r>
              <a:rPr lang="en-US" sz="2800" b="1" dirty="0" smtClean="0">
                <a:solidFill>
                  <a:srgbClr val="0021A5"/>
                </a:solidFill>
                <a:latin typeface="+mn-lt"/>
              </a:rPr>
              <a:t>) and the Washington Research Library Consortium (</a:t>
            </a:r>
            <a:r>
              <a:rPr lang="en-US" sz="2800" b="1" dirty="0" smtClean="0">
                <a:solidFill>
                  <a:srgbClr val="F4580E"/>
                </a:solidFill>
                <a:latin typeface="+mn-lt"/>
              </a:rPr>
              <a:t>WRLC</a:t>
            </a:r>
            <a:r>
              <a:rPr lang="en-US" sz="2800" b="1" dirty="0" smtClean="0">
                <a:solidFill>
                  <a:srgbClr val="0021A5"/>
                </a:solidFill>
                <a:latin typeface="+mn-lt"/>
              </a:rPr>
              <a:t>) have a collaborative print journal archiving project: </a:t>
            </a:r>
            <a:r>
              <a:rPr lang="en-US" sz="2800" b="1" dirty="0" smtClean="0">
                <a:solidFill>
                  <a:srgbClr val="F4580E"/>
                </a:solidFill>
                <a:latin typeface="+mn-lt"/>
              </a:rPr>
              <a:t>Scholars Trust</a:t>
            </a:r>
            <a:r>
              <a:rPr lang="en-US" sz="2800" b="1" dirty="0" smtClean="0">
                <a:solidFill>
                  <a:srgbClr val="0021A5"/>
                </a:solidFill>
                <a:latin typeface="+mn-lt"/>
              </a:rPr>
              <a:t> 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latin typeface="+mn-lt"/>
              </a:rPr>
              <a:t>Established in 2013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latin typeface="+mn-lt"/>
              </a:rPr>
              <a:t>29 ASERL participants (including UF and Miami)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latin typeface="+mn-lt"/>
              </a:rPr>
              <a:t>  9 WRLC participants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latin typeface="+mn-lt"/>
              </a:rPr>
              <a:t>ASERL titles held in multiple locations with varying conditions of </a:t>
            </a:r>
            <a:r>
              <a:rPr lang="en-US" sz="2200" b="1" dirty="0" smtClean="0">
                <a:solidFill>
                  <a:srgbClr val="0021A5"/>
                </a:solidFill>
                <a:latin typeface="+mn-lt"/>
              </a:rPr>
              <a:t>storage and use</a:t>
            </a:r>
            <a:endParaRPr lang="en-US" sz="2200" b="1" dirty="0">
              <a:solidFill>
                <a:srgbClr val="0021A5"/>
              </a:solidFill>
              <a:latin typeface="+mn-lt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latin typeface="+mn-lt"/>
              </a:rPr>
              <a:t>WRLC titles held at a central high density facility in </a:t>
            </a:r>
            <a:r>
              <a:rPr lang="en-US" sz="2200" b="1" dirty="0" smtClean="0">
                <a:solidFill>
                  <a:srgbClr val="0021A5"/>
                </a:solidFill>
                <a:latin typeface="+mn-lt"/>
              </a:rPr>
              <a:t>Maryland</a:t>
            </a:r>
            <a:endParaRPr lang="en-US" sz="2200" b="1" dirty="0">
              <a:solidFill>
                <a:srgbClr val="0021A5"/>
              </a:solidFill>
              <a:latin typeface="+mn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2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76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F4580E"/>
                </a:solidFill>
                <a:latin typeface="+mn-lt"/>
                <a:cs typeface="Arial" charset="0"/>
              </a:rPr>
              <a:t>Background, </a:t>
            </a:r>
            <a:r>
              <a:rPr lang="en-US" sz="3600" b="1" dirty="0" smtClean="0">
                <a:solidFill>
                  <a:srgbClr val="F4580E"/>
                </a:solidFill>
                <a:latin typeface="+mn-lt"/>
                <a:cs typeface="Arial" charset="0"/>
              </a:rPr>
              <a:t>continued</a:t>
            </a:r>
          </a:p>
        </p:txBody>
      </p:sp>
      <p:pic>
        <p:nvPicPr>
          <p:cNvPr id="16386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457200" y="1296838"/>
            <a:ext cx="8525774" cy="312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4580E"/>
                </a:solidFill>
                <a:latin typeface="+mn-lt"/>
              </a:rPr>
              <a:t>Scholars Trust</a:t>
            </a:r>
            <a:r>
              <a:rPr lang="en-US" sz="2800" b="1" dirty="0" smtClean="0">
                <a:solidFill>
                  <a:srgbClr val="0021A5"/>
                </a:solidFill>
                <a:latin typeface="+mn-lt"/>
              </a:rPr>
              <a:t> provides: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21A5"/>
                </a:solidFill>
                <a:latin typeface="+mn-lt"/>
              </a:rPr>
              <a:t>Retention commitments through December 31, 2035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21A5"/>
                </a:solidFill>
                <a:latin typeface="+mn-lt"/>
              </a:rPr>
              <a:t>Synchronized archiving </a:t>
            </a:r>
            <a:r>
              <a:rPr lang="en-US" sz="2200" b="1" dirty="0">
                <a:solidFill>
                  <a:srgbClr val="0021A5"/>
                </a:solidFill>
                <a:latin typeface="+mn-lt"/>
              </a:rPr>
              <a:t>policies for print journals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21A5"/>
                </a:solidFill>
                <a:latin typeface="+mn-lt"/>
              </a:rPr>
              <a:t>Opportunities for participating libraries to make </a:t>
            </a:r>
            <a:r>
              <a:rPr lang="en-US" sz="2200" b="1" dirty="0">
                <a:solidFill>
                  <a:srgbClr val="0021A5"/>
                </a:solidFill>
                <a:latin typeface="+mn-lt"/>
              </a:rPr>
              <a:t>long-term collection decisions based on the combined archival holdings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latin typeface="+mn-lt"/>
              </a:rPr>
              <a:t>No-fee, priority service for resource sharing (ILL) requests from participating libraries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latin typeface="+mn-lt"/>
              </a:rPr>
              <a:t>Information at </a:t>
            </a:r>
            <a:r>
              <a:rPr lang="en-US" sz="2200" b="1" dirty="0">
                <a:solidFill>
                  <a:srgbClr val="0021A5"/>
                </a:solidFill>
                <a:latin typeface="+mn-lt"/>
                <a:hlinkClick r:id="rId4"/>
              </a:rPr>
              <a:t>http://www.aserl.org/programs/j-retain/</a:t>
            </a:r>
            <a:r>
              <a:rPr lang="en-US" sz="2200" b="1" dirty="0">
                <a:solidFill>
                  <a:srgbClr val="0021A5"/>
                </a:solidFill>
                <a:latin typeface="+mn-lt"/>
              </a:rPr>
              <a:t>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3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064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F4580E"/>
                </a:solidFill>
                <a:latin typeface="+mn-lt"/>
                <a:cs typeface="Arial" charset="0"/>
              </a:rPr>
              <a:t>Background, </a:t>
            </a:r>
            <a:r>
              <a:rPr lang="en-US" sz="3600" b="1" dirty="0" smtClean="0">
                <a:solidFill>
                  <a:srgbClr val="F4580E"/>
                </a:solidFill>
                <a:latin typeface="+mn-lt"/>
                <a:cs typeface="Arial" charset="0"/>
              </a:rPr>
              <a:t>continued</a:t>
            </a:r>
          </a:p>
        </p:txBody>
      </p:sp>
      <p:pic>
        <p:nvPicPr>
          <p:cNvPr id="51202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05" name="Content Placeholder 7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114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21A5"/>
                </a:solidFill>
                <a:cs typeface="Arial" charset="0"/>
              </a:rPr>
              <a:t>Libraries in the State University System (SUS) of Florida and the University of Miami are building a shared collection called </a:t>
            </a:r>
            <a:r>
              <a:rPr lang="en-US" sz="2800" b="1" dirty="0">
                <a:solidFill>
                  <a:srgbClr val="F4580E"/>
                </a:solidFill>
                <a:cs typeface="Arial" charset="0"/>
              </a:rPr>
              <a:t>FLARE: </a:t>
            </a:r>
            <a:r>
              <a:rPr lang="en-US" sz="2800" b="1" u="sng" dirty="0" err="1" smtClean="0">
                <a:solidFill>
                  <a:srgbClr val="F4580E"/>
                </a:solidFill>
                <a:cs typeface="Arial" charset="0"/>
              </a:rPr>
              <a:t>FL</a:t>
            </a:r>
            <a:r>
              <a:rPr lang="en-US" sz="2800" b="1" dirty="0" err="1" smtClean="0">
                <a:solidFill>
                  <a:srgbClr val="F4580E"/>
                </a:solidFill>
                <a:cs typeface="Arial" charset="0"/>
              </a:rPr>
              <a:t>orida</a:t>
            </a:r>
            <a:r>
              <a:rPr lang="en-US" sz="2800" b="1" dirty="0" smtClean="0">
                <a:solidFill>
                  <a:srgbClr val="F4580E"/>
                </a:solidFill>
                <a:cs typeface="Arial" charset="0"/>
              </a:rPr>
              <a:t> </a:t>
            </a:r>
            <a:r>
              <a:rPr lang="en-US" sz="2800" b="1" u="sng" dirty="0" smtClean="0">
                <a:solidFill>
                  <a:srgbClr val="F4580E"/>
                </a:solidFill>
                <a:cs typeface="Arial" charset="0"/>
              </a:rPr>
              <a:t>A</a:t>
            </a:r>
            <a:r>
              <a:rPr lang="en-US" sz="2800" b="1" dirty="0" smtClean="0">
                <a:solidFill>
                  <a:srgbClr val="F4580E"/>
                </a:solidFill>
                <a:cs typeface="Arial" charset="0"/>
              </a:rPr>
              <a:t>cademic </a:t>
            </a:r>
            <a:r>
              <a:rPr lang="en-US" sz="2800" b="1" u="sng" dirty="0" smtClean="0">
                <a:solidFill>
                  <a:srgbClr val="F4580E"/>
                </a:solidFill>
                <a:cs typeface="Arial" charset="0"/>
              </a:rPr>
              <a:t>Re</a:t>
            </a:r>
            <a:r>
              <a:rPr lang="en-US" sz="2800" b="1" dirty="0" smtClean="0">
                <a:solidFill>
                  <a:srgbClr val="F4580E"/>
                </a:solidFill>
                <a:cs typeface="Arial" charset="0"/>
              </a:rPr>
              <a:t>pository</a:t>
            </a:r>
          </a:p>
          <a:p>
            <a:pPr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21A5"/>
                </a:solidFill>
                <a:cs typeface="Arial" charset="0"/>
              </a:rPr>
              <a:t>Offsite storage in Gainesville managed by UF</a:t>
            </a:r>
          </a:p>
          <a:p>
            <a:pPr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Journals, monographs and government documents included </a:t>
            </a:r>
            <a:endParaRPr lang="en-US" sz="2200" b="1" dirty="0" smtClean="0">
              <a:solidFill>
                <a:srgbClr val="0021A5"/>
              </a:solidFill>
              <a:cs typeface="Arial" charset="0"/>
            </a:endParaRPr>
          </a:p>
          <a:p>
            <a:pPr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21A5"/>
                </a:solidFill>
                <a:cs typeface="Arial" charset="0"/>
              </a:rPr>
              <a:t>Shared policy development and funding </a:t>
            </a:r>
          </a:p>
          <a:p>
            <a:pPr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Information at: </a:t>
            </a:r>
            <a:r>
              <a:rPr lang="en-US" sz="2200" b="1" dirty="0">
                <a:solidFill>
                  <a:srgbClr val="0021A5"/>
                </a:solidFill>
                <a:cs typeface="Arial" charset="0"/>
                <a:hlinkClick r:id="rId4"/>
              </a:rPr>
              <a:t>http://cms.uflib.ufl.edu/flare/Index.aspx</a:t>
            </a: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 </a:t>
            </a:r>
            <a:endParaRPr lang="en-US" sz="2200" b="1" dirty="0" smtClean="0">
              <a:solidFill>
                <a:srgbClr val="0021A5"/>
              </a:solidFill>
              <a:cs typeface="Arial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0021A5"/>
                </a:solidFill>
                <a:cs typeface="Arial" charset="0"/>
              </a:rPr>
              <a:t>Journals retained in the </a:t>
            </a:r>
            <a:r>
              <a:rPr lang="en-US" sz="2800" b="1" dirty="0" smtClean="0">
                <a:solidFill>
                  <a:srgbClr val="F4580E"/>
                </a:solidFill>
                <a:cs typeface="Arial" charset="0"/>
              </a:rPr>
              <a:t>FLARE</a:t>
            </a:r>
            <a:r>
              <a:rPr lang="en-US" sz="2800" b="1" dirty="0" smtClean="0">
                <a:solidFill>
                  <a:srgbClr val="0021A5"/>
                </a:solidFill>
                <a:cs typeface="Arial" charset="0"/>
              </a:rPr>
              <a:t> collection are also being contributed to the </a:t>
            </a:r>
            <a:r>
              <a:rPr lang="en-US" sz="2800" b="1" dirty="0" smtClean="0">
                <a:solidFill>
                  <a:srgbClr val="F4580E"/>
                </a:solidFill>
                <a:cs typeface="Arial" charset="0"/>
              </a:rPr>
              <a:t>Scholars Trust</a:t>
            </a:r>
            <a:r>
              <a:rPr lang="en-US" sz="2800" b="1" dirty="0" smtClean="0">
                <a:solidFill>
                  <a:srgbClr val="0021A5"/>
                </a:solidFill>
                <a:cs typeface="Arial" charset="0"/>
              </a:rPr>
              <a:t> </a:t>
            </a:r>
            <a:endParaRPr lang="en-US" sz="2800" b="1" dirty="0">
              <a:solidFill>
                <a:srgbClr val="0021A5"/>
              </a:solidFill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4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311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F4580E"/>
                </a:solidFill>
                <a:latin typeface="+mn-lt"/>
                <a:cs typeface="Arial" charset="0"/>
              </a:rPr>
              <a:t>JRNL Tool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5</a:t>
            </a:fld>
            <a:endParaRPr lang="en-US" sz="1800" b="1" dirty="0">
              <a:solidFill>
                <a:srgbClr val="0021A5"/>
              </a:solidFill>
            </a:endParaRPr>
          </a:p>
        </p:txBody>
      </p:sp>
      <p:pic>
        <p:nvPicPr>
          <p:cNvPr id="36866" name="Picture 1" descr="Smathers Libraries UF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869" name="TextBox 6"/>
          <p:cNvSpPr txBox="1">
            <a:spLocks noChangeArrowheads="1"/>
          </p:cNvSpPr>
          <p:nvPr/>
        </p:nvSpPr>
        <p:spPr bwMode="auto">
          <a:xfrm>
            <a:off x="330200" y="1372801"/>
            <a:ext cx="848995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1A5"/>
                </a:solidFill>
                <a:latin typeface="+mn-lt"/>
              </a:rPr>
              <a:t>To avoid duplicative entry into databases for the two journal archiving programs, UF offered to develop software that would serve both </a:t>
            </a:r>
            <a:r>
              <a:rPr lang="en-US" sz="2800" b="1" dirty="0" smtClean="0">
                <a:solidFill>
                  <a:srgbClr val="F4580E"/>
                </a:solidFill>
                <a:latin typeface="+mn-lt"/>
              </a:rPr>
              <a:t>Scholars Trust</a:t>
            </a:r>
            <a:r>
              <a:rPr lang="en-US" sz="2800" b="1" dirty="0" smtClean="0">
                <a:solidFill>
                  <a:srgbClr val="0021A5"/>
                </a:solidFill>
                <a:latin typeface="+mn-lt"/>
              </a:rPr>
              <a:t> and </a:t>
            </a:r>
            <a:r>
              <a:rPr lang="en-US" sz="2800" b="1" dirty="0" smtClean="0">
                <a:solidFill>
                  <a:srgbClr val="F4580E"/>
                </a:solidFill>
                <a:latin typeface="+mn-lt"/>
              </a:rPr>
              <a:t>FLARE</a:t>
            </a:r>
            <a:r>
              <a:rPr lang="en-US" sz="2800" b="1" dirty="0">
                <a:solidFill>
                  <a:srgbClr val="0021A5"/>
                </a:solidFill>
                <a:latin typeface="+mn-lt"/>
              </a:rPr>
              <a:t> --&gt; </a:t>
            </a:r>
            <a:r>
              <a:rPr lang="en-US" sz="2800" b="1" dirty="0" smtClean="0">
                <a:solidFill>
                  <a:srgbClr val="F4580E"/>
                </a:solidFill>
                <a:latin typeface="+mn-lt"/>
              </a:rPr>
              <a:t>JRNL: Journal Retention and Needs Listing</a:t>
            </a:r>
            <a:endParaRPr lang="en-US" sz="2800" b="1" dirty="0">
              <a:solidFill>
                <a:srgbClr val="F4580E"/>
              </a:solidFill>
              <a:latin typeface="+mn-lt"/>
            </a:endParaRPr>
          </a:p>
          <a:p>
            <a:pPr>
              <a:spcBef>
                <a:spcPts val="1200"/>
              </a:spcBef>
            </a:pPr>
            <a:r>
              <a:rPr lang="en-US" sz="2800" b="1" dirty="0">
                <a:solidFill>
                  <a:srgbClr val="0021A5"/>
                </a:solidFill>
                <a:latin typeface="+mn-lt"/>
              </a:rPr>
              <a:t>The purpose is to track archived titles and identify missing volumes to facilitate filling </a:t>
            </a:r>
            <a:r>
              <a:rPr lang="en-US" sz="2800" b="1" dirty="0" smtClean="0">
                <a:solidFill>
                  <a:srgbClr val="0021A5"/>
                </a:solidFill>
                <a:latin typeface="+mn-lt"/>
              </a:rPr>
              <a:t>gaps</a:t>
            </a:r>
            <a:endParaRPr lang="en-US" sz="2200" b="1" dirty="0" smtClean="0">
              <a:solidFill>
                <a:srgbClr val="0021A5"/>
              </a:solidFill>
              <a:latin typeface="+mn-lt"/>
            </a:endParaRPr>
          </a:p>
          <a:p>
            <a:pPr>
              <a:spcBef>
                <a:spcPts val="1200"/>
              </a:spcBef>
            </a:pPr>
            <a:r>
              <a:rPr lang="en-US" sz="2800" b="1" dirty="0">
                <a:solidFill>
                  <a:srgbClr val="0021A5"/>
                </a:solidFill>
                <a:latin typeface="+mn-lt"/>
              </a:rPr>
              <a:t>It is open source software, available for modification and use by others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89" y="1270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F4580E"/>
                </a:solidFill>
                <a:latin typeface="+mn-lt"/>
                <a:cs typeface="Arial" pitchFamily="34" charset="0"/>
              </a:rPr>
              <a:t>JRNL Tool, </a:t>
            </a:r>
            <a:r>
              <a:rPr lang="en-US" sz="3600" b="1" dirty="0" smtClean="0">
                <a:solidFill>
                  <a:srgbClr val="F4580E"/>
                </a:solidFill>
                <a:latin typeface="+mn-lt"/>
                <a:cs typeface="Arial" pitchFamily="34" charset="0"/>
              </a:rPr>
              <a:t>continued</a:t>
            </a:r>
            <a:endParaRPr lang="en-US" sz="3600" b="1" dirty="0">
              <a:solidFill>
                <a:srgbClr val="F4580E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01750"/>
            <a:ext cx="8458200" cy="4343400"/>
          </a:xfrm>
        </p:spPr>
        <p:txBody>
          <a:bodyPr/>
          <a:lstStyle/>
          <a:p>
            <a:pPr marL="5715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21A5"/>
                </a:solidFill>
                <a:cs typeface="Arial" charset="0"/>
              </a:rPr>
              <a:t>Record ISSN, </a:t>
            </a:r>
            <a:r>
              <a:rPr lang="en-US" sz="2800" b="1" dirty="0" smtClean="0">
                <a:solidFill>
                  <a:srgbClr val="0021A5"/>
                </a:solidFill>
                <a:cs typeface="Arial" charset="0"/>
              </a:rPr>
              <a:t>title, </a:t>
            </a:r>
            <a:r>
              <a:rPr lang="en-US" sz="2800" b="1" dirty="0">
                <a:solidFill>
                  <a:srgbClr val="0021A5"/>
                </a:solidFill>
                <a:cs typeface="Arial" charset="0"/>
              </a:rPr>
              <a:t>holdings and </a:t>
            </a:r>
            <a:r>
              <a:rPr lang="en-US" sz="2800" b="1" dirty="0" smtClean="0">
                <a:solidFill>
                  <a:srgbClr val="0021A5"/>
                </a:solidFill>
                <a:cs typeface="Arial" charset="0"/>
              </a:rPr>
              <a:t>circumstances of storage and conditions of use </a:t>
            </a:r>
            <a:r>
              <a:rPr lang="en-US" sz="2800" b="1" dirty="0">
                <a:solidFill>
                  <a:srgbClr val="0021A5"/>
                </a:solidFill>
                <a:cs typeface="Arial" charset="0"/>
              </a:rPr>
              <a:t>for archived journals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2800" b="1" dirty="0">
                <a:solidFill>
                  <a:srgbClr val="0021A5"/>
                </a:solidFill>
                <a:cs typeface="Arial" charset="0"/>
              </a:rPr>
              <a:t>Identify missing volumes (gaps) 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2800" b="1" dirty="0">
                <a:solidFill>
                  <a:srgbClr val="0021A5"/>
                </a:solidFill>
                <a:cs typeface="Arial" charset="0"/>
              </a:rPr>
              <a:t>Support journal weeding projects</a:t>
            </a:r>
          </a:p>
          <a:p>
            <a:pPr marL="514350" indent="-457200">
              <a:spcBef>
                <a:spcPts val="1200"/>
              </a:spcBef>
            </a:pP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Upload list of titles to be </a:t>
            </a:r>
            <a:r>
              <a:rPr lang="en-US" sz="2200" b="1" dirty="0" smtClean="0">
                <a:solidFill>
                  <a:srgbClr val="0021A5"/>
                </a:solidFill>
                <a:cs typeface="Arial" charset="0"/>
              </a:rPr>
              <a:t>weeded</a:t>
            </a:r>
          </a:p>
          <a:p>
            <a:pPr marL="514350" indent="-457200">
              <a:spcBef>
                <a:spcPts val="1200"/>
              </a:spcBef>
            </a:pPr>
            <a:r>
              <a:rPr lang="en-US" sz="2200" b="1" dirty="0" smtClean="0">
                <a:solidFill>
                  <a:srgbClr val="0021A5"/>
                </a:solidFill>
                <a:cs typeface="Arial" charset="0"/>
              </a:rPr>
              <a:t>Receive </a:t>
            </a: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report of titles already in storage with </a:t>
            </a:r>
            <a:r>
              <a:rPr lang="en-US" sz="2200" b="1" dirty="0" smtClean="0">
                <a:solidFill>
                  <a:srgbClr val="0021A5"/>
                </a:solidFill>
                <a:cs typeface="Arial" charset="0"/>
              </a:rPr>
              <a:t>circumstances/conditions of use (circulation status, etc.)</a:t>
            </a:r>
          </a:p>
          <a:p>
            <a:pPr marL="514350" indent="-457200">
              <a:spcBef>
                <a:spcPts val="1200"/>
              </a:spcBef>
            </a:pPr>
            <a:r>
              <a:rPr lang="en-US" sz="2200" b="1" dirty="0" smtClean="0">
                <a:solidFill>
                  <a:srgbClr val="0021A5"/>
                </a:solidFill>
                <a:cs typeface="Arial" charset="0"/>
              </a:rPr>
              <a:t>Receive report of </a:t>
            </a: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missing </a:t>
            </a:r>
            <a:r>
              <a:rPr lang="en-US" sz="2200" b="1" dirty="0" smtClean="0">
                <a:solidFill>
                  <a:srgbClr val="0021A5"/>
                </a:solidFill>
                <a:cs typeface="Arial" charset="0"/>
              </a:rPr>
              <a:t>volumes to fill gaps</a:t>
            </a:r>
            <a:endParaRPr lang="en-US" sz="2200" b="1" dirty="0">
              <a:solidFill>
                <a:srgbClr val="0021A5"/>
              </a:solidFill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6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475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F4580E"/>
                </a:solidFill>
                <a:latin typeface="+mn-lt"/>
                <a:cs typeface="Arial" pitchFamily="34" charset="0"/>
              </a:rPr>
              <a:t>JRNL Tool, </a:t>
            </a:r>
            <a:r>
              <a:rPr lang="en-US" sz="3600" b="1" dirty="0" smtClean="0">
                <a:solidFill>
                  <a:srgbClr val="F4580E"/>
                </a:solidFill>
                <a:latin typeface="+mn-lt"/>
                <a:cs typeface="Arial" pitchFamily="34" charset="0"/>
              </a:rPr>
              <a:t>continued</a:t>
            </a:r>
            <a:endParaRPr lang="en-US" sz="3600" b="1" dirty="0">
              <a:solidFill>
                <a:srgbClr val="F4580E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9212232"/>
          </a:xfrm>
        </p:spPr>
        <p:txBody>
          <a:bodyPr/>
          <a:lstStyle/>
          <a:p>
            <a:pPr lvl="0">
              <a:spcBef>
                <a:spcPts val="1200"/>
              </a:spcBef>
              <a:buNone/>
            </a:pPr>
            <a:r>
              <a:rPr lang="en-US" sz="2800" b="1" dirty="0">
                <a:solidFill>
                  <a:srgbClr val="0021A5"/>
                </a:solidFill>
                <a:cs typeface="Arial" charset="0"/>
              </a:rPr>
              <a:t>Recent changes:</a:t>
            </a:r>
            <a:endParaRPr lang="en-US" sz="2800" b="1" dirty="0" smtClean="0">
              <a:solidFill>
                <a:srgbClr val="0021A5"/>
              </a:solidFill>
              <a:cs typeface="Arial" charset="0"/>
            </a:endParaRP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Western Regional Storage Trust (</a:t>
            </a:r>
            <a:r>
              <a:rPr lang="en-US" sz="2200" b="1" dirty="0">
                <a:solidFill>
                  <a:srgbClr val="F4580E"/>
                </a:solidFill>
                <a:cs typeface="Arial" charset="0"/>
              </a:rPr>
              <a:t>WEST</a:t>
            </a: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) adopted </a:t>
            </a:r>
            <a:r>
              <a:rPr lang="en-US" sz="2200" b="1" dirty="0">
                <a:solidFill>
                  <a:srgbClr val="F4580E"/>
                </a:solidFill>
                <a:cs typeface="Arial" charset="0"/>
              </a:rPr>
              <a:t>JRNL</a:t>
            </a: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 in 2015 to facilitate gap filling (needs and offers) in many-to-many library relationships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Entry of </a:t>
            </a:r>
            <a:r>
              <a:rPr lang="en-US" sz="2200" b="1" dirty="0">
                <a:solidFill>
                  <a:srgbClr val="F4580E"/>
                </a:solidFill>
                <a:cs typeface="Arial" charset="0"/>
              </a:rPr>
              <a:t>WEST</a:t>
            </a: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 holdings has begun with 2,100+ test titles already added 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All 30 </a:t>
            </a:r>
            <a:r>
              <a:rPr lang="en-US" sz="2200" b="1" dirty="0">
                <a:solidFill>
                  <a:srgbClr val="F4580E"/>
                </a:solidFill>
                <a:cs typeface="Arial" charset="0"/>
              </a:rPr>
              <a:t>WEST</a:t>
            </a: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 Archive Holders will begin to use </a:t>
            </a:r>
            <a:r>
              <a:rPr lang="en-US" sz="2200" b="1" dirty="0">
                <a:solidFill>
                  <a:srgbClr val="E44F0C"/>
                </a:solidFill>
                <a:cs typeface="Arial" charset="0"/>
              </a:rPr>
              <a:t>JRNL </a:t>
            </a: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this summer by exporting pre-formatted title and gap reports from AGUA (</a:t>
            </a:r>
            <a:r>
              <a:rPr lang="en-US" sz="2200" b="1" dirty="0">
                <a:solidFill>
                  <a:srgbClr val="E44F0C"/>
                </a:solidFill>
                <a:cs typeface="Arial" charset="0"/>
              </a:rPr>
              <a:t>WEST's</a:t>
            </a: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 decision support tool)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Information at </a:t>
            </a:r>
            <a:r>
              <a:rPr lang="en-US" sz="2200" b="1" dirty="0">
                <a:solidFill>
                  <a:srgbClr val="0021A5"/>
                </a:solidFill>
                <a:cs typeface="Arial" charset="0"/>
                <a:hlinkClick r:id="rId4"/>
              </a:rPr>
              <a:t>http://www.cdlib.org/services/west/</a:t>
            </a: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7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637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F4580E"/>
                </a:solidFill>
                <a:latin typeface="+mn-lt"/>
                <a:cs typeface="Arial" pitchFamily="34" charset="0"/>
              </a:rPr>
              <a:t>JRNL Tool, </a:t>
            </a:r>
            <a:r>
              <a:rPr lang="en-US" sz="3600" b="1" dirty="0" smtClean="0">
                <a:solidFill>
                  <a:srgbClr val="F4580E"/>
                </a:solidFill>
                <a:latin typeface="+mn-lt"/>
                <a:cs typeface="Arial" pitchFamily="34" charset="0"/>
              </a:rPr>
              <a:t>continued</a:t>
            </a:r>
            <a:endParaRPr lang="en-US" sz="3600" b="1" dirty="0">
              <a:solidFill>
                <a:srgbClr val="F4580E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35050"/>
            <a:ext cx="8229600" cy="4572000"/>
          </a:xfrm>
        </p:spPr>
        <p:txBody>
          <a:bodyPr/>
          <a:lstStyle/>
          <a:p>
            <a:pPr lvl="0">
              <a:spcBef>
                <a:spcPts val="1200"/>
              </a:spcBef>
              <a:buNone/>
            </a:pPr>
            <a:r>
              <a:rPr lang="en-US" sz="2800" b="1" dirty="0">
                <a:solidFill>
                  <a:srgbClr val="0021A5"/>
                </a:solidFill>
                <a:cs typeface="Arial" charset="0"/>
              </a:rPr>
              <a:t>Recent changes:</a:t>
            </a:r>
            <a:endParaRPr lang="en-US" sz="2800" b="1" dirty="0" smtClean="0">
              <a:solidFill>
                <a:srgbClr val="0021A5"/>
              </a:solidFill>
              <a:cs typeface="Arial" charset="0"/>
            </a:endParaRP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Oversight Committee formed with representatives from </a:t>
            </a:r>
            <a:r>
              <a:rPr lang="en-US" sz="2200" b="1" dirty="0">
                <a:solidFill>
                  <a:srgbClr val="F4580E"/>
                </a:solidFill>
                <a:cs typeface="Arial" charset="0"/>
              </a:rPr>
              <a:t>FLARE</a:t>
            </a: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, </a:t>
            </a:r>
            <a:r>
              <a:rPr lang="en-US" sz="2200" b="1" dirty="0">
                <a:solidFill>
                  <a:srgbClr val="F4580E"/>
                </a:solidFill>
                <a:cs typeface="Arial" charset="0"/>
              </a:rPr>
              <a:t>Scholars Trust</a:t>
            </a: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 and </a:t>
            </a:r>
            <a:r>
              <a:rPr lang="en-US" sz="2200" b="1" dirty="0">
                <a:solidFill>
                  <a:srgbClr val="F4580E"/>
                </a:solidFill>
                <a:cs typeface="Arial" charset="0"/>
              </a:rPr>
              <a:t>WEST</a:t>
            </a: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 to develop policies and guide the development of and participation in </a:t>
            </a:r>
            <a:r>
              <a:rPr lang="en-US" sz="2200" b="1" dirty="0">
                <a:solidFill>
                  <a:srgbClr val="F4580E"/>
                </a:solidFill>
                <a:cs typeface="Arial" charset="0"/>
              </a:rPr>
              <a:t>JRNL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Next major software enhancement is for use of an OCLC number to identify journals without an ISSN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LibGuide at </a:t>
            </a:r>
            <a:r>
              <a:rPr lang="en-US" sz="2200" b="1" dirty="0">
                <a:solidFill>
                  <a:srgbClr val="0021A5"/>
                </a:solidFill>
                <a:cs typeface="Arial" charset="0"/>
                <a:hlinkClick r:id="rId4"/>
              </a:rPr>
              <a:t>http://guides.uflib.ufl.edu/JRNL</a:t>
            </a: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8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218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38200"/>
          </a:xfrm>
        </p:spPr>
        <p:txBody>
          <a:bodyPr anchor="t"/>
          <a:lstStyle/>
          <a:p>
            <a:r>
              <a:rPr lang="en-US" b="1" dirty="0" smtClean="0">
                <a:solidFill>
                  <a:srgbClr val="F4580E"/>
                </a:solidFill>
                <a:latin typeface="+mn-lt"/>
                <a:cs typeface="Arial" pitchFamily="34" charset="0"/>
              </a:rPr>
              <a:t>JRNL Tool, </a:t>
            </a:r>
            <a:r>
              <a:rPr lang="en-US" sz="3600" b="1" dirty="0" smtClean="0">
                <a:solidFill>
                  <a:srgbClr val="F4580E"/>
                </a:solidFill>
                <a:latin typeface="+mn-lt"/>
                <a:cs typeface="Arial" pitchFamily="34" charset="0"/>
              </a:rPr>
              <a:t>continued</a:t>
            </a:r>
            <a:endParaRPr lang="en-US" sz="3600" b="1" dirty="0">
              <a:solidFill>
                <a:srgbClr val="F4580E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4" name="Picture 1" descr="Smathers Libraries U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165850"/>
            <a:ext cx="2133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5943600"/>
            <a:ext cx="9144000" cy="76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76200"/>
          </a:xfrm>
          <a:prstGeom prst="rect">
            <a:avLst/>
          </a:prstGeom>
          <a:solidFill>
            <a:srgbClr val="0021A5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72000"/>
          </a:xfrm>
        </p:spPr>
        <p:txBody>
          <a:bodyPr/>
          <a:lstStyle/>
          <a:p>
            <a:pPr lvl="0">
              <a:spcBef>
                <a:spcPts val="1200"/>
              </a:spcBef>
              <a:buNone/>
            </a:pPr>
            <a:r>
              <a:rPr lang="en-US" sz="2800" b="1" dirty="0" smtClean="0">
                <a:solidFill>
                  <a:srgbClr val="0021A5"/>
                </a:solidFill>
                <a:cs typeface="Arial" charset="0"/>
              </a:rPr>
              <a:t>Current Status: 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17,641 unique ISSNs/titles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6,484 held by two or more libraries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52% from </a:t>
            </a:r>
            <a:r>
              <a:rPr lang="en-US" sz="2200" b="1" dirty="0">
                <a:solidFill>
                  <a:srgbClr val="F4580E"/>
                </a:solidFill>
                <a:cs typeface="Arial" charset="0"/>
              </a:rPr>
              <a:t>FLARE</a:t>
            </a: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; 38% from </a:t>
            </a:r>
            <a:r>
              <a:rPr lang="en-US" sz="2200" b="1" dirty="0">
                <a:solidFill>
                  <a:srgbClr val="F4580E"/>
                </a:solidFill>
                <a:cs typeface="Arial" charset="0"/>
              </a:rPr>
              <a:t>Scholars Trust</a:t>
            </a: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; 10% from </a:t>
            </a:r>
            <a:r>
              <a:rPr lang="en-US" sz="2200" b="1" dirty="0">
                <a:solidFill>
                  <a:srgbClr val="F4580E"/>
                </a:solidFill>
                <a:cs typeface="Arial" charset="0"/>
              </a:rPr>
              <a:t>WEST</a:t>
            </a:r>
            <a:endParaRPr lang="en-US" sz="2200" b="1" dirty="0">
              <a:solidFill>
                <a:srgbClr val="0021A5"/>
              </a:solidFill>
              <a:cs typeface="Arial" charset="0"/>
            </a:endParaRP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3,535 active gap records from 1,708 unique titles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b="1" dirty="0">
                <a:solidFill>
                  <a:srgbClr val="0021A5"/>
                </a:solidFill>
                <a:cs typeface="Arial" charset="0"/>
              </a:rPr>
              <a:t>333 gaps filled since July 1, 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70B2-C3CC-4D45-AD6E-B4EFD26E185E}" type="slidenum">
              <a:rPr lang="en-US" sz="1800" b="1" smtClean="0">
                <a:solidFill>
                  <a:srgbClr val="0021A5"/>
                </a:solidFill>
              </a:rPr>
              <a:pPr>
                <a:defRPr/>
              </a:pPr>
              <a:t>9</a:t>
            </a:fld>
            <a:endParaRPr lang="en-US" sz="1800" b="1" dirty="0">
              <a:solidFill>
                <a:srgbClr val="002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669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3222</TotalTime>
  <Words>753</Words>
  <Application>Microsoft Office PowerPoint</Application>
  <PresentationFormat>On-screen Show (4:3)</PresentationFormat>
  <Paragraphs>108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Background</vt:lpstr>
      <vt:lpstr>Background, continued</vt:lpstr>
      <vt:lpstr>Background, continued</vt:lpstr>
      <vt:lpstr>JRNL Tool</vt:lpstr>
      <vt:lpstr>JRNL Tool, continued</vt:lpstr>
      <vt:lpstr>JRNL Tool, continued</vt:lpstr>
      <vt:lpstr>JRNL Tool, continued</vt:lpstr>
      <vt:lpstr>JRNL Tool, continued</vt:lpstr>
      <vt:lpstr>JRNL Tool, continued</vt:lpstr>
      <vt:lpstr>JRNL Tool, continued</vt:lpstr>
      <vt:lpstr>Additional Information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bhood</dc:creator>
  <cp:lastModifiedBy>Marie Waltz</cp:lastModifiedBy>
  <cp:revision>540</cp:revision>
  <cp:lastPrinted>2013-01-22T13:30:37Z</cp:lastPrinted>
  <dcterms:created xsi:type="dcterms:W3CDTF">2009-02-20T15:40:44Z</dcterms:created>
  <dcterms:modified xsi:type="dcterms:W3CDTF">2015-06-30T16:08:14Z</dcterms:modified>
</cp:coreProperties>
</file>