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23.xml" ContentType="application/vnd.openxmlformats-officedocument.presentationml.notesSlide+xml"/>
  <Override PartName="/ppt/charts/chart4.xml" ContentType="application/vnd.openxmlformats-officedocument.drawingml.chart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0" r:id="rId2"/>
    <p:sldMasterId id="2147483708" r:id="rId3"/>
    <p:sldMasterId id="2147483720" r:id="rId4"/>
  </p:sldMasterIdLst>
  <p:notesMasterIdLst>
    <p:notesMasterId r:id="rId40"/>
  </p:notesMasterIdLst>
  <p:handoutMasterIdLst>
    <p:handoutMasterId r:id="rId41"/>
  </p:handoutMasterIdLst>
  <p:sldIdLst>
    <p:sldId id="406" r:id="rId5"/>
    <p:sldId id="603" r:id="rId6"/>
    <p:sldId id="375" r:id="rId7"/>
    <p:sldId id="608" r:id="rId8"/>
    <p:sldId id="502" r:id="rId9"/>
    <p:sldId id="591" r:id="rId10"/>
    <p:sldId id="542" r:id="rId11"/>
    <p:sldId id="583" r:id="rId12"/>
    <p:sldId id="543" r:id="rId13"/>
    <p:sldId id="581" r:id="rId14"/>
    <p:sldId id="362" r:id="rId15"/>
    <p:sldId id="606" r:id="rId16"/>
    <p:sldId id="551" r:id="rId17"/>
    <p:sldId id="560" r:id="rId18"/>
    <p:sldId id="561" r:id="rId19"/>
    <p:sldId id="572" r:id="rId20"/>
    <p:sldId id="607" r:id="rId21"/>
    <p:sldId id="612" r:id="rId22"/>
    <p:sldId id="570" r:id="rId23"/>
    <p:sldId id="553" r:id="rId24"/>
    <p:sldId id="554" r:id="rId25"/>
    <p:sldId id="555" r:id="rId26"/>
    <p:sldId id="558" r:id="rId27"/>
    <p:sldId id="559" r:id="rId28"/>
    <p:sldId id="562" r:id="rId29"/>
    <p:sldId id="595" r:id="rId30"/>
    <p:sldId id="596" r:id="rId31"/>
    <p:sldId id="601" r:id="rId32"/>
    <p:sldId id="573" r:id="rId33"/>
    <p:sldId id="574" r:id="rId34"/>
    <p:sldId id="575" r:id="rId35"/>
    <p:sldId id="610" r:id="rId36"/>
    <p:sldId id="611" r:id="rId37"/>
    <p:sldId id="609" r:id="rId38"/>
    <p:sldId id="405" r:id="rId39"/>
  </p:sldIdLst>
  <p:sldSz cx="9144000" cy="6858000" type="screen4x3"/>
  <p:notesSz cx="7086600" cy="93726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59A80FE-AEB2-4233-9245-BB8C4DE1FBC8}">
          <p14:sldIdLst>
            <p14:sldId id="406"/>
            <p14:sldId id="603"/>
            <p14:sldId id="375"/>
            <p14:sldId id="608"/>
            <p14:sldId id="502"/>
            <p14:sldId id="591"/>
            <p14:sldId id="542"/>
            <p14:sldId id="583"/>
            <p14:sldId id="543"/>
            <p14:sldId id="581"/>
            <p14:sldId id="362"/>
            <p14:sldId id="606"/>
            <p14:sldId id="551"/>
            <p14:sldId id="560"/>
            <p14:sldId id="561"/>
            <p14:sldId id="572"/>
            <p14:sldId id="607"/>
            <p14:sldId id="612"/>
            <p14:sldId id="570"/>
            <p14:sldId id="553"/>
            <p14:sldId id="554"/>
            <p14:sldId id="555"/>
            <p14:sldId id="558"/>
            <p14:sldId id="559"/>
            <p14:sldId id="562"/>
            <p14:sldId id="595"/>
            <p14:sldId id="596"/>
            <p14:sldId id="601"/>
            <p14:sldId id="573"/>
            <p14:sldId id="574"/>
            <p14:sldId id="575"/>
            <p14:sldId id="610"/>
            <p14:sldId id="611"/>
            <p14:sldId id="609"/>
          </p14:sldIdLst>
        </p14:section>
        <p14:section name="Untitled Section" id="{34416641-C679-4970-811A-6FE2CC00E983}">
          <p14:sldIdLst>
            <p14:sldId id="40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7863"/>
    <a:srgbClr val="6024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448" autoAdjust="0"/>
    <p:restoredTop sz="99184" autoAdjust="0"/>
  </p:normalViewPr>
  <p:slideViewPr>
    <p:cSldViewPr snapToGrid="0" snapToObjects="1">
      <p:cViewPr>
        <p:scale>
          <a:sx n="70" d="100"/>
          <a:sy n="70" d="100"/>
        </p:scale>
        <p:origin x="-2094" y="-10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41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2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Macintosh%20HD:Users:andybreeding:Dropbox:SCS%20Team%20Folders:Customers%20(Active):California%20State%20University:CSU-LOFT-Group:Working%20Files:Circ-ranges-brief-by-Pilot-Group-Inst-Count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ndybreeding:Dropbox:SCS%20Team%20Folders:Customers%20(Active):California%20State%20University:CSU-LOFT-Group:Working%20Files:Circ-ranges-brief-by-Pilot-Group-Inst-Coun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'Circ-ranges-by-lc-class-alpha-1'!$I$2</c:f>
              <c:strCache>
                <c:ptCount val="1"/>
                <c:pt idx="0">
                  <c:v>all titles</c:v>
                </c:pt>
              </c:strCache>
            </c:strRef>
          </c:tx>
          <c:invertIfNegative val="0"/>
          <c:cat>
            <c:strRef>
              <c:f>'Circ-ranges-by-lc-class-alpha-1'!$H$3:$H$23</c:f>
              <c:strCache>
                <c:ptCount val="21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  <c:pt idx="6">
                  <c:v>G</c:v>
                </c:pt>
                <c:pt idx="7">
                  <c:v>H</c:v>
                </c:pt>
                <c:pt idx="8">
                  <c:v>J</c:v>
                </c:pt>
                <c:pt idx="9">
                  <c:v>K</c:v>
                </c:pt>
                <c:pt idx="10">
                  <c:v>L</c:v>
                </c:pt>
                <c:pt idx="11">
                  <c:v>M</c:v>
                </c:pt>
                <c:pt idx="12">
                  <c:v>N</c:v>
                </c:pt>
                <c:pt idx="13">
                  <c:v>P</c:v>
                </c:pt>
                <c:pt idx="14">
                  <c:v>Q</c:v>
                </c:pt>
                <c:pt idx="15">
                  <c:v>R</c:v>
                </c:pt>
                <c:pt idx="16">
                  <c:v>S</c:v>
                </c:pt>
                <c:pt idx="17">
                  <c:v>T</c:v>
                </c:pt>
                <c:pt idx="18">
                  <c:v>U</c:v>
                </c:pt>
                <c:pt idx="19">
                  <c:v>V</c:v>
                </c:pt>
                <c:pt idx="20">
                  <c:v>Z</c:v>
                </c:pt>
              </c:strCache>
            </c:strRef>
          </c:cat>
          <c:val>
            <c:numRef>
              <c:f>'Circ-ranges-by-lc-class-alpha-1'!$I$3:$I$23</c:f>
              <c:numCache>
                <c:formatCode>_(* #,##0_);_(* \(#,##0\);_(* "-"??_);_(@_)</c:formatCode>
                <c:ptCount val="21"/>
                <c:pt idx="0">
                  <c:v>18195</c:v>
                </c:pt>
                <c:pt idx="1">
                  <c:v>242043</c:v>
                </c:pt>
                <c:pt idx="2">
                  <c:v>20346</c:v>
                </c:pt>
                <c:pt idx="3">
                  <c:v>260483</c:v>
                </c:pt>
                <c:pt idx="4">
                  <c:v>137393</c:v>
                </c:pt>
                <c:pt idx="5">
                  <c:v>96662</c:v>
                </c:pt>
                <c:pt idx="6">
                  <c:v>117582</c:v>
                </c:pt>
                <c:pt idx="7">
                  <c:v>536806</c:v>
                </c:pt>
                <c:pt idx="8">
                  <c:v>105773</c:v>
                </c:pt>
                <c:pt idx="9">
                  <c:v>52025</c:v>
                </c:pt>
                <c:pt idx="10">
                  <c:v>124911</c:v>
                </c:pt>
                <c:pt idx="11">
                  <c:v>69174</c:v>
                </c:pt>
                <c:pt idx="12">
                  <c:v>160496</c:v>
                </c:pt>
                <c:pt idx="13">
                  <c:v>743429</c:v>
                </c:pt>
                <c:pt idx="14">
                  <c:v>384293</c:v>
                </c:pt>
                <c:pt idx="15">
                  <c:v>146423</c:v>
                </c:pt>
                <c:pt idx="16">
                  <c:v>36501</c:v>
                </c:pt>
                <c:pt idx="17">
                  <c:v>204984</c:v>
                </c:pt>
                <c:pt idx="18">
                  <c:v>16834</c:v>
                </c:pt>
                <c:pt idx="19">
                  <c:v>5386</c:v>
                </c:pt>
                <c:pt idx="20">
                  <c:v>53579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497344"/>
        <c:axId val="37367744"/>
      </c:barChart>
      <c:catAx>
        <c:axId val="3749734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37367744"/>
        <c:crosses val="autoZero"/>
        <c:auto val="1"/>
        <c:lblAlgn val="ctr"/>
        <c:lblOffset val="100"/>
        <c:noMultiLvlLbl val="0"/>
      </c:catAx>
      <c:valAx>
        <c:axId val="37367744"/>
        <c:scaling>
          <c:orientation val="minMax"/>
        </c:scaling>
        <c:delete val="0"/>
        <c:axPos val="l"/>
        <c:majorGridlines/>
        <c:numFmt formatCode="_(* #,##0_);_(* \(#,##0\);_(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3749734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'Circ-ranges-by-lc-class-alpha-1'!$L$2</c:f>
              <c:strCache>
                <c:ptCount val="1"/>
                <c:pt idx="0">
                  <c:v>Avg Total Charges</c:v>
                </c:pt>
              </c:strCache>
            </c:strRef>
          </c:tx>
          <c:invertIfNegative val="0"/>
          <c:cat>
            <c:strRef>
              <c:f>'Circ-ranges-by-lc-class-alpha-1'!$K$3:$K$23</c:f>
              <c:strCache>
                <c:ptCount val="21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  <c:pt idx="6">
                  <c:v>G</c:v>
                </c:pt>
                <c:pt idx="7">
                  <c:v>H</c:v>
                </c:pt>
                <c:pt idx="8">
                  <c:v>J</c:v>
                </c:pt>
                <c:pt idx="9">
                  <c:v>K</c:v>
                </c:pt>
                <c:pt idx="10">
                  <c:v>L</c:v>
                </c:pt>
                <c:pt idx="11">
                  <c:v>M</c:v>
                </c:pt>
                <c:pt idx="12">
                  <c:v>N</c:v>
                </c:pt>
                <c:pt idx="13">
                  <c:v>P</c:v>
                </c:pt>
                <c:pt idx="14">
                  <c:v>Q</c:v>
                </c:pt>
                <c:pt idx="15">
                  <c:v>R</c:v>
                </c:pt>
                <c:pt idx="16">
                  <c:v>S</c:v>
                </c:pt>
                <c:pt idx="17">
                  <c:v>T</c:v>
                </c:pt>
                <c:pt idx="18">
                  <c:v>U</c:v>
                </c:pt>
                <c:pt idx="19">
                  <c:v>V</c:v>
                </c:pt>
                <c:pt idx="20">
                  <c:v>Z</c:v>
                </c:pt>
              </c:strCache>
            </c:strRef>
          </c:cat>
          <c:val>
            <c:numRef>
              <c:f>'Circ-ranges-by-lc-class-alpha-1'!$L$3:$L$23</c:f>
              <c:numCache>
                <c:formatCode>0.0</c:formatCode>
                <c:ptCount val="21"/>
                <c:pt idx="0">
                  <c:v>4.7674635888980399</c:v>
                </c:pt>
                <c:pt idx="1">
                  <c:v>6.8311346518536196</c:v>
                </c:pt>
                <c:pt idx="2">
                  <c:v>3.7728300403027601</c:v>
                </c:pt>
                <c:pt idx="3">
                  <c:v>4.5736404645359396</c:v>
                </c:pt>
                <c:pt idx="4">
                  <c:v>6.8712307031653701</c:v>
                </c:pt>
                <c:pt idx="5">
                  <c:v>5.7993006558937301</c:v>
                </c:pt>
                <c:pt idx="6">
                  <c:v>6.6941623717915988</c:v>
                </c:pt>
                <c:pt idx="7">
                  <c:v>6.3475751631429986</c:v>
                </c:pt>
                <c:pt idx="8">
                  <c:v>3.746466489557819</c:v>
                </c:pt>
                <c:pt idx="9">
                  <c:v>4.5254113486083289</c:v>
                </c:pt>
                <c:pt idx="10">
                  <c:v>5.992594549588488</c:v>
                </c:pt>
                <c:pt idx="11">
                  <c:v>6.81384355167478</c:v>
                </c:pt>
                <c:pt idx="12">
                  <c:v>7.7171714654221599</c:v>
                </c:pt>
                <c:pt idx="13">
                  <c:v>5.1526783684570789</c:v>
                </c:pt>
                <c:pt idx="14">
                  <c:v>5.75578339275026</c:v>
                </c:pt>
                <c:pt idx="15">
                  <c:v>8.3981915285954187</c:v>
                </c:pt>
                <c:pt idx="16">
                  <c:v>5.566724199337</c:v>
                </c:pt>
                <c:pt idx="17">
                  <c:v>7.7985140158648001</c:v>
                </c:pt>
                <c:pt idx="18">
                  <c:v>4.8081858144231893</c:v>
                </c:pt>
                <c:pt idx="19">
                  <c:v>3.56238395841069</c:v>
                </c:pt>
                <c:pt idx="20">
                  <c:v>1.88346180406502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8149248"/>
        <c:axId val="103099776"/>
      </c:barChart>
      <c:catAx>
        <c:axId val="1081492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103099776"/>
        <c:crosses val="autoZero"/>
        <c:auto val="1"/>
        <c:lblAlgn val="ctr"/>
        <c:lblOffset val="100"/>
        <c:noMultiLvlLbl val="0"/>
      </c:catAx>
      <c:valAx>
        <c:axId val="103099776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10814924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Sample:</a:t>
            </a:r>
            <a:r>
              <a:rPr lang="en-US" baseline="0" dirty="0" smtClean="0"/>
              <a:t> </a:t>
            </a:r>
            <a:r>
              <a:rPr lang="en-US" dirty="0" smtClean="0"/>
              <a:t>Title-Holdings</a:t>
            </a:r>
            <a:r>
              <a:rPr lang="en-US" baseline="0" dirty="0" smtClean="0"/>
              <a:t> </a:t>
            </a:r>
            <a:r>
              <a:rPr lang="en-US" baseline="0" dirty="0"/>
              <a:t>by Holdings Level</a:t>
            </a:r>
          </a:p>
        </c:rich>
      </c:tx>
      <c:layout>
        <c:manualLayout>
          <c:xMode val="edge"/>
          <c:yMode val="edge"/>
          <c:x val="0.21583028603138599"/>
          <c:y val="3.767626923756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1672441852295801"/>
          <c:y val="0.114518483956455"/>
          <c:w val="0.85830570262224404"/>
          <c:h val="0.76455697308557002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1">
                <a:lumMod val="40000"/>
                <a:lumOff val="60000"/>
              </a:schemeClr>
            </a:solidFill>
          </c:spPr>
          <c:invertIfNegative val="0"/>
          <c:cat>
            <c:strRef>
              <c:f>'Circ-ranges-brief-by-Pilot-Grou'!$A$34:$A$36</c:f>
              <c:strCache>
                <c:ptCount val="3"/>
                <c:pt idx="0">
                  <c:v>1</c:v>
                </c:pt>
                <c:pt idx="1">
                  <c:v>2</c:v>
                </c:pt>
                <c:pt idx="2">
                  <c:v>3-6</c:v>
                </c:pt>
              </c:strCache>
            </c:strRef>
          </c:cat>
          <c:val>
            <c:numRef>
              <c:f>'Circ-ranges-brief-by-Pilot-Grou'!$B$34:$B$36</c:f>
              <c:numCache>
                <c:formatCode>_(* #,##0_);_(* \(#,##0\);_(* "-"??_);_(@_)</c:formatCode>
                <c:ptCount val="3"/>
                <c:pt idx="0">
                  <c:v>978728</c:v>
                </c:pt>
                <c:pt idx="1">
                  <c:v>717012</c:v>
                </c:pt>
                <c:pt idx="2">
                  <c:v>1879581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102486528"/>
        <c:axId val="85641472"/>
      </c:barChart>
      <c:catAx>
        <c:axId val="1024865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 b="0" i="0"/>
                </a:pPr>
                <a:r>
                  <a:rPr lang="en-US" sz="1400" b="0" i="0"/>
                  <a:t># of </a:t>
                </a:r>
                <a:r>
                  <a:rPr lang="en-US" sz="1400" b="0" i="0" baseline="0"/>
                  <a:t> Pilot Group Libraries Holding Title</a:t>
                </a:r>
                <a:endParaRPr lang="en-US" sz="1400" b="0" i="0"/>
              </a:p>
            </c:rich>
          </c:tx>
          <c:overlay val="0"/>
        </c:title>
        <c:majorTickMark val="out"/>
        <c:minorTickMark val="none"/>
        <c:tickLblPos val="nextTo"/>
        <c:txPr>
          <a:bodyPr anchor="t" anchorCtr="1"/>
          <a:lstStyle/>
          <a:p>
            <a:pPr>
              <a:defRPr sz="1400" baseline="0"/>
            </a:pPr>
            <a:endParaRPr lang="en-US"/>
          </a:p>
        </c:txPr>
        <c:crossAx val="85641472"/>
        <c:crosses val="autoZero"/>
        <c:auto val="1"/>
        <c:lblAlgn val="ctr"/>
        <c:lblOffset val="100"/>
        <c:noMultiLvlLbl val="0"/>
      </c:catAx>
      <c:valAx>
        <c:axId val="85641472"/>
        <c:scaling>
          <c:orientation val="minMax"/>
        </c:scaling>
        <c:delete val="0"/>
        <c:axPos val="l"/>
        <c:majorGridlines/>
        <c:numFmt formatCode="_(* #,##0_);_(* \(#,##0\);_(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0248652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Sample</a:t>
            </a:r>
            <a:r>
              <a:rPr lang="en-US" baseline="0" dirty="0" smtClean="0"/>
              <a:t> </a:t>
            </a:r>
            <a:r>
              <a:rPr lang="en-US" dirty="0" smtClean="0"/>
              <a:t> -  Title</a:t>
            </a:r>
            <a:r>
              <a:rPr lang="en-US" dirty="0"/>
              <a:t>-Holdings</a:t>
            </a:r>
            <a:r>
              <a:rPr lang="en-US" baseline="0" dirty="0"/>
              <a:t> by Holdings Level</a:t>
            </a:r>
          </a:p>
        </c:rich>
      </c:tx>
      <c:layout>
        <c:manualLayout>
          <c:xMode val="edge"/>
          <c:yMode val="edge"/>
          <c:x val="0.20936630080330901"/>
          <c:y val="2.0161290322580599E-2"/>
        </c:manualLayout>
      </c:layout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'Circ-ranges-brief-by-Pilot-Grou'!$B$19</c:f>
              <c:strCache>
                <c:ptCount val="1"/>
                <c:pt idx="0">
                  <c:v>0 circs</c:v>
                </c:pt>
              </c:strCache>
            </c:strRef>
          </c:tx>
          <c:spPr>
            <a:solidFill>
              <a:srgbClr val="CCFFCC"/>
            </a:solidFill>
          </c:spPr>
          <c:invertIfNegative val="0"/>
          <c:cat>
            <c:strRef>
              <c:f>'Circ-ranges-brief-by-Pilot-Grou'!$A$20:$A$22</c:f>
              <c:strCache>
                <c:ptCount val="3"/>
                <c:pt idx="0">
                  <c:v>1</c:v>
                </c:pt>
                <c:pt idx="1">
                  <c:v>2</c:v>
                </c:pt>
                <c:pt idx="2">
                  <c:v>3-6</c:v>
                </c:pt>
              </c:strCache>
            </c:strRef>
          </c:cat>
          <c:val>
            <c:numRef>
              <c:f>'Circ-ranges-brief-by-Pilot-Grou'!$B$20:$B$22</c:f>
              <c:numCache>
                <c:formatCode>_(* #,##0_);_(* \(#,##0\);_(* "-"??_);_(@_)</c:formatCode>
                <c:ptCount val="3"/>
                <c:pt idx="0">
                  <c:v>362050</c:v>
                </c:pt>
                <c:pt idx="1">
                  <c:v>239202</c:v>
                </c:pt>
                <c:pt idx="2">
                  <c:v>560107</c:v>
                </c:pt>
              </c:numCache>
            </c:numRef>
          </c:val>
        </c:ser>
        <c:ser>
          <c:idx val="1"/>
          <c:order val="1"/>
          <c:tx>
            <c:strRef>
              <c:f>'Circ-ranges-brief-by-Pilot-Grou'!$C$19</c:f>
              <c:strCache>
                <c:ptCount val="1"/>
                <c:pt idx="0">
                  <c:v>1-3 Circs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cat>
            <c:strRef>
              <c:f>'Circ-ranges-brief-by-Pilot-Grou'!$A$20:$A$22</c:f>
              <c:strCache>
                <c:ptCount val="3"/>
                <c:pt idx="0">
                  <c:v>1</c:v>
                </c:pt>
                <c:pt idx="1">
                  <c:v>2</c:v>
                </c:pt>
                <c:pt idx="2">
                  <c:v>3-6</c:v>
                </c:pt>
              </c:strCache>
            </c:strRef>
          </c:cat>
          <c:val>
            <c:numRef>
              <c:f>'Circ-ranges-brief-by-Pilot-Grou'!$C$20:$C$22</c:f>
              <c:numCache>
                <c:formatCode>_(* #,##0_);_(* \(#,##0\);_(* "-"??_);_(@_)</c:formatCode>
                <c:ptCount val="3"/>
                <c:pt idx="0">
                  <c:v>311240</c:v>
                </c:pt>
                <c:pt idx="1">
                  <c:v>220071</c:v>
                </c:pt>
                <c:pt idx="2">
                  <c:v>539718</c:v>
                </c:pt>
              </c:numCache>
            </c:numRef>
          </c:val>
        </c:ser>
        <c:ser>
          <c:idx val="2"/>
          <c:order val="2"/>
          <c:tx>
            <c:strRef>
              <c:f>'Circ-ranges-brief-by-Pilot-Grou'!$D$19</c:f>
              <c:strCache>
                <c:ptCount val="1"/>
                <c:pt idx="0">
                  <c:v>4+ circs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'Circ-ranges-brief-by-Pilot-Grou'!$A$20:$A$22</c:f>
              <c:strCache>
                <c:ptCount val="3"/>
                <c:pt idx="0">
                  <c:v>1</c:v>
                </c:pt>
                <c:pt idx="1">
                  <c:v>2</c:v>
                </c:pt>
                <c:pt idx="2">
                  <c:v>3-6</c:v>
                </c:pt>
              </c:strCache>
            </c:strRef>
          </c:cat>
          <c:val>
            <c:numRef>
              <c:f>'Circ-ranges-brief-by-Pilot-Grou'!$D$20:$D$22</c:f>
              <c:numCache>
                <c:formatCode>_(* #,##0_);_(* \(#,##0\);_(* "-"??_);_(@_)</c:formatCode>
                <c:ptCount val="3"/>
                <c:pt idx="0">
                  <c:v>305438</c:v>
                </c:pt>
                <c:pt idx="1">
                  <c:v>257739</c:v>
                </c:pt>
                <c:pt idx="2">
                  <c:v>779756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103777792"/>
        <c:axId val="85643776"/>
      </c:barChart>
      <c:catAx>
        <c:axId val="1037777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 b="0" i="0"/>
                </a:pPr>
                <a:r>
                  <a:rPr lang="en-US" sz="1400" b="0" i="0"/>
                  <a:t># of </a:t>
                </a:r>
                <a:r>
                  <a:rPr lang="en-US" sz="1400" b="0" i="0" baseline="0"/>
                  <a:t> Pilot Group Libraries Holding Title</a:t>
                </a:r>
                <a:endParaRPr lang="en-US" sz="1400" b="0" i="0"/>
              </a:p>
            </c:rich>
          </c:tx>
          <c:overlay val="0"/>
        </c:title>
        <c:majorTickMark val="out"/>
        <c:minorTickMark val="none"/>
        <c:tickLblPos val="nextTo"/>
        <c:txPr>
          <a:bodyPr anchor="t" anchorCtr="1"/>
          <a:lstStyle/>
          <a:p>
            <a:pPr>
              <a:defRPr sz="1400" baseline="0"/>
            </a:pPr>
            <a:endParaRPr lang="en-US"/>
          </a:p>
        </c:txPr>
        <c:crossAx val="85643776"/>
        <c:crosses val="autoZero"/>
        <c:auto val="1"/>
        <c:lblAlgn val="ctr"/>
        <c:lblOffset val="100"/>
        <c:noMultiLvlLbl val="0"/>
      </c:catAx>
      <c:valAx>
        <c:axId val="85643776"/>
        <c:scaling>
          <c:orientation val="minMax"/>
        </c:scaling>
        <c:delete val="0"/>
        <c:axPos val="l"/>
        <c:majorGridlines/>
        <c:numFmt formatCode="_(* #,##0_);_(* \(#,##0\);_(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03777792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0.52365229593825502"/>
          <c:y val="0.27674196463146999"/>
          <c:w val="0.14252108832930499"/>
          <c:h val="0.196174592349185"/>
        </c:manualLayout>
      </c:layout>
      <c:overlay val="1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0.7686</cdr:x>
      <cdr:y>0.12243</cdr:y>
    </cdr:from>
    <cdr:to>
      <cdr:x>0.96033</cdr:x>
      <cdr:y>0.26869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858000" y="345678"/>
          <a:ext cx="1710813" cy="4129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0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HOLDINGS</a:t>
          </a:r>
          <a:endParaRPr lang="en-US" sz="20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0.12914</cdr:x>
      <cdr:y>0.08807</cdr:y>
    </cdr:from>
    <cdr:to>
      <cdr:x>0.34904</cdr:x>
      <cdr:y>0.20237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91381" y="272757"/>
          <a:ext cx="1858297" cy="3539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0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AVG CHARGES</a:t>
          </a:r>
          <a:endParaRPr lang="en-US" sz="20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0.72252</cdr:x>
      <cdr:y>0.17583</cdr:y>
    </cdr:from>
    <cdr:to>
      <cdr:x>0.93519</cdr:x>
      <cdr:y>0.336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5512268" y="1006175"/>
          <a:ext cx="1622510" cy="9165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800" dirty="0" smtClean="0">
              <a:solidFill>
                <a:srgbClr val="FF0000"/>
              </a:solidFill>
            </a:rPr>
            <a:t>Commonly Held Titles</a:t>
          </a:r>
          <a:endParaRPr lang="en-US" sz="1800" dirty="0">
            <a:solidFill>
              <a:srgbClr val="FF0000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860" cy="468630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14100" y="0"/>
            <a:ext cx="3070860" cy="468630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r">
              <a:defRPr sz="1200"/>
            </a:lvl1pPr>
          </a:lstStyle>
          <a:p>
            <a:fld id="{CB9094A3-42F4-BA4A-80E8-113D81D92C58}" type="datetime1">
              <a:rPr lang="en-US" smtClean="0"/>
              <a:pPr/>
              <a:t>2/11/2015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02343"/>
            <a:ext cx="3070860" cy="468630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14100" y="8902343"/>
            <a:ext cx="3070860" cy="468630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r">
              <a:defRPr sz="1200"/>
            </a:lvl1pPr>
          </a:lstStyle>
          <a:p>
            <a:fld id="{EDE56138-6483-594A-A6ED-B43CF329AA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0308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860" cy="468630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14100" y="0"/>
            <a:ext cx="3070860" cy="468630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r">
              <a:defRPr sz="1200"/>
            </a:lvl1pPr>
          </a:lstStyle>
          <a:p>
            <a:fld id="{D8D49792-55B1-934D-AE1B-C4F343B7AE8C}" type="datetime1">
              <a:rPr lang="en-US" smtClean="0"/>
              <a:pPr/>
              <a:t>2/11/2015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703263"/>
            <a:ext cx="4686300" cy="3514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046" tIns="47023" rIns="94046" bIns="470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660" y="4451985"/>
            <a:ext cx="5669280" cy="4217670"/>
          </a:xfrm>
          <a:prstGeom prst="rect">
            <a:avLst/>
          </a:prstGeom>
        </p:spPr>
        <p:txBody>
          <a:bodyPr vert="horz" lIns="94046" tIns="47023" rIns="94046" bIns="470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02343"/>
            <a:ext cx="3070860" cy="468630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14100" y="8902343"/>
            <a:ext cx="3070860" cy="468630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r">
              <a:defRPr sz="1200"/>
            </a:lvl1pPr>
          </a:lstStyle>
          <a:p>
            <a:fld id="{335B6797-7CEC-FF41-8612-928F8A2AE6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9201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B6797-7CEC-FF41-8612-928F8A2AE62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1876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B6797-7CEC-FF41-8612-928F8A2AE62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6881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70230">
              <a:defRPr/>
            </a:pPr>
            <a:r>
              <a:rPr lang="en-US" dirty="0" smtClean="0"/>
              <a:t>California in the New Millennium: The Changing Social and Political Landscape,</a:t>
            </a:r>
            <a:r>
              <a:rPr lang="en-US" baseline="0" dirty="0" smtClean="0"/>
              <a:t>  </a:t>
            </a:r>
          </a:p>
          <a:p>
            <a:pPr defTabSz="470230">
              <a:defRPr/>
            </a:pPr>
            <a:r>
              <a:rPr lang="en-US" baseline="0" dirty="0" smtClean="0"/>
              <a:t>Publication Year 2000  (Paperback version 2002)</a:t>
            </a:r>
          </a:p>
          <a:p>
            <a:pPr defTabSz="470230">
              <a:defRPr/>
            </a:pPr>
            <a:endParaRPr lang="en-US" baseline="0" dirty="0" smtClean="0"/>
          </a:p>
          <a:p>
            <a:pPr defTabSz="470230">
              <a:defRPr/>
            </a:pPr>
            <a:r>
              <a:rPr lang="en-US" baseline="0" dirty="0" smtClean="0"/>
              <a:t>This Title is held by all 23 CSU Libraries – we have details on the 6 in the </a:t>
            </a:r>
            <a:r>
              <a:rPr lang="en-US" baseline="0" smtClean="0"/>
              <a:t>Pilot Group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B6797-7CEC-FF41-8612-928F8A2AE626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0007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B6797-7CEC-FF41-8612-928F8A2AE626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0007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B6797-7CEC-FF41-8612-928F8A2AE62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84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B6797-7CEC-FF41-8612-928F8A2AE62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5396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B6797-7CEC-FF41-8612-928F8A2AE62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0891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B6797-7CEC-FF41-8612-928F8A2AE626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129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B6797-7CEC-FF41-8612-928F8A2AE626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025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B6797-7CEC-FF41-8612-928F8A2AE626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7657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B6797-7CEC-FF41-8612-928F8A2AE626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641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B6797-7CEC-FF41-8612-928F8A2AE62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4267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B6797-7CEC-FF41-8612-928F8A2AE626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014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B6797-7CEC-FF41-8612-928F8A2AE626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2692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B6797-7CEC-FF41-8612-928F8A2AE626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5853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B6797-7CEC-FF41-8612-928F8A2AE626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7820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B6797-7CEC-FF41-8612-928F8A2AE626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9203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B6797-7CEC-FF41-8612-928F8A2AE626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1647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B6797-7CEC-FF41-8612-928F8A2AE626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2501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B6797-7CEC-FF41-8612-928F8A2AE626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78457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B6797-7CEC-FF41-8612-928F8A2AE626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8405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B6797-7CEC-FF41-8612-928F8A2AE62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8236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B6797-7CEC-FF41-8612-928F8A2AE62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2097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B6797-7CEC-FF41-8612-928F8A2AE62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9866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B6797-7CEC-FF41-8612-928F8A2AE62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0838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B6797-7CEC-FF41-8612-928F8A2AE62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4050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B6797-7CEC-FF41-8612-928F8A2AE62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7836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B6797-7CEC-FF41-8612-928F8A2AE62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282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Sustainablecollections.com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65F41-3E38-884A-9207-B8DE7CD1A4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852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Sustainablecollections.com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65F41-3E38-884A-9207-B8DE7CD1A4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527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Sustainablecollections.com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65F41-3E38-884A-9207-B8DE7CD1A4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894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Sustainablecollections.com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65F41-3E38-884A-9207-B8DE7CD1A4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7393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Sustainablecollections.com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65F41-3E38-884A-9207-B8DE7CD1A4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0665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Sustainablecollections.com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65F41-3E38-884A-9207-B8DE7CD1A4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3516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Sustainablecollections.com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65F41-3E38-884A-9207-B8DE7CD1A4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5009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Sustainablecollections.com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65F41-3E38-884A-9207-B8DE7CD1A4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9019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Sustainablecollections.com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65F41-3E38-884A-9207-B8DE7CD1A4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9614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Sustainablecollections.com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65F41-3E38-884A-9207-B8DE7CD1A4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9774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Sustainablecollections.com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65F41-3E38-884A-9207-B8DE7CD1A4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782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Sustainablecollections.com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65F41-3E38-884A-9207-B8DE7CD1A4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419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Sustainablecollections.com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65F41-3E38-884A-9207-B8DE7CD1A4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53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Sustainablecollections.com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65F41-3E38-884A-9207-B8DE7CD1A4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8170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Sustainablecollections.com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65F41-3E38-884A-9207-B8DE7CD1A4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3379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Sustainablecollections.com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65F41-3E38-884A-9207-B8DE7CD1A4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6582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Sustainablecollections.com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65F41-3E38-884A-9207-B8DE7CD1A4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9992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Sustainablecollections.com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65F41-3E38-884A-9207-B8DE7CD1A4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603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Sustainablecollections.com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65F41-3E38-884A-9207-B8DE7CD1A4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9122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Sustainablecollections.com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65F41-3E38-884A-9207-B8DE7CD1A4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3244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Sustainablecollections.com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65F41-3E38-884A-9207-B8DE7CD1A4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7563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Sustainablecollections.com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65F41-3E38-884A-9207-B8DE7CD1A4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744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Sustainablecollections.com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65F41-3E38-884A-9207-B8DE7CD1A4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9579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Sustainablecollections.com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65F41-3E38-884A-9207-B8DE7CD1A4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643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Sustainablecollections.com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65F41-3E38-884A-9207-B8DE7CD1A4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1491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Sustainablecollections.com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65F41-3E38-884A-9207-B8DE7CD1A4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7840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Sustainablecollections.com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65F41-3E38-884A-9207-B8DE7CD1A4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5273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205BE-2381-5446-8997-99007E924E5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17C36-930F-3441-9B13-0F0DF9A9D7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7716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205BE-2381-5446-8997-99007E924E5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17C36-930F-3441-9B13-0F0DF9A9D7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0032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205BE-2381-5446-8997-99007E924E5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17C36-930F-3441-9B13-0F0DF9A9D7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1716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205BE-2381-5446-8997-99007E924E5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17C36-930F-3441-9B13-0F0DF9A9D7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9811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205BE-2381-5446-8997-99007E924E5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17C36-930F-3441-9B13-0F0DF9A9D7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0253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205BE-2381-5446-8997-99007E924E5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17C36-930F-3441-9B13-0F0DF9A9D7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849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Sustainablecollections.com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65F41-3E38-884A-9207-B8DE7CD1A4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4544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205BE-2381-5446-8997-99007E924E5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17C36-930F-3441-9B13-0F0DF9A9D7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6268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205BE-2381-5446-8997-99007E924E5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17C36-930F-3441-9B13-0F0DF9A9D7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0208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205BE-2381-5446-8997-99007E924E5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17C36-930F-3441-9B13-0F0DF9A9D7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1574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205BE-2381-5446-8997-99007E924E5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17C36-930F-3441-9B13-0F0DF9A9D7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5053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205BE-2381-5446-8997-99007E924E5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17C36-930F-3441-9B13-0F0DF9A9D7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049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Sustainablecollections.com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65F41-3E38-884A-9207-B8DE7CD1A4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498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Sustainablecollections.com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65F41-3E38-884A-9207-B8DE7CD1A4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90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Sustainablecollections.com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65F41-3E38-884A-9207-B8DE7CD1A4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20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Sustainablecollections.com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65F41-3E38-884A-9207-B8DE7CD1A4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780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Sustainablecollections.com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65F41-3E38-884A-9207-B8DE7CD1A4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308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057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434"/>
            <a:ext cx="8229600" cy="48467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34500" y="63528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F65F41-3E38-884A-9207-B8DE7CD1A40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SCS_fnl_notext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218" y="6278718"/>
            <a:ext cx="2006582" cy="442757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60241E"/>
                </a:solidFill>
              </a:defRPr>
            </a:lvl1pPr>
          </a:lstStyle>
          <a:p>
            <a:r>
              <a:rPr lang="en-US" dirty="0" smtClean="0"/>
              <a:t>Sustainablecollections.com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545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60241E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057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434"/>
            <a:ext cx="8229600" cy="48467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34500" y="63528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F65F41-3E38-884A-9207-B8DE7CD1A4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SCS_fnl_notext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218" y="6278718"/>
            <a:ext cx="2006582" cy="442757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60241E"/>
                </a:solidFill>
              </a:defRPr>
            </a:lvl1pPr>
          </a:lstStyle>
          <a:p>
            <a:r>
              <a:rPr lang="en-US" dirty="0" smtClean="0"/>
              <a:t>Sustainablecollections.com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122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60241E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057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434"/>
            <a:ext cx="8229600" cy="48467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34500" y="63528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F65F41-3E38-884A-9207-B8DE7CD1A4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SCS_fnl_notext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218" y="6278718"/>
            <a:ext cx="2006582" cy="442757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60241E"/>
                </a:solidFill>
              </a:defRPr>
            </a:lvl1pPr>
          </a:lstStyle>
          <a:p>
            <a:r>
              <a:rPr lang="en-US" dirty="0" smtClean="0"/>
              <a:t>Sustainablecollections.com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694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60241E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205BE-2381-5446-8997-99007E924E5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17C36-930F-3441-9B13-0F0DF9A9D79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244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sustainablecollections.com/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4.xml"/><Relationship Id="rId4" Type="http://schemas.openxmlformats.org/officeDocument/2006/relationships/hyperlink" Target="mailto:rick@sustainablecollections.com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239" y="2209801"/>
            <a:ext cx="9040761" cy="204216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California State University</a:t>
            </a:r>
            <a:b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Libraries of the Future Taskforce Update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Print Archive Network Forum/ALA MW</a:t>
            </a:r>
            <a:endParaRPr lang="en-US" dirty="0">
              <a:solidFill>
                <a:srgbClr val="6024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7289" y="4527755"/>
            <a:ext cx="7601437" cy="791005"/>
          </a:xfrm>
        </p:spPr>
        <p:txBody>
          <a:bodyPr>
            <a:normAutofit fontScale="77500" lnSpcReduction="20000"/>
          </a:bodyPr>
          <a:lstStyle/>
          <a:p>
            <a:endParaRPr lang="en-US" sz="2800" dirty="0" smtClean="0">
              <a:solidFill>
                <a:srgbClr val="85786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dirty="0" smtClean="0">
                <a:solidFill>
                  <a:srgbClr val="8578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January 25, 2013</a:t>
            </a:r>
            <a:endParaRPr lang="en-US" sz="2800" dirty="0">
              <a:solidFill>
                <a:srgbClr val="85786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The California State Universi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90" y="637935"/>
            <a:ext cx="4728665" cy="833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927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954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Shared Circulation History?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1265002"/>
              </p:ext>
            </p:extLst>
          </p:nvPr>
        </p:nvGraphicFramePr>
        <p:xfrm>
          <a:off x="361335" y="1460093"/>
          <a:ext cx="8229600" cy="42115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9961"/>
                <a:gridCol w="1681316"/>
                <a:gridCol w="1415846"/>
                <a:gridCol w="2492477"/>
              </a:tblGrid>
              <a:tr h="97188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Library 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Circ</a:t>
                      </a:r>
                      <a:r>
                        <a:rPr lang="en-US" sz="2400" dirty="0" smtClean="0"/>
                        <a:t> Data from 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Number of  Years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Earliest Last Charge Date</a:t>
                      </a:r>
                      <a:endParaRPr lang="en-US" sz="2400" dirty="0"/>
                    </a:p>
                  </a:txBody>
                  <a:tcPr anchor="ctr"/>
                </a:tc>
              </a:tr>
              <a:tr h="53993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Dominguez Hills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2002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 years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2001-05-12</a:t>
                      </a:r>
                      <a:endParaRPr lang="en-US" sz="2400" dirty="0"/>
                    </a:p>
                  </a:txBody>
                  <a:tcPr/>
                </a:tc>
              </a:tr>
              <a:tr h="53993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Fullerton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1988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24 years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2000-01-03</a:t>
                      </a:r>
                      <a:endParaRPr lang="en-US" sz="2400" dirty="0"/>
                    </a:p>
                  </a:txBody>
                  <a:tcPr/>
                </a:tc>
              </a:tr>
              <a:tr h="53993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Long Beach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1993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19 years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2000-01-04</a:t>
                      </a:r>
                      <a:endParaRPr lang="en-US" sz="2400" dirty="0"/>
                    </a:p>
                  </a:txBody>
                  <a:tcPr/>
                </a:tc>
              </a:tr>
              <a:tr h="53993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Los Angeles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1993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19 years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2000-01-03</a:t>
                      </a:r>
                      <a:endParaRPr lang="en-US" sz="2400" dirty="0"/>
                    </a:p>
                  </a:txBody>
                  <a:tcPr/>
                </a:tc>
              </a:tr>
              <a:tr h="53993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Northridge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1980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32 years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2000-01-03</a:t>
                      </a:r>
                      <a:endParaRPr lang="en-US" sz="2400" dirty="0"/>
                    </a:p>
                  </a:txBody>
                  <a:tcPr/>
                </a:tc>
              </a:tr>
              <a:tr h="53993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Pomona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1990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22 years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2000-01-03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Sustainablecollections.com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65F41-3E38-884A-9207-B8DE7CD1A40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04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WorldCat™ Holdings </a:t>
            </a:r>
          </a:p>
        </p:txBody>
      </p:sp>
      <p:sp>
        <p:nvSpPr>
          <p:cNvPr id="62467" name="Content Placeholder 5"/>
          <p:cNvSpPr>
            <a:spLocks noGrp="1"/>
          </p:cNvSpPr>
          <p:nvPr>
            <p:ph idx="1"/>
          </p:nvPr>
        </p:nvSpPr>
        <p:spPr>
          <a:xfrm>
            <a:off x="476794" y="1238865"/>
            <a:ext cx="8001000" cy="511748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SCS licensed access to WorldCat API</a:t>
            </a:r>
          </a:p>
          <a:p>
            <a:endParaRPr lang="en-US" sz="800" dirty="0"/>
          </a:p>
          <a:p>
            <a:r>
              <a:rPr lang="en-US" sz="2400" dirty="0" smtClean="0"/>
              <a:t>WorldCat™ holdings  </a:t>
            </a:r>
          </a:p>
          <a:p>
            <a:pPr>
              <a:buFontTx/>
              <a:buNone/>
            </a:pPr>
            <a:endParaRPr lang="en-US" sz="800" dirty="0" smtClean="0"/>
          </a:p>
          <a:p>
            <a:r>
              <a:rPr lang="en-US" sz="2400" dirty="0" smtClean="0"/>
              <a:t>US, State Holdings</a:t>
            </a:r>
          </a:p>
          <a:p>
            <a:endParaRPr lang="en-US" sz="1000" dirty="0" smtClean="0"/>
          </a:p>
          <a:p>
            <a:r>
              <a:rPr lang="en-US" sz="2400" dirty="0" smtClean="0"/>
              <a:t>Peer Holdings LA Basin</a:t>
            </a:r>
          </a:p>
          <a:p>
            <a:pPr marL="0" indent="0">
              <a:buNone/>
            </a:pPr>
            <a:endParaRPr lang="en-US" sz="1000" dirty="0" smtClean="0"/>
          </a:p>
          <a:p>
            <a:r>
              <a:rPr lang="en-US" sz="2400" dirty="0" smtClean="0"/>
              <a:t>Peer Holding: other CSU</a:t>
            </a:r>
          </a:p>
          <a:p>
            <a:endParaRPr lang="en-US" sz="1000" dirty="0" smtClean="0"/>
          </a:p>
          <a:p>
            <a:r>
              <a:rPr lang="en-US" sz="2400" dirty="0" smtClean="0"/>
              <a:t>Peer Holdings UC</a:t>
            </a:r>
          </a:p>
          <a:p>
            <a:endParaRPr lang="en-US" sz="1000" dirty="0"/>
          </a:p>
          <a:p>
            <a:r>
              <a:rPr lang="en-US" sz="2400" dirty="0" err="1" smtClean="0"/>
              <a:t>SkyRiver</a:t>
            </a: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DDC952-1FC1-46FD-89EE-9830BE11B95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35" r="6002" b="40591"/>
          <a:stretch/>
        </p:blipFill>
        <p:spPr bwMode="auto">
          <a:xfrm>
            <a:off x="4130088" y="2263568"/>
            <a:ext cx="4739592" cy="2159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CSU: LA Basin Libraries Database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Bib, </a:t>
            </a:r>
            <a:r>
              <a:rPr lang="en-US" dirty="0" err="1" smtClean="0"/>
              <a:t>circ</a:t>
            </a:r>
            <a:r>
              <a:rPr lang="en-US" dirty="0" smtClean="0"/>
              <a:t> &amp; item data from each library, normalized &amp; supplemented with WorldCat holdings in specified categories</a:t>
            </a:r>
          </a:p>
          <a:p>
            <a:r>
              <a:rPr lang="en-US" dirty="0" smtClean="0"/>
              <a:t>Data from individual libraries combined into group ‘roll-up’</a:t>
            </a:r>
          </a:p>
          <a:p>
            <a:r>
              <a:rPr lang="en-US" dirty="0" smtClean="0"/>
              <a:t>Held in SCS </a:t>
            </a:r>
            <a:r>
              <a:rPr lang="en-US" dirty="0" err="1" smtClean="0"/>
              <a:t>postgresql</a:t>
            </a:r>
            <a:r>
              <a:rPr lang="en-US" dirty="0" smtClean="0"/>
              <a:t> database in AWS cloud</a:t>
            </a:r>
          </a:p>
          <a:p>
            <a:r>
              <a:rPr lang="en-US" dirty="0" smtClean="0"/>
              <a:t>SCS queries against the group database using the PG Admin client</a:t>
            </a:r>
          </a:p>
          <a:p>
            <a:r>
              <a:rPr lang="en-US" dirty="0" smtClean="0"/>
              <a:t>Output: Group Collection Summary &amp; lists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Sustainablecollections.com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65F41-3E38-884A-9207-B8DE7CD1A40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0739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Group collection summary: first iteration delivered 9/18/12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778B7B-0629-4A4C-9D6E-73834EC2381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66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504" y="177423"/>
            <a:ext cx="8863348" cy="910220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“titles” we can mean two different things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65F41-3E38-884A-9207-B8DE7CD1A4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50325" y="1311687"/>
            <a:ext cx="8665707" cy="4393084"/>
            <a:chOff x="558349" y="924579"/>
            <a:chExt cx="8128451" cy="3536096"/>
          </a:xfrm>
        </p:grpSpPr>
        <p:sp>
          <p:nvSpPr>
            <p:cNvPr id="14" name="Right Brace 13"/>
            <p:cNvSpPr/>
            <p:nvPr/>
          </p:nvSpPr>
          <p:spPr>
            <a:xfrm rot="16200000">
              <a:off x="4056349" y="-1984304"/>
              <a:ext cx="666400" cy="7407498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" name="Left Brace 14"/>
            <p:cNvSpPr/>
            <p:nvPr/>
          </p:nvSpPr>
          <p:spPr>
            <a:xfrm rot="16200000">
              <a:off x="3581414" y="3224991"/>
              <a:ext cx="380300" cy="1121067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031145" y="924579"/>
              <a:ext cx="24629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800000"/>
                  </a:solidFill>
                </a:rPr>
                <a:t>1. Title Set</a:t>
              </a:r>
              <a:endParaRPr lang="en-US" sz="2400" dirty="0">
                <a:solidFill>
                  <a:srgbClr val="80000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58349" y="3350952"/>
              <a:ext cx="8128451" cy="3066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 Dominguez         Fullerton        Long Beach      Los Angeles       Northridge       Pomona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732364" y="3999010"/>
              <a:ext cx="2209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800000"/>
                  </a:solidFill>
                </a:rPr>
                <a:t>2.  Title Holding</a:t>
              </a:r>
              <a:endParaRPr lang="en-US" sz="2400" dirty="0">
                <a:solidFill>
                  <a:srgbClr val="800000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08026" y="2508069"/>
            <a:ext cx="7863947" cy="1359924"/>
            <a:chOff x="338996" y="3060243"/>
            <a:chExt cx="7863947" cy="1359924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8996" y="3060243"/>
              <a:ext cx="895512" cy="1359924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05571" y="3060243"/>
              <a:ext cx="895512" cy="1359924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99866" y="3060243"/>
              <a:ext cx="895512" cy="1359924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55250" y="3060243"/>
              <a:ext cx="895512" cy="1359924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04910" y="3060243"/>
              <a:ext cx="895512" cy="1359924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07431" y="3060243"/>
              <a:ext cx="895512" cy="13599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3715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785" y="29939"/>
            <a:ext cx="8863348" cy="910220"/>
          </a:xfrm>
          <a:ln>
            <a:noFill/>
          </a:ln>
        </p:spPr>
        <p:txBody>
          <a:bodyPr>
            <a:no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Each “Title-Holding” has different characteristics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65F41-3E38-884A-9207-B8DE7CD1A4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80278" y="2581404"/>
            <a:ext cx="6723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Fullerton        Long Beach      Los Angeles       Northridge        Pomona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60457" y="1052738"/>
            <a:ext cx="7863947" cy="1359924"/>
            <a:chOff x="338996" y="3060243"/>
            <a:chExt cx="7863947" cy="1359924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8996" y="3060243"/>
              <a:ext cx="895512" cy="1359924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05571" y="3060243"/>
              <a:ext cx="895512" cy="1359924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99866" y="3060243"/>
              <a:ext cx="895512" cy="1359924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55250" y="3060243"/>
              <a:ext cx="895512" cy="1359924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04910" y="3060243"/>
              <a:ext cx="895512" cy="1359924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07431" y="3060243"/>
              <a:ext cx="895512" cy="1359924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370328" y="2524049"/>
            <a:ext cx="1237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Dominguez Hills</a:t>
            </a: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49380" y="3289501"/>
            <a:ext cx="8054662" cy="842613"/>
            <a:chOff x="549380" y="3089100"/>
            <a:chExt cx="8054662" cy="842613"/>
          </a:xfrm>
        </p:grpSpPr>
        <p:sp>
          <p:nvSpPr>
            <p:cNvPr id="31" name="TextBox 30"/>
            <p:cNvSpPr txBox="1"/>
            <p:nvPr/>
          </p:nvSpPr>
          <p:spPr>
            <a:xfrm>
              <a:off x="549380" y="3550748"/>
              <a:ext cx="8054662" cy="38096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0  circs              19 circs            16 circs            12 circs              13 circs              8 circs                          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817470" y="3089100"/>
              <a:ext cx="459873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800000"/>
                  </a:solidFill>
                </a:rPr>
                <a:t>Total Circulations</a:t>
              </a:r>
              <a:endParaRPr lang="en-US" sz="2000" dirty="0">
                <a:solidFill>
                  <a:srgbClr val="800000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49380" y="4372165"/>
            <a:ext cx="8054662" cy="868447"/>
            <a:chOff x="549380" y="4251928"/>
            <a:chExt cx="8054662" cy="868447"/>
          </a:xfrm>
        </p:grpSpPr>
        <p:sp>
          <p:nvSpPr>
            <p:cNvPr id="21" name="TextBox 20"/>
            <p:cNvSpPr txBox="1"/>
            <p:nvPr/>
          </p:nvSpPr>
          <p:spPr>
            <a:xfrm>
              <a:off x="549380" y="4739410"/>
              <a:ext cx="8054662" cy="38096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-none-             11/30/11         12/16/08          5/30/07            4/27/07            3/11/08                                    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817470" y="4251928"/>
              <a:ext cx="459873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800000"/>
                  </a:solidFill>
                </a:rPr>
                <a:t>Last Circulation Date</a:t>
              </a:r>
              <a:endParaRPr lang="en-US" sz="2000" dirty="0">
                <a:solidFill>
                  <a:srgbClr val="800000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49380" y="5552067"/>
            <a:ext cx="8054662" cy="858287"/>
            <a:chOff x="612188" y="5349208"/>
            <a:chExt cx="8054662" cy="858287"/>
          </a:xfrm>
        </p:grpSpPr>
        <p:sp>
          <p:nvSpPr>
            <p:cNvPr id="24" name="TextBox 23"/>
            <p:cNvSpPr txBox="1"/>
            <p:nvPr/>
          </p:nvSpPr>
          <p:spPr>
            <a:xfrm>
              <a:off x="612188" y="5826530"/>
              <a:ext cx="8054662" cy="38096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6/27/02          4/23/02            9/21/01            5/03/00           11/11/02           8/11/00                                                           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880278" y="5349208"/>
              <a:ext cx="459873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800000"/>
                  </a:solidFill>
                </a:rPr>
                <a:t>Date added to Collection</a:t>
              </a:r>
              <a:endParaRPr lang="en-US" sz="2000" dirty="0">
                <a:solidFill>
                  <a:srgbClr val="8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1226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9040760" cy="87843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Pilot Group  Holdings and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Avg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Total Charges by LC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65F41-3E38-884A-9207-B8DE7CD1A40E}" type="slidenum">
              <a:rPr lang="en-US" smtClean="0"/>
              <a:pPr/>
              <a:t>16</a:t>
            </a:fld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2149538"/>
              </p:ext>
            </p:extLst>
          </p:nvPr>
        </p:nvGraphicFramePr>
        <p:xfrm>
          <a:off x="117987" y="878438"/>
          <a:ext cx="8922774" cy="28234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5832737"/>
              </p:ext>
            </p:extLst>
          </p:nvPr>
        </p:nvGraphicFramePr>
        <p:xfrm>
          <a:off x="589935" y="3576572"/>
          <a:ext cx="8450826" cy="30969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1290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52168"/>
          </a:xfrm>
        </p:spPr>
        <p:txBody>
          <a:bodyPr>
            <a:normAutofit/>
          </a:bodyPr>
          <a:lstStyle/>
          <a:p>
            <a:r>
              <a:rPr lang="en-US" dirty="0" smtClean="0"/>
              <a:t>Holdings Within Group by Publication Year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Sustainablecollections.com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65F41-3E38-884A-9207-B8DE7CD1A40E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98" t="27692" r="29722" b="5494"/>
          <a:stretch/>
        </p:blipFill>
        <p:spPr bwMode="auto">
          <a:xfrm>
            <a:off x="250724" y="930905"/>
            <a:ext cx="8657302" cy="58505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658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Please Note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following slides outline only the facets of the data that were explored. </a:t>
            </a:r>
          </a:p>
          <a:p>
            <a:endParaRPr lang="en-US" dirty="0"/>
          </a:p>
          <a:p>
            <a:r>
              <a:rPr lang="en-US" dirty="0" smtClean="0"/>
              <a:t>Specific results will be released after additional vetting &amp; discussion among the participants</a:t>
            </a:r>
          </a:p>
          <a:p>
            <a:endParaRPr lang="en-US" dirty="0"/>
          </a:p>
          <a:p>
            <a:r>
              <a:rPr lang="en-US" dirty="0" smtClean="0"/>
              <a:t>Graphs are based on sample data &amp; intended only to demonstrate concepts, not to reflect CSU’s specific activity.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Sustainablecollections.com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65F41-3E38-884A-9207-B8DE7CD1A40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3902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4"/>
          <p:cNvSpPr>
            <a:spLocks noGrp="1"/>
          </p:cNvSpPr>
          <p:nvPr>
            <p:ph type="title"/>
          </p:nvPr>
        </p:nvSpPr>
        <p:spPr>
          <a:xfrm>
            <a:off x="457200" y="137160"/>
            <a:ext cx="8229600" cy="943250"/>
          </a:xfrm>
        </p:spPr>
        <p:txBody>
          <a:bodyPr/>
          <a:lstStyle/>
          <a:p>
            <a:pPr algn="ctr"/>
            <a:r>
              <a:rPr lang="en-US" dirty="0" smtClean="0"/>
              <a:t>  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Circulation Counts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DDC952-1FC1-46FD-89EE-9830BE11B95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9816525"/>
              </p:ext>
            </p:extLst>
          </p:nvPr>
        </p:nvGraphicFramePr>
        <p:xfrm>
          <a:off x="280220" y="1080413"/>
          <a:ext cx="8672050" cy="4704936"/>
        </p:xfrm>
        <a:graphic>
          <a:graphicData uri="http://schemas.openxmlformats.org/drawingml/2006/table">
            <a:tbl>
              <a:tblPr/>
              <a:tblGrid>
                <a:gridCol w="489819"/>
                <a:gridCol w="5217806"/>
                <a:gridCol w="1828800"/>
                <a:gridCol w="1135625"/>
              </a:tblGrid>
              <a:tr h="931451">
                <a:tc>
                  <a:txBody>
                    <a:bodyPr/>
                    <a:lstStyle/>
                    <a:p>
                      <a:pPr algn="ctr" fontAlgn="ctr"/>
                      <a:endParaRPr lang="en-US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CSU Library Title-Holding Counts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Futura"/>
                        </a:rPr>
                        <a:t>All Libraries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Futura"/>
                        </a:rPr>
                        <a:t>Percent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4511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1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All </a:t>
                      </a:r>
                      <a:r>
                        <a:rPr lang="en-US" sz="20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Title Holdings - Filtered</a:t>
                      </a:r>
                    </a:p>
                  </a:txBody>
                  <a:tcPr marL="1143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3,575,321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746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1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Charges = 0  (all available </a:t>
                      </a: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circ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data)</a:t>
                      </a:r>
                    </a:p>
                  </a:txBody>
                  <a:tcPr marL="1143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4746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1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Charges = 1 to 3  (all available circ data)</a:t>
                      </a:r>
                    </a:p>
                  </a:txBody>
                  <a:tcPr marL="1143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4746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1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Charges = 4 to 9 (all available circ data)</a:t>
                      </a:r>
                    </a:p>
                  </a:txBody>
                  <a:tcPr marL="1143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4746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1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Charges = 10+   (all available circ data)</a:t>
                      </a:r>
                    </a:p>
                  </a:txBody>
                  <a:tcPr marL="1143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4746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1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Last charge after 2010</a:t>
                      </a:r>
                    </a:p>
                  </a:txBody>
                  <a:tcPr marL="1143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4746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1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Last charge after 2007</a:t>
                      </a:r>
                    </a:p>
                  </a:txBody>
                  <a:tcPr marL="1143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4746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1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Last charge after 2005</a:t>
                      </a:r>
                    </a:p>
                  </a:txBody>
                  <a:tcPr marL="1143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064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LOFT (Libraries of the Future Taskforce)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Chancellor’s Office Initiative</a:t>
            </a:r>
          </a:p>
          <a:p>
            <a:r>
              <a:rPr lang="en-US" dirty="0" smtClean="0"/>
              <a:t>Prompted by Education Advisory Board report</a:t>
            </a:r>
          </a:p>
          <a:p>
            <a:r>
              <a:rPr lang="en-US" dirty="0" smtClean="0"/>
              <a:t>LOFT membership includes</a:t>
            </a:r>
          </a:p>
          <a:p>
            <a:pPr lvl="1"/>
            <a:r>
              <a:rPr lang="en-US" dirty="0" smtClean="0"/>
              <a:t>Provosts</a:t>
            </a:r>
          </a:p>
          <a:p>
            <a:pPr lvl="1"/>
            <a:r>
              <a:rPr lang="en-US" dirty="0" smtClean="0"/>
              <a:t>CIOs</a:t>
            </a:r>
          </a:p>
          <a:p>
            <a:pPr lvl="1"/>
            <a:r>
              <a:rPr lang="en-US" dirty="0" smtClean="0"/>
              <a:t>Chancellor’s Office staff</a:t>
            </a:r>
          </a:p>
          <a:p>
            <a:pPr lvl="1"/>
            <a:r>
              <a:rPr lang="en-US" dirty="0" smtClean="0"/>
              <a:t>Faculty in several disciplines</a:t>
            </a:r>
          </a:p>
          <a:p>
            <a:pPr lvl="1"/>
            <a:r>
              <a:rPr lang="en-US" dirty="0" smtClean="0"/>
              <a:t>University Librarians</a:t>
            </a:r>
          </a:p>
          <a:p>
            <a:r>
              <a:rPr lang="en-US" dirty="0" smtClean="0"/>
              <a:t>Print Management is one of three components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Sustainablecollections.com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65F41-3E38-884A-9207-B8DE7CD1A40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6292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80410"/>
          </a:xfrm>
        </p:spPr>
        <p:txBody>
          <a:bodyPr/>
          <a:lstStyle/>
          <a:p>
            <a:pPr algn="ctr"/>
            <a:r>
              <a:rPr lang="en-US" dirty="0" smtClean="0"/>
              <a:t>  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WorldCat™ Counts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DDC952-1FC1-46FD-89EE-9830BE11B95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5118283"/>
              </p:ext>
            </p:extLst>
          </p:nvPr>
        </p:nvGraphicFramePr>
        <p:xfrm>
          <a:off x="280220" y="1080413"/>
          <a:ext cx="8672050" cy="5641062"/>
        </p:xfrm>
        <a:graphic>
          <a:graphicData uri="http://schemas.openxmlformats.org/drawingml/2006/table">
            <a:tbl>
              <a:tblPr/>
              <a:tblGrid>
                <a:gridCol w="489819"/>
                <a:gridCol w="4922838"/>
                <a:gridCol w="1828800"/>
                <a:gridCol w="1430593"/>
              </a:tblGrid>
              <a:tr h="965412">
                <a:tc>
                  <a:txBody>
                    <a:bodyPr/>
                    <a:lstStyle/>
                    <a:p>
                      <a:pPr algn="ctr" fontAlgn="ctr"/>
                      <a:endParaRPr lang="en-US" sz="24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CSU Library Title-Holding Counts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utura"/>
                        </a:rPr>
                        <a:t>All</a:t>
                      </a:r>
                      <a:r>
                        <a:rPr lang="en-US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Futura"/>
                        </a:rPr>
                        <a:t> 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utura"/>
                        </a:rPr>
                        <a:t>Libraries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Futur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Futura"/>
                        </a:rPr>
                        <a:t>Percent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4675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1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All </a:t>
                      </a:r>
                      <a:r>
                        <a:rPr lang="en-US" sz="20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Title Holdings - Filtered</a:t>
                      </a:r>
                    </a:p>
                  </a:txBody>
                  <a:tcPr marL="1143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3,575,321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675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1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0-9 Holdings in USA</a:t>
                      </a:r>
                    </a:p>
                  </a:txBody>
                  <a:tcPr marL="1143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675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1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10-19 Holdings in USA</a:t>
                      </a:r>
                    </a:p>
                  </a:txBody>
                  <a:tcPr marL="1143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675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1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20-49 Holdings in USA</a:t>
                      </a:r>
                    </a:p>
                  </a:txBody>
                  <a:tcPr marL="1143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675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1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50-99 Holdings in USA</a:t>
                      </a:r>
                    </a:p>
                  </a:txBody>
                  <a:tcPr marL="1143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675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1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100-199 Holdings In USA</a:t>
                      </a:r>
                    </a:p>
                  </a:txBody>
                  <a:tcPr marL="1143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675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1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200+ Holdings in USA</a:t>
                      </a:r>
                    </a:p>
                  </a:txBody>
                  <a:tcPr marL="1143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675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1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0-9 Holdings in California</a:t>
                      </a:r>
                    </a:p>
                  </a:txBody>
                  <a:tcPr marL="1143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675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1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10-49 Holdings in California</a:t>
                      </a:r>
                    </a:p>
                  </a:txBody>
                  <a:tcPr marL="1143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675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1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50+ Holdings in California</a:t>
                      </a:r>
                    </a:p>
                  </a:txBody>
                  <a:tcPr marL="1143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198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4"/>
          <p:cNvSpPr>
            <a:spLocks noGrp="1"/>
          </p:cNvSpPr>
          <p:nvPr>
            <p:ph type="title"/>
          </p:nvPr>
        </p:nvSpPr>
        <p:spPr>
          <a:xfrm>
            <a:off x="457200" y="121920"/>
            <a:ext cx="8229600" cy="958490"/>
          </a:xfrm>
        </p:spPr>
        <p:txBody>
          <a:bodyPr/>
          <a:lstStyle/>
          <a:p>
            <a:pPr algn="ctr"/>
            <a:r>
              <a:rPr lang="en-US" dirty="0" smtClean="0"/>
              <a:t>  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Overlap within LA Basin Group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DDC952-1FC1-46FD-89EE-9830BE11B952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6750078"/>
              </p:ext>
            </p:extLst>
          </p:nvPr>
        </p:nvGraphicFramePr>
        <p:xfrm>
          <a:off x="280220" y="1080413"/>
          <a:ext cx="8672050" cy="4705932"/>
        </p:xfrm>
        <a:graphic>
          <a:graphicData uri="http://schemas.openxmlformats.org/drawingml/2006/table">
            <a:tbl>
              <a:tblPr/>
              <a:tblGrid>
                <a:gridCol w="489819"/>
                <a:gridCol w="4922838"/>
                <a:gridCol w="1828800"/>
                <a:gridCol w="1430593"/>
              </a:tblGrid>
              <a:tr h="965412">
                <a:tc>
                  <a:txBody>
                    <a:bodyPr/>
                    <a:lstStyle/>
                    <a:p>
                      <a:pPr algn="ctr" fontAlgn="ctr"/>
                      <a:endParaRPr lang="en-US" sz="24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CSU Library Title-Holding Counts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Futura"/>
                        </a:rPr>
                        <a:t>All 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utura"/>
                        </a:rPr>
                        <a:t>  Libraries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Futur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Futura"/>
                        </a:rPr>
                        <a:t>Percent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4675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1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All </a:t>
                      </a:r>
                      <a:r>
                        <a:rPr lang="en-US" sz="20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Title Holdings - Filtered</a:t>
                      </a:r>
                    </a:p>
                  </a:txBody>
                  <a:tcPr marL="1143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3,575,321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675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1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Title-holdings present in  1 library</a:t>
                      </a:r>
                    </a:p>
                  </a:txBody>
                  <a:tcPr marL="1143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675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1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Title-holdings present in  2 libraries</a:t>
                      </a:r>
                    </a:p>
                  </a:txBody>
                  <a:tcPr marL="1143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675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1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Titles-holdings present in  &gt; 2 libraries</a:t>
                      </a:r>
                    </a:p>
                  </a:txBody>
                  <a:tcPr marL="1143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675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1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Title-holdings present in  3 libraries</a:t>
                      </a:r>
                    </a:p>
                  </a:txBody>
                  <a:tcPr marL="1143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675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1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Title-holdings present in  4 libraries</a:t>
                      </a:r>
                    </a:p>
                  </a:txBody>
                  <a:tcPr marL="1143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675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1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Title-holdings present in  5 libraries</a:t>
                      </a:r>
                    </a:p>
                  </a:txBody>
                  <a:tcPr marL="1143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675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1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Title-holdings present in  6 libraries</a:t>
                      </a:r>
                    </a:p>
                  </a:txBody>
                  <a:tcPr marL="1143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400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4"/>
          <p:cNvSpPr>
            <a:spLocks noGrp="1"/>
          </p:cNvSpPr>
          <p:nvPr>
            <p:ph type="title"/>
          </p:nvPr>
        </p:nvSpPr>
        <p:spPr>
          <a:xfrm>
            <a:off x="811160" y="274637"/>
            <a:ext cx="7875639" cy="1229697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Overlap with other CSU Libraries        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DDC952-1FC1-46FD-89EE-9830BE11B952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867765"/>
              </p:ext>
            </p:extLst>
          </p:nvPr>
        </p:nvGraphicFramePr>
        <p:xfrm>
          <a:off x="324462" y="1994813"/>
          <a:ext cx="8627810" cy="3770802"/>
        </p:xfrm>
        <a:graphic>
          <a:graphicData uri="http://schemas.openxmlformats.org/drawingml/2006/table">
            <a:tbl>
              <a:tblPr/>
              <a:tblGrid>
                <a:gridCol w="487321"/>
                <a:gridCol w="5484650"/>
                <a:gridCol w="1496661"/>
                <a:gridCol w="1159178"/>
              </a:tblGrid>
              <a:tr h="965412">
                <a:tc>
                  <a:txBody>
                    <a:bodyPr/>
                    <a:lstStyle/>
                    <a:p>
                      <a:pPr algn="ctr" fontAlgn="ctr"/>
                      <a:endParaRPr lang="en-US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CSU Library Title-Holding Counts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Futura"/>
                        </a:rPr>
                        <a:t>All 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utura"/>
                        </a:rPr>
                        <a:t>  Libraries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Futur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Futura"/>
                        </a:rPr>
                        <a:t>Percent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4675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1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All </a:t>
                      </a:r>
                      <a:r>
                        <a:rPr lang="en-US" sz="20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Title Holdings - Filtered</a:t>
                      </a:r>
                    </a:p>
                  </a:txBody>
                  <a:tcPr marL="1143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3,575,321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675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1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WorldCat holdings set in 1-5 more libraries</a:t>
                      </a:r>
                    </a:p>
                  </a:txBody>
                  <a:tcPr marL="1143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675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1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WorldCat Holdings set in 6-10 more libraries</a:t>
                      </a:r>
                    </a:p>
                  </a:txBody>
                  <a:tcPr marL="1143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675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1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WorldCat Holdings set in 11-17 more libraries</a:t>
                      </a:r>
                    </a:p>
                  </a:txBody>
                  <a:tcPr marL="1143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67565">
                <a:tc>
                  <a:txBody>
                    <a:bodyPr/>
                    <a:lstStyle/>
                    <a:p>
                      <a:pPr algn="ctr" fontAlgn="ctr"/>
                      <a:endParaRPr lang="en-US" sz="2000" b="0" i="1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43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675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1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*</a:t>
                      </a:r>
                      <a:endParaRPr lang="en-US" sz="2000" b="0" i="1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WorldCat Holdings set in all 23 CSU libraries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43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818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4"/>
          <p:cNvSpPr>
            <a:spLocks noGrp="1"/>
          </p:cNvSpPr>
          <p:nvPr>
            <p:ph type="title"/>
          </p:nvPr>
        </p:nvSpPr>
        <p:spPr>
          <a:xfrm>
            <a:off x="811160" y="274637"/>
            <a:ext cx="7875639" cy="1229697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Date Related Counts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DDC952-1FC1-46FD-89EE-9830BE11B952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1799255"/>
              </p:ext>
            </p:extLst>
          </p:nvPr>
        </p:nvGraphicFramePr>
        <p:xfrm>
          <a:off x="324462" y="1994813"/>
          <a:ext cx="8627810" cy="3303237"/>
        </p:xfrm>
        <a:graphic>
          <a:graphicData uri="http://schemas.openxmlformats.org/drawingml/2006/table">
            <a:tbl>
              <a:tblPr/>
              <a:tblGrid>
                <a:gridCol w="487321"/>
                <a:gridCol w="5484650"/>
                <a:gridCol w="1496661"/>
                <a:gridCol w="1159178"/>
              </a:tblGrid>
              <a:tr h="965412">
                <a:tc>
                  <a:txBody>
                    <a:bodyPr/>
                    <a:lstStyle/>
                    <a:p>
                      <a:pPr algn="ctr" fontAlgn="ctr"/>
                      <a:endParaRPr lang="en-US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CSU Library Title-Holding Counts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Futura"/>
                        </a:rPr>
                        <a:t>All 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utura"/>
                        </a:rPr>
                        <a:t>  Libraries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Futur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Futura"/>
                        </a:rPr>
                        <a:t>Percent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4675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1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All </a:t>
                      </a:r>
                      <a:r>
                        <a:rPr lang="en-US" sz="20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Title Holdings - Filtered</a:t>
                      </a:r>
                    </a:p>
                  </a:txBody>
                  <a:tcPr marL="1143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3,575,321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675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1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Publication Year before 2005</a:t>
                      </a:r>
                    </a:p>
                  </a:txBody>
                  <a:tcPr marL="1143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675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1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Publication Year before 2000</a:t>
                      </a:r>
                    </a:p>
                  </a:txBody>
                  <a:tcPr marL="1143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675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1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Publication Year before 1990</a:t>
                      </a:r>
                    </a:p>
                  </a:txBody>
                  <a:tcPr marL="1143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675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1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Last Item Add-Date before 2005</a:t>
                      </a:r>
                    </a:p>
                  </a:txBody>
                  <a:tcPr marL="1143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860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4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599" cy="1229697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Hathi Trust and CHOICE Matches     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DDC952-1FC1-46FD-89EE-9830BE11B952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869125"/>
              </p:ext>
            </p:extLst>
          </p:nvPr>
        </p:nvGraphicFramePr>
        <p:xfrm>
          <a:off x="324462" y="1994813"/>
          <a:ext cx="8627810" cy="2835672"/>
        </p:xfrm>
        <a:graphic>
          <a:graphicData uri="http://schemas.openxmlformats.org/drawingml/2006/table">
            <a:tbl>
              <a:tblPr/>
              <a:tblGrid>
                <a:gridCol w="487321"/>
                <a:gridCol w="5484650"/>
                <a:gridCol w="1496661"/>
                <a:gridCol w="1159178"/>
              </a:tblGrid>
              <a:tr h="965412">
                <a:tc>
                  <a:txBody>
                    <a:bodyPr/>
                    <a:lstStyle/>
                    <a:p>
                      <a:pPr algn="ctr" fontAlgn="ctr"/>
                      <a:endParaRPr lang="en-US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CSU Library Title-Holding Counts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Futura"/>
                        </a:rPr>
                        <a:t>All 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utura"/>
                        </a:rPr>
                        <a:t>  Libraries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Futur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Futura"/>
                        </a:rPr>
                        <a:t>Percent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4675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1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All </a:t>
                      </a:r>
                      <a:r>
                        <a:rPr lang="en-US" sz="20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Title Holdings - Filtered</a:t>
                      </a:r>
                    </a:p>
                  </a:txBody>
                  <a:tcPr marL="1143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3,575,321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675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1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Hathi Trust Public Domain Match</a:t>
                      </a:r>
                    </a:p>
                  </a:txBody>
                  <a:tcPr marL="1143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675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1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Hathi Trust In-Copyright Match</a:t>
                      </a:r>
                    </a:p>
                  </a:txBody>
                  <a:tcPr marL="1143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675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1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Reviewed in CHOICE</a:t>
                      </a:r>
                    </a:p>
                  </a:txBody>
                  <a:tcPr marL="1143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854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Sample Scenarios:            Calculating the opportunity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778B7B-0629-4A4C-9D6E-73834EC23814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99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5106396"/>
              </p:ext>
            </p:extLst>
          </p:nvPr>
        </p:nvGraphicFramePr>
        <p:xfrm>
          <a:off x="399802" y="246923"/>
          <a:ext cx="8080372" cy="63095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824553" y="3580102"/>
            <a:ext cx="1325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Uniquely Held Titles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49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4933815"/>
              </p:ext>
            </p:extLst>
          </p:nvPr>
        </p:nvGraphicFramePr>
        <p:xfrm>
          <a:off x="429452" y="358744"/>
          <a:ext cx="8046720" cy="629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0721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Sustainablecollections.com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65F41-3E38-884A-9207-B8DE7CD1A40E}" type="slidenum">
              <a:rPr lang="en-US" smtClean="0"/>
              <a:pPr/>
              <a:t>28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9932314"/>
              </p:ext>
            </p:extLst>
          </p:nvPr>
        </p:nvGraphicFramePr>
        <p:xfrm>
          <a:off x="-1" y="2026921"/>
          <a:ext cx="9144001" cy="4023359"/>
        </p:xfrm>
        <a:graphic>
          <a:graphicData uri="http://schemas.openxmlformats.org/drawingml/2006/table">
            <a:tbl>
              <a:tblPr/>
              <a:tblGrid>
                <a:gridCol w="3825241"/>
                <a:gridCol w="1981200"/>
                <a:gridCol w="1569720"/>
                <a:gridCol w="1767840"/>
              </a:tblGrid>
              <a:tr h="642067"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      Circulations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or fewer circulations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or fewer circulations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02679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Keep 1 Title-holding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1277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Keep 2 Title-holdings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1277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Keep 3 Title-holdings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57200" y="167640"/>
            <a:ext cx="80619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Titles Published </a:t>
            </a:r>
            <a:r>
              <a:rPr lang="en-US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Acquired before 2000 Shared Withdrawal Scenarios </a:t>
            </a:r>
          </a:p>
        </p:txBody>
      </p:sp>
    </p:spTree>
    <p:extLst>
      <p:ext uri="{BB962C8B-B14F-4D97-AF65-F5344CB8AC3E}">
        <p14:creationId xmlns:p14="http://schemas.microsoft.com/office/powerpoint/2010/main" val="361878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Discussion and next steps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778B7B-0629-4A4C-9D6E-73834EC23814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38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CSU = An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xcellent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aboratory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5505"/>
            <a:ext cx="8229600" cy="451859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Scale 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 basin libraries pilot (6)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Entire CSU system (23)</a:t>
            </a:r>
          </a:p>
          <a:p>
            <a:pPr marL="0" indent="0">
              <a:buNone/>
            </a:pPr>
            <a:endParaRPr lang="en-US" sz="1000" dirty="0" smtClean="0"/>
          </a:p>
          <a:p>
            <a:r>
              <a:rPr lang="en-US" dirty="0" smtClean="0"/>
              <a:t>Geography</a:t>
            </a:r>
          </a:p>
          <a:p>
            <a:endParaRPr lang="en-US" sz="1000" dirty="0" smtClean="0"/>
          </a:p>
          <a:p>
            <a:r>
              <a:rPr lang="en-US" dirty="0" smtClean="0"/>
              <a:t>Central funding</a:t>
            </a:r>
          </a:p>
          <a:p>
            <a:pPr marL="0" indent="0">
              <a:buNone/>
            </a:pPr>
            <a:endParaRPr lang="en-US" sz="1000" dirty="0" smtClean="0"/>
          </a:p>
          <a:p>
            <a:r>
              <a:rPr lang="en-US" dirty="0" smtClean="0"/>
              <a:t>Administrative mandate</a:t>
            </a:r>
          </a:p>
          <a:p>
            <a:pPr marL="0" indent="0">
              <a:buNone/>
            </a:pPr>
            <a:endParaRPr lang="en-US" sz="1100" dirty="0" smtClean="0"/>
          </a:p>
          <a:p>
            <a:r>
              <a:rPr lang="en-US" dirty="0" smtClean="0"/>
              <a:t>A track record of collaboration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Sustainablecollections.com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65F41-3E38-884A-9207-B8DE7CD1A40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99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Design of Broader Project? </a:t>
            </a:r>
          </a:p>
        </p:txBody>
      </p:sp>
      <p:sp>
        <p:nvSpPr>
          <p:cNvPr id="92163" name="Content Placeholder 5"/>
          <p:cNvSpPr>
            <a:spLocks noGrp="1"/>
          </p:cNvSpPr>
          <p:nvPr>
            <p:ph idx="1"/>
          </p:nvPr>
        </p:nvSpPr>
        <p:spPr>
          <a:xfrm>
            <a:off x="457200" y="1397304"/>
            <a:ext cx="7380514" cy="5102737"/>
          </a:xfrm>
        </p:spPr>
        <p:txBody>
          <a:bodyPr>
            <a:noAutofit/>
          </a:bodyPr>
          <a:lstStyle/>
          <a:p>
            <a:r>
              <a:rPr lang="en-US" sz="2800" dirty="0" smtClean="0"/>
              <a:t>Space goals?  Required yield?  </a:t>
            </a:r>
          </a:p>
          <a:p>
            <a:r>
              <a:rPr lang="en-US" sz="2800" dirty="0" smtClean="0"/>
              <a:t>Desired service levels (delivery time)</a:t>
            </a:r>
          </a:p>
          <a:p>
            <a:r>
              <a:rPr lang="en-US" sz="2800" dirty="0" smtClean="0"/>
              <a:t>Single CSU Collection? Three Regions?</a:t>
            </a:r>
          </a:p>
          <a:p>
            <a:r>
              <a:rPr lang="en-US" sz="2800" dirty="0" smtClean="0"/>
              <a:t>Archive copies vs. Service copies</a:t>
            </a:r>
            <a:endParaRPr lang="en-US" sz="2800" dirty="0"/>
          </a:p>
          <a:p>
            <a:r>
              <a:rPr lang="en-US" sz="2800" dirty="0" smtClean="0"/>
              <a:t>CSU ‘unique’ titles: how to handle </a:t>
            </a:r>
          </a:p>
          <a:p>
            <a:r>
              <a:rPr lang="en-US" sz="2800" dirty="0" smtClean="0"/>
              <a:t>Retention commitments?</a:t>
            </a:r>
          </a:p>
          <a:p>
            <a:r>
              <a:rPr lang="en-US" sz="2800" dirty="0" smtClean="0"/>
              <a:t>Preservation commitments (in what context?) </a:t>
            </a:r>
          </a:p>
          <a:p>
            <a:r>
              <a:rPr lang="en-US" sz="2800" dirty="0" smtClean="0"/>
              <a:t>Role/relationship with UC</a:t>
            </a:r>
            <a:r>
              <a:rPr lang="en-US" sz="2800" dirty="0"/>
              <a:t> </a:t>
            </a:r>
            <a:r>
              <a:rPr lang="en-US" sz="2800" dirty="0" smtClean="0"/>
              <a:t>system? Regional partners?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0BCE70-38BA-48F7-BF99-BE8317118C4C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605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Defining Criteria for Shared Print</a:t>
            </a:r>
          </a:p>
        </p:txBody>
      </p:sp>
      <p:sp>
        <p:nvSpPr>
          <p:cNvPr id="92163" name="Content Placeholder 5"/>
          <p:cNvSpPr>
            <a:spLocks noGrp="1"/>
          </p:cNvSpPr>
          <p:nvPr>
            <p:ph idx="1"/>
          </p:nvPr>
        </p:nvSpPr>
        <p:spPr>
          <a:xfrm>
            <a:off x="457200" y="1371600"/>
            <a:ext cx="8432800" cy="498475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How will decisions be made?</a:t>
            </a:r>
          </a:p>
          <a:p>
            <a:r>
              <a:rPr lang="en-US" sz="2800" dirty="0" smtClean="0"/>
              <a:t>Allocation of retention commitments &amp; withdrawal opportunities: on what basis?</a:t>
            </a:r>
          </a:p>
          <a:p>
            <a:r>
              <a:rPr lang="en-US" sz="2800" dirty="0" smtClean="0"/>
              <a:t>How many title holdings should be retained in the system? In each region?</a:t>
            </a:r>
          </a:p>
          <a:p>
            <a:r>
              <a:rPr lang="en-US" sz="2800" dirty="0" smtClean="0"/>
              <a:t>Is it appropriate for some titles to be discarded from the CSU system?</a:t>
            </a:r>
          </a:p>
          <a:p>
            <a:r>
              <a:rPr lang="en-US" sz="2800" dirty="0" smtClean="0"/>
              <a:t>Legal aspects? MOU needed</a:t>
            </a:r>
            <a:r>
              <a:rPr lang="en-US" sz="2200" dirty="0" smtClean="0"/>
              <a:t>?</a:t>
            </a:r>
          </a:p>
          <a:p>
            <a:endParaRPr lang="en-US" sz="2200" dirty="0" smtClean="0"/>
          </a:p>
          <a:p>
            <a:endParaRPr lang="en-US" sz="1400" dirty="0"/>
          </a:p>
          <a:p>
            <a:pPr>
              <a:buFontTx/>
              <a:buNone/>
            </a:pPr>
            <a:endParaRPr lang="en-US" sz="1100" dirty="0" smtClean="0"/>
          </a:p>
          <a:p>
            <a:pPr marL="0" indent="0">
              <a:buNone/>
            </a:pPr>
            <a:endParaRPr lang="en-US" sz="13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0BCE70-38BA-48F7-BF99-BE8317118C4C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573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Sustainablecollections.com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65F41-3E38-884A-9207-B8DE7CD1A40E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2" t="18501" r="13497" b="4675"/>
          <a:stretch/>
        </p:blipFill>
        <p:spPr bwMode="auto">
          <a:xfrm>
            <a:off x="1050879" y="1440163"/>
            <a:ext cx="7014948" cy="541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91" t="12057" r="13548" b="66825"/>
          <a:stretch/>
        </p:blipFill>
        <p:spPr bwMode="auto">
          <a:xfrm>
            <a:off x="1050879" y="0"/>
            <a:ext cx="7014948" cy="1489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264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Sustainablecollections.com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65F41-3E38-884A-9207-B8DE7CD1A40E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" t="8463" r="2135" b="65557"/>
          <a:stretch/>
        </p:blipFill>
        <p:spPr bwMode="auto">
          <a:xfrm>
            <a:off x="1" y="0"/>
            <a:ext cx="9143999" cy="1801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" t="11218" r="2135"/>
          <a:stretch/>
        </p:blipFill>
        <p:spPr bwMode="auto">
          <a:xfrm>
            <a:off x="0" y="1801505"/>
            <a:ext cx="9144000" cy="5056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213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and scenario modeling improve decision-making</a:t>
            </a:r>
          </a:p>
          <a:p>
            <a:r>
              <a:rPr lang="en-US" dirty="0" smtClean="0"/>
              <a:t>Use of third-party services expands capacity and speeds up the process</a:t>
            </a:r>
          </a:p>
          <a:p>
            <a:r>
              <a:rPr lang="en-US" dirty="0" smtClean="0"/>
              <a:t>Tools and services still evolving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Sustainablecollections.com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65F41-3E38-884A-9207-B8DE7CD1A40E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07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Contact Info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0" y="1432560"/>
            <a:ext cx="7162800" cy="4693604"/>
          </a:xfrm>
        </p:spPr>
        <p:txBody>
          <a:bodyPr>
            <a:normAutofit/>
          </a:bodyPr>
          <a:lstStyle/>
          <a:p>
            <a:r>
              <a:rPr lang="en-US" dirty="0" smtClean="0">
                <a:hlinkClick r:id="rId3"/>
              </a:rPr>
              <a:t>http://sustainablecollections.com</a:t>
            </a:r>
            <a:endParaRPr lang="en-US" dirty="0" smtClean="0"/>
          </a:p>
          <a:p>
            <a:endParaRPr lang="en-US" sz="1200" dirty="0" smtClean="0"/>
          </a:p>
          <a:p>
            <a:r>
              <a:rPr lang="en-US" dirty="0" smtClean="0">
                <a:hlinkClick r:id="rId4"/>
              </a:rPr>
              <a:t>rick@sustainablecollections.com</a:t>
            </a:r>
            <a:endParaRPr lang="en-US" dirty="0" smtClean="0"/>
          </a:p>
          <a:p>
            <a:pPr>
              <a:buNone/>
            </a:pPr>
            <a:endParaRPr lang="en-US" sz="1200" dirty="0" smtClean="0"/>
          </a:p>
          <a:p>
            <a:r>
              <a:rPr lang="en-US" dirty="0" smtClean="0"/>
              <a:t>Twitter: @</a:t>
            </a:r>
            <a:r>
              <a:rPr lang="en-US" dirty="0" err="1" smtClean="0"/>
              <a:t>SCSinsight</a:t>
            </a:r>
            <a:r>
              <a:rPr lang="en-US" dirty="0" smtClean="0"/>
              <a:t>; @</a:t>
            </a:r>
            <a:r>
              <a:rPr lang="en-US" dirty="0" err="1" smtClean="0"/>
              <a:t>ricklugg</a:t>
            </a:r>
            <a:endParaRPr lang="en-US" dirty="0" smtClean="0"/>
          </a:p>
          <a:p>
            <a:pPr>
              <a:buNone/>
            </a:pPr>
            <a:endParaRPr lang="en-US" sz="1200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Sustainablecollections.com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65F41-3E38-884A-9207-B8DE7CD1A4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06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SCS Role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Provide tools &amp; services: data management, analysis &amp; interpretation</a:t>
            </a:r>
          </a:p>
          <a:p>
            <a:r>
              <a:rPr lang="en-US" dirty="0" smtClean="0"/>
              <a:t>Develop and propose scenarios based on group’s preferences</a:t>
            </a:r>
          </a:p>
          <a:p>
            <a:r>
              <a:rPr lang="en-US" dirty="0" smtClean="0"/>
              <a:t>Facilitate discussions and decisions</a:t>
            </a:r>
          </a:p>
          <a:p>
            <a:r>
              <a:rPr lang="en-US" dirty="0" smtClean="0"/>
              <a:t>Quantify the yield and trade-offs associated with various strategies</a:t>
            </a:r>
          </a:p>
          <a:p>
            <a:r>
              <a:rPr lang="en-US" dirty="0" smtClean="0"/>
              <a:t>Help the non-librarians in LOFT understand the library’s context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Sustainablecollections.com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65F41-3E38-884A-9207-B8DE7CD1A40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899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8041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 Scope: LA Basin Libraries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080410"/>
            <a:ext cx="7468782" cy="5637569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Primary focus: </a:t>
            </a:r>
            <a:r>
              <a:rPr lang="en-US" sz="2800" u="sng" dirty="0" smtClean="0"/>
              <a:t>Circulating print monographs</a:t>
            </a:r>
          </a:p>
          <a:p>
            <a:r>
              <a:rPr lang="en-US" sz="2800" dirty="0" smtClean="0"/>
              <a:t>Reference books</a:t>
            </a:r>
          </a:p>
          <a:p>
            <a:r>
              <a:rPr lang="en-US" sz="2800" dirty="0" smtClean="0"/>
              <a:t>Juvenile books</a:t>
            </a:r>
          </a:p>
          <a:p>
            <a:endParaRPr lang="en-US" sz="2800" dirty="0"/>
          </a:p>
          <a:p>
            <a:r>
              <a:rPr lang="en-US" sz="2800" dirty="0" smtClean="0"/>
              <a:t>Out of Scope</a:t>
            </a:r>
          </a:p>
          <a:p>
            <a:pPr lvl="1"/>
            <a:r>
              <a:rPr lang="en-US" sz="26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eBooks (may be discussed further)</a:t>
            </a:r>
          </a:p>
          <a:p>
            <a:pPr lvl="1"/>
            <a:r>
              <a:rPr lang="en-US" sz="26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Government Documents</a:t>
            </a:r>
          </a:p>
          <a:p>
            <a:pPr lvl="1"/>
            <a:r>
              <a:rPr lang="en-US" sz="26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Non-print</a:t>
            </a:r>
          </a:p>
          <a:p>
            <a:pPr lvl="1"/>
            <a:r>
              <a:rPr lang="en-US" sz="26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Maps, Scores</a:t>
            </a:r>
          </a:p>
          <a:p>
            <a:pPr lvl="1"/>
            <a:r>
              <a:rPr lang="en-US" sz="26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Journals</a:t>
            </a:r>
          </a:p>
          <a:p>
            <a:pPr lvl="1"/>
            <a:r>
              <a:rPr lang="en-US" sz="26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Special Collections</a:t>
            </a:r>
            <a:endParaRPr lang="en-US" sz="2600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Sustainablecollections.com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65F41-3E38-884A-9207-B8DE7CD1A4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93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Assembling the data (July 1-31)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Bib, item &amp; circulation data</a:t>
            </a:r>
          </a:p>
          <a:p>
            <a:r>
              <a:rPr lang="en-US" dirty="0" smtClean="0"/>
              <a:t>Individual calls on scoping, data mapping and technical issues with all 6 libraries</a:t>
            </a:r>
          </a:p>
          <a:p>
            <a:r>
              <a:rPr lang="en-US" dirty="0" smtClean="0"/>
              <a:t>4-5 people from each library on the calls</a:t>
            </a:r>
          </a:p>
          <a:p>
            <a:r>
              <a:rPr lang="en-US" dirty="0" smtClean="0"/>
              <a:t>Excellent responsiveness, sharing of expertise</a:t>
            </a:r>
          </a:p>
          <a:p>
            <a:r>
              <a:rPr lang="en-US" dirty="0" smtClean="0"/>
              <a:t>Innovative Interfaces (system vendor) very helpful in adjusting data export profiles</a:t>
            </a:r>
          </a:p>
          <a:p>
            <a:r>
              <a:rPr lang="en-US" dirty="0" smtClean="0"/>
              <a:t>1-2 days’ effort per library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Sustainablecollections.com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65F41-3E38-884A-9207-B8DE7CD1A4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93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CSU Data Set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Sustainablecollections.com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65F41-3E38-884A-9207-B8DE7CD1A40E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5218365"/>
              </p:ext>
            </p:extLst>
          </p:nvPr>
        </p:nvGraphicFramePr>
        <p:xfrm>
          <a:off x="737417" y="1397000"/>
          <a:ext cx="7846143" cy="40233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615381"/>
                <a:gridCol w="2615381"/>
                <a:gridCol w="261538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Library 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Bib Records Received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/>
                        <a:t>Filtered Bib Records</a:t>
                      </a:r>
                      <a:endParaRPr lang="en-US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Dominguez Hills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384,752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380,584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Fullerton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695,567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683,025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Long Beach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627,417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614,951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Los Angeles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681,923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659,375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Northridge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790,736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758,984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Pomona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485,025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478,402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Total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/>
                        <a:t>3,665,420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3,575,321</a:t>
                      </a:r>
                      <a:endParaRPr lang="en-US" sz="24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902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8041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Preparing the libraries’ data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" y="1080410"/>
            <a:ext cx="8809902" cy="5637569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Bibliographic, </a:t>
            </a:r>
            <a:r>
              <a:rPr lang="en-US" sz="2800" dirty="0"/>
              <a:t>item, circulation, and holdings data extracted, transformed, loaded (ETL process</a:t>
            </a:r>
            <a:r>
              <a:rPr lang="en-US" sz="2800" dirty="0" smtClean="0"/>
              <a:t>)</a:t>
            </a:r>
          </a:p>
          <a:p>
            <a:pPr lvl="2"/>
            <a:r>
              <a:rPr lang="en-US" dirty="0" smtClean="0"/>
              <a:t>Eliminate duplicate bib records</a:t>
            </a:r>
          </a:p>
          <a:p>
            <a:pPr lvl="2"/>
            <a:r>
              <a:rPr lang="en-US" dirty="0" smtClean="0"/>
              <a:t>Normalize call numbers</a:t>
            </a:r>
          </a:p>
          <a:p>
            <a:pPr lvl="2"/>
            <a:r>
              <a:rPr lang="en-US" dirty="0" smtClean="0"/>
              <a:t>Eliminate trailing spaces in control numbers</a:t>
            </a:r>
          </a:p>
          <a:p>
            <a:pPr lvl="2"/>
            <a:r>
              <a:rPr lang="en-US" dirty="0" smtClean="0"/>
              <a:t>Validate OCLC numbers</a:t>
            </a:r>
          </a:p>
          <a:p>
            <a:pPr lvl="2"/>
            <a:r>
              <a:rPr lang="en-US" dirty="0" smtClean="0"/>
              <a:t>Match bib records on OCLC number (with title-string check)</a:t>
            </a:r>
          </a:p>
          <a:p>
            <a:pPr lvl="2"/>
            <a:r>
              <a:rPr lang="en-US" dirty="0" smtClean="0"/>
              <a:t>LCCN/title-string lookups for records lacking OCLC#</a:t>
            </a:r>
          </a:p>
          <a:p>
            <a:pPr lvl="2"/>
            <a:r>
              <a:rPr lang="en-US" dirty="0" smtClean="0"/>
              <a:t>Identify and accommodate unusual implementations of MARC (local call # typically in 090 --- one pilot library stores some in 099, etc., etc.) </a:t>
            </a:r>
          </a:p>
          <a:p>
            <a:pPr lvl="2"/>
            <a:r>
              <a:rPr lang="en-US" dirty="0"/>
              <a:t>Filter out-of scope bib records                                                                (eBooks, maps, scores, DVDs, </a:t>
            </a:r>
            <a:r>
              <a:rPr lang="en-US" dirty="0" err="1"/>
              <a:t>Gov</a:t>
            </a:r>
            <a:r>
              <a:rPr lang="en-US" dirty="0"/>
              <a:t> Docs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Sustainablecollections.com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65F41-3E38-884A-9207-B8DE7CD1A4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02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Categories of bib records filtered out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5471" y="1253613"/>
            <a:ext cx="8613057" cy="4872550"/>
          </a:xfrm>
        </p:spPr>
        <p:txBody>
          <a:bodyPr>
            <a:normAutofit/>
          </a:bodyPr>
          <a:lstStyle/>
          <a:p>
            <a:r>
              <a:rPr lang="en-US" dirty="0" smtClean="0"/>
              <a:t>Government documents</a:t>
            </a:r>
          </a:p>
          <a:p>
            <a:r>
              <a:rPr lang="en-US" dirty="0" smtClean="0"/>
              <a:t>Record type not ‘a’ (non-language materials)</a:t>
            </a:r>
          </a:p>
          <a:p>
            <a:r>
              <a:rPr lang="en-US" dirty="0" smtClean="0"/>
              <a:t>Bib level not equal to ‘m’ (non-monographic materials)</a:t>
            </a:r>
          </a:p>
          <a:p>
            <a:r>
              <a:rPr lang="en-US" dirty="0" smtClean="0"/>
              <a:t>Non-print resources (videos, sound recordings, eBooks)</a:t>
            </a:r>
          </a:p>
          <a:p>
            <a:r>
              <a:rPr lang="en-US" dirty="0" smtClean="0"/>
              <a:t>Unable to obtain an OCLC number</a:t>
            </a:r>
          </a:p>
          <a:p>
            <a:r>
              <a:rPr lang="en-US" dirty="0" smtClean="0"/>
              <a:t>Bib title or author mismatch with OCLC record</a:t>
            </a:r>
          </a:p>
          <a:p>
            <a:r>
              <a:rPr lang="en-US" dirty="0" smtClean="0"/>
              <a:t>Multiple OCLC numbers in the local record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Sustainablecollections.com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65F41-3E38-884A-9207-B8DE7CD1A40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64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16727</TotalTime>
  <Words>1392</Words>
  <Application>Microsoft Office PowerPoint</Application>
  <PresentationFormat>On-screen Show (4:3)</PresentationFormat>
  <Paragraphs>415</Paragraphs>
  <Slides>35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Office Theme</vt:lpstr>
      <vt:lpstr>1_Office Theme</vt:lpstr>
      <vt:lpstr>5_Office Theme</vt:lpstr>
      <vt:lpstr>2_Office Theme</vt:lpstr>
      <vt:lpstr>California State University Libraries of the Future Taskforce Update  Print Archive Network Forum/ALA MW</vt:lpstr>
      <vt:lpstr>LOFT (Libraries of the Future Taskforce)</vt:lpstr>
      <vt:lpstr>CSU = An Excellent Laboratory</vt:lpstr>
      <vt:lpstr>SCS Role</vt:lpstr>
      <vt:lpstr>Project Scope: LA Basin Libraries</vt:lpstr>
      <vt:lpstr>Assembling the data (July 1-31)</vt:lpstr>
      <vt:lpstr>CSU Data Set</vt:lpstr>
      <vt:lpstr>Preparing the libraries’ data</vt:lpstr>
      <vt:lpstr>Categories of bib records filtered out</vt:lpstr>
      <vt:lpstr>Shared Circulation History? </vt:lpstr>
      <vt:lpstr>WorldCat™ Holdings </vt:lpstr>
      <vt:lpstr>CSU: LA Basin Libraries Database</vt:lpstr>
      <vt:lpstr>Group collection summary: first iteration delivered 9/18/12</vt:lpstr>
      <vt:lpstr>By “titles” we can mean two different things</vt:lpstr>
      <vt:lpstr>Each “Title-Holding” has different characteristics</vt:lpstr>
      <vt:lpstr>Pilot Group  Holdings and Avg Total Charges by LC</vt:lpstr>
      <vt:lpstr>Holdings Within Group by Publication Year</vt:lpstr>
      <vt:lpstr>Please Note</vt:lpstr>
      <vt:lpstr>   Circulation Counts</vt:lpstr>
      <vt:lpstr>   WorldCat™ Counts</vt:lpstr>
      <vt:lpstr>   Overlap within LA Basin Group</vt:lpstr>
      <vt:lpstr>Overlap with other CSU Libraries                      </vt:lpstr>
      <vt:lpstr>Date Related Counts</vt:lpstr>
      <vt:lpstr>Hathi Trust and CHOICE Matches                   </vt:lpstr>
      <vt:lpstr>Sample Scenarios:            Calculating the opportunity</vt:lpstr>
      <vt:lpstr>PowerPoint Presentation</vt:lpstr>
      <vt:lpstr>PowerPoint Presentation</vt:lpstr>
      <vt:lpstr>PowerPoint Presentation</vt:lpstr>
      <vt:lpstr>Discussion and next steps</vt:lpstr>
      <vt:lpstr>Design of Broader Project? </vt:lpstr>
      <vt:lpstr>Defining Criteria for Shared Print</vt:lpstr>
      <vt:lpstr>PowerPoint Presentation</vt:lpstr>
      <vt:lpstr>PowerPoint Presentation</vt:lpstr>
      <vt:lpstr>Conclusions</vt:lpstr>
      <vt:lpstr>Contact Info</vt:lpstr>
    </vt:vector>
  </TitlesOfParts>
  <Company>Harvard Business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Andy Breeding</dc:creator>
  <cp:lastModifiedBy>Marie Waltz</cp:lastModifiedBy>
  <cp:revision>334</cp:revision>
  <cp:lastPrinted>2012-10-02T20:08:45Z</cp:lastPrinted>
  <dcterms:created xsi:type="dcterms:W3CDTF">2011-07-13T14:40:36Z</dcterms:created>
  <dcterms:modified xsi:type="dcterms:W3CDTF">2015-02-11T20:03:53Z</dcterms:modified>
</cp:coreProperties>
</file>