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4628-7262-DA4F-BC98-AF34962DE2BB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534A-8E49-624B-8560-46A4DB83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SCELC and Shared Print</a:t>
            </a:r>
            <a:br>
              <a:rPr lang="en-US" dirty="0" smtClean="0"/>
            </a:br>
            <a:r>
              <a:rPr lang="en-US" sz="3600" dirty="0" smtClean="0"/>
              <a:t>A New California Adventure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745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Print Archive Network Forum</a:t>
            </a:r>
          </a:p>
          <a:p>
            <a:r>
              <a:rPr lang="en-US" dirty="0" smtClean="0"/>
              <a:t>ALA Midwinter</a:t>
            </a:r>
          </a:p>
          <a:p>
            <a:r>
              <a:rPr lang="en-US" dirty="0" smtClean="0"/>
              <a:t>Philadelphia, PA</a:t>
            </a:r>
          </a:p>
          <a:p>
            <a:r>
              <a:rPr lang="en-US" dirty="0" smtClean="0"/>
              <a:t>January 24, 2014</a:t>
            </a:r>
          </a:p>
          <a:p>
            <a:r>
              <a:rPr lang="en-US" dirty="0" smtClean="0"/>
              <a:t>Rick Burke</a:t>
            </a:r>
          </a:p>
          <a:p>
            <a:r>
              <a:rPr lang="en-US" dirty="0" smtClean="0"/>
              <a:t>Executive Director, SCELC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8255"/>
            <a:ext cx="3048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Surveyed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prospective collection </a:t>
            </a:r>
            <a:r>
              <a:rPr lang="en-US" dirty="0" smtClean="0"/>
              <a:t>development</a:t>
            </a:r>
          </a:p>
          <a:p>
            <a:pPr lvl="0"/>
            <a:r>
              <a:rPr lang="en-US" dirty="0" smtClean="0"/>
              <a:t>Willingness to hold collections</a:t>
            </a:r>
          </a:p>
          <a:p>
            <a:pPr lvl="0"/>
            <a:r>
              <a:rPr lang="en-US" dirty="0" smtClean="0"/>
              <a:t>Factors that would play the biggest role in willingness to participate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7460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0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923"/>
          </a:xfrm>
        </p:spPr>
        <p:txBody>
          <a:bodyPr/>
          <a:lstStyle/>
          <a:p>
            <a:r>
              <a:rPr lang="en-US" dirty="0" smtClean="0"/>
              <a:t>Perform initial comparative collection </a:t>
            </a:r>
            <a:r>
              <a:rPr lang="en-US" dirty="0" smtClean="0"/>
              <a:t>analysis</a:t>
            </a:r>
            <a:endParaRPr lang="en-US" dirty="0" smtClean="0"/>
          </a:p>
          <a:p>
            <a:pPr lvl="1"/>
            <a:r>
              <a:rPr lang="en-US" dirty="0" smtClean="0"/>
              <a:t>Identify optimal tools for collection analysis</a:t>
            </a:r>
          </a:p>
          <a:p>
            <a:r>
              <a:rPr lang="en-US" dirty="0" smtClean="0"/>
              <a:t>Develop a framework for a shared print program, including policies, business models, services and governance</a:t>
            </a:r>
          </a:p>
          <a:p>
            <a:r>
              <a:rPr lang="en-US" dirty="0" smtClean="0"/>
              <a:t>Explore with potential partners the establishment of corollary studies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1116029" cy="9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857" y="1417638"/>
            <a:ext cx="3931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Rick Burke</a:t>
            </a:r>
          </a:p>
          <a:p>
            <a:r>
              <a:rPr lang="en-US" sz="3600" dirty="0" smtClean="0"/>
              <a:t>rburke@scelc.org</a:t>
            </a:r>
          </a:p>
          <a:p>
            <a:endParaRPr lang="en-US" sz="3600" dirty="0"/>
          </a:p>
          <a:p>
            <a:r>
              <a:rPr lang="en-US" sz="3600" dirty="0" smtClean="0"/>
              <a:t>Bob </a:t>
            </a:r>
            <a:r>
              <a:rPr lang="en-US" sz="3600" dirty="0" err="1" smtClean="0"/>
              <a:t>Kieft</a:t>
            </a:r>
            <a:endParaRPr lang="en-US" sz="3600" dirty="0" smtClean="0"/>
          </a:p>
          <a:p>
            <a:r>
              <a:rPr lang="en-US" sz="3600" dirty="0" err="1" smtClean="0"/>
              <a:t>kieft@oxy.edu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14" y="3812356"/>
            <a:ext cx="2506622" cy="244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SCELC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/>
              <a:t>The Statewide California Electronic Library Consortium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/>
              <a:t>We have 110 </a:t>
            </a:r>
            <a:r>
              <a:rPr lang="en-US" dirty="0" smtClean="0"/>
              <a:t>mostly small and medium-sized private </a:t>
            </a:r>
            <a:r>
              <a:rPr lang="en-US" dirty="0"/>
              <a:t>academic and nonprofit research m</a:t>
            </a:r>
            <a:r>
              <a:rPr lang="en-US" dirty="0" smtClean="0"/>
              <a:t>ember </a:t>
            </a:r>
            <a:r>
              <a:rPr lang="en-US" dirty="0"/>
              <a:t>libraries throughout the state, plus one in Nevada and </a:t>
            </a:r>
            <a:r>
              <a:rPr lang="en-US" dirty="0" smtClean="0"/>
              <a:t>six in </a:t>
            </a:r>
            <a:r>
              <a:rPr lang="en-US" dirty="0"/>
              <a:t>Texas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 smtClean="0"/>
              <a:t>Aggregate Member FTE is 278,714</a:t>
            </a:r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/>
              <a:t>Aggregate Member Materials Budget: $75.7 million </a:t>
            </a:r>
            <a:endParaRPr lang="en-US" dirty="0" smtClean="0"/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r>
              <a:rPr lang="en-US" dirty="0" smtClean="0"/>
              <a:t>Members collectively licensed &gt;$31 million in e-resources in FY13</a:t>
            </a:r>
            <a:endParaRPr lang="en-US" dirty="0"/>
          </a:p>
          <a:p>
            <a:pPr>
              <a:spcBef>
                <a:spcPts val="1913"/>
              </a:spcBef>
              <a:buBlip>
                <a:blip r:embed="rId2"/>
              </a:buBlip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Shared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SCELC was already a participant in the WEST program</a:t>
            </a:r>
          </a:p>
          <a:p>
            <a:r>
              <a:rPr lang="en-US" dirty="0" smtClean="0"/>
              <a:t>Our strategic plan calls for the consortium to develop shared print programs to:</a:t>
            </a:r>
          </a:p>
          <a:p>
            <a:pPr lvl="1"/>
            <a:r>
              <a:rPr lang="en-US" dirty="0" smtClean="0"/>
              <a:t>Preserve copies</a:t>
            </a:r>
          </a:p>
          <a:p>
            <a:pPr lvl="1"/>
            <a:r>
              <a:rPr lang="en-US" dirty="0" smtClean="0"/>
              <a:t>Identify unique copies, prevalent copies</a:t>
            </a:r>
          </a:p>
          <a:p>
            <a:pPr lvl="1"/>
            <a:r>
              <a:rPr lang="en-US" dirty="0" smtClean="0"/>
              <a:t>Develop processes to share books among member libraries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Feasibility study exploration authorized by SCELC Board in June 2013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Kieft</a:t>
            </a:r>
            <a:r>
              <a:rPr lang="en-US" dirty="0" smtClean="0"/>
              <a:t> and the SCELC Resource Sharing Committee drafted proposal for the study</a:t>
            </a:r>
          </a:p>
          <a:p>
            <a:r>
              <a:rPr lang="en-US" dirty="0" smtClean="0"/>
              <a:t>SCELC hired </a:t>
            </a:r>
            <a:r>
              <a:rPr lang="en-US" dirty="0" err="1" smtClean="0"/>
              <a:t>Lizanne</a:t>
            </a:r>
            <a:r>
              <a:rPr lang="en-US" dirty="0" smtClean="0"/>
              <a:t> Payne as its Shared Print Consultant to assist with the expansion of the study</a:t>
            </a:r>
          </a:p>
          <a:p>
            <a:r>
              <a:rPr lang="en-US" dirty="0" smtClean="0"/>
              <a:t>This included the creation of shared print survey whose results were just gathered this past week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0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SCELC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944"/>
            <a:ext cx="8229600" cy="51790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Understand SCELC members’ readiness to participate in a shared print agreement</a:t>
            </a:r>
          </a:p>
          <a:p>
            <a:r>
              <a:rPr lang="en-US" sz="2800" dirty="0" smtClean="0"/>
              <a:t>Study composition and use of SCELC member print collections</a:t>
            </a:r>
          </a:p>
          <a:p>
            <a:r>
              <a:rPr lang="en-US" sz="2800" dirty="0" smtClean="0"/>
              <a:t>Look at potential partnerships with other systems</a:t>
            </a:r>
          </a:p>
          <a:p>
            <a:r>
              <a:rPr lang="en-US" sz="2800" dirty="0" smtClean="0"/>
              <a:t>Develop proposals for addressing the long-term sustainability of the program</a:t>
            </a:r>
          </a:p>
          <a:p>
            <a:r>
              <a:rPr lang="en-US" sz="2800" dirty="0" smtClean="0"/>
              <a:t>Understand user behaviors with respect to print and electronic books</a:t>
            </a:r>
          </a:p>
          <a:p>
            <a:r>
              <a:rPr lang="en-US" sz="2800" dirty="0" smtClean="0"/>
              <a:t>Analyze costs of performing condition surveys for circulating materials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SCELC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SCELC at its heart is an opt-in e-resource licensing consortium</a:t>
            </a:r>
          </a:p>
          <a:p>
            <a:r>
              <a:rPr lang="en-US" dirty="0" smtClean="0"/>
              <a:t>We are a diverse group of very different types of libraries</a:t>
            </a:r>
          </a:p>
          <a:p>
            <a:r>
              <a:rPr lang="en-US" dirty="0" smtClean="0"/>
              <a:t>We are not a system</a:t>
            </a:r>
          </a:p>
          <a:p>
            <a:r>
              <a:rPr lang="en-US" dirty="0" smtClean="0"/>
              <a:t>Thus, it is a difficult cultural change to obtain library buy-in for a large scale shared print program for SCELC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9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1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SCELC Shared Print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survey was designed to gather information about</a:t>
            </a:r>
          </a:p>
          <a:p>
            <a:pPr lvl="1"/>
            <a:r>
              <a:rPr lang="en-US" dirty="0" smtClean="0"/>
              <a:t>Library identification and demographics</a:t>
            </a:r>
          </a:p>
          <a:p>
            <a:pPr lvl="1"/>
            <a:r>
              <a:rPr lang="en-US" dirty="0" smtClean="0"/>
              <a:t>Library print collection size and plans</a:t>
            </a:r>
          </a:p>
          <a:p>
            <a:pPr lvl="1"/>
            <a:r>
              <a:rPr lang="en-US" dirty="0" smtClean="0"/>
              <a:t>Consortium and shared print planning</a:t>
            </a:r>
          </a:p>
          <a:p>
            <a:pPr lvl="1"/>
            <a:r>
              <a:rPr lang="en-US" dirty="0" smtClean="0"/>
              <a:t>Shared print goals</a:t>
            </a:r>
          </a:p>
          <a:p>
            <a:r>
              <a:rPr lang="en-US" dirty="0" smtClean="0"/>
              <a:t>The survey will also share the final version of the shared print study</a:t>
            </a:r>
          </a:p>
          <a:p>
            <a:r>
              <a:rPr lang="en-US" dirty="0" smtClean="0"/>
              <a:t>The survey was also shared with and circulated among the UC and Cal State (CSU) campuses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4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responses</a:t>
            </a:r>
          </a:p>
          <a:p>
            <a:pPr lvl="1"/>
            <a:r>
              <a:rPr lang="en-US" dirty="0" smtClean="0"/>
              <a:t>56 SCELC members</a:t>
            </a:r>
          </a:p>
          <a:p>
            <a:pPr lvl="1"/>
            <a:r>
              <a:rPr lang="en-US" dirty="0" smtClean="0"/>
              <a:t>15 CSU libraries</a:t>
            </a:r>
          </a:p>
          <a:p>
            <a:pPr lvl="1"/>
            <a:r>
              <a:rPr lang="en-US" dirty="0" smtClean="0"/>
              <a:t>7 University of California libraries plus the California Digital Library and two Regional Library Facilities, for a total of ten UC responses</a:t>
            </a:r>
          </a:p>
          <a:p>
            <a:pPr lvl="1"/>
            <a:r>
              <a:rPr lang="en-US" dirty="0" smtClean="0"/>
              <a:t>1 non-affiliated library, Stanford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Surveyed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Importance of SCELC shared print </a:t>
            </a:r>
            <a:r>
              <a:rPr lang="en-US" dirty="0" smtClean="0"/>
              <a:t>program </a:t>
            </a:r>
          </a:p>
          <a:p>
            <a:pPr lvl="0"/>
            <a:r>
              <a:rPr lang="en-US" dirty="0" smtClean="0"/>
              <a:t>Collaboration </a:t>
            </a:r>
            <a:r>
              <a:rPr lang="en-US" dirty="0"/>
              <a:t>with </a:t>
            </a:r>
            <a:r>
              <a:rPr lang="en-US" dirty="0" smtClean="0"/>
              <a:t>UC</a:t>
            </a:r>
          </a:p>
          <a:p>
            <a:pPr lvl="0"/>
            <a:r>
              <a:rPr lang="en-US" dirty="0" smtClean="0"/>
              <a:t>Collaboration </a:t>
            </a:r>
            <a:r>
              <a:rPr lang="en-US" dirty="0"/>
              <a:t>with </a:t>
            </a:r>
            <a:r>
              <a:rPr lang="en-US" dirty="0" smtClean="0"/>
              <a:t>CSU</a:t>
            </a:r>
          </a:p>
          <a:p>
            <a:r>
              <a:rPr lang="en-US" dirty="0" smtClean="0"/>
              <a:t>Reclaim </a:t>
            </a:r>
            <a:r>
              <a:rPr lang="en-US" dirty="0"/>
              <a:t>Space or Preserve the Scholarly </a:t>
            </a:r>
            <a:r>
              <a:rPr lang="en-US" dirty="0" smtClean="0"/>
              <a:t>Record</a:t>
            </a:r>
          </a:p>
          <a:p>
            <a:r>
              <a:rPr lang="en-US" dirty="0"/>
              <a:t>Focus on Rarely-held or Widely-held </a:t>
            </a:r>
            <a:r>
              <a:rPr lang="en-US" dirty="0" smtClean="0"/>
              <a:t>Monographs</a:t>
            </a:r>
            <a:endParaRPr lang="en-US" dirty="0"/>
          </a:p>
          <a:p>
            <a:endParaRPr lang="en-US" dirty="0"/>
          </a:p>
          <a:p>
            <a:pPr lvl="0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08302" cy="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2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520</Words>
  <Application>Microsoft Macintosh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SCELC and Shared Print A New California Adventure</vt:lpstr>
      <vt:lpstr>What Is SCELC</vt:lpstr>
      <vt:lpstr>Why Shared Print</vt:lpstr>
      <vt:lpstr>Feasibility Study</vt:lpstr>
      <vt:lpstr>Goals of the SCELC Study</vt:lpstr>
      <vt:lpstr>Challenges for SCELC</vt:lpstr>
      <vt:lpstr>The SCELC Shared Print Survey</vt:lpstr>
      <vt:lpstr>Preliminary Survey Results</vt:lpstr>
      <vt:lpstr>Goals Surveyed </vt:lpstr>
      <vt:lpstr>Goals Surveyed (2)</vt:lpstr>
      <vt:lpstr>Next Steps</vt:lpstr>
      <vt:lpstr>For Further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SCELC and Shared Print A New California Adventure</dc:title>
  <dc:creator>Rick Burke</dc:creator>
  <cp:lastModifiedBy>Rick Burke</cp:lastModifiedBy>
  <cp:revision>15</cp:revision>
  <dcterms:created xsi:type="dcterms:W3CDTF">2014-01-23T06:45:09Z</dcterms:created>
  <dcterms:modified xsi:type="dcterms:W3CDTF">2014-01-28T20:45:17Z</dcterms:modified>
</cp:coreProperties>
</file>