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7" r:id="rId2"/>
    <p:sldId id="286" r:id="rId3"/>
    <p:sldId id="373" r:id="rId4"/>
    <p:sldId id="377" r:id="rId5"/>
    <p:sldId id="350" r:id="rId6"/>
    <p:sldId id="297" r:id="rId7"/>
    <p:sldId id="375" r:id="rId8"/>
    <p:sldId id="376" r:id="rId9"/>
    <p:sldId id="365" r:id="rId10"/>
    <p:sldId id="366" r:id="rId11"/>
    <p:sldId id="370" r:id="rId12"/>
    <p:sldId id="369" r:id="rId13"/>
    <p:sldId id="372" r:id="rId14"/>
    <p:sldId id="364" r:id="rId15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A5"/>
    <a:srgbClr val="ED5B01"/>
    <a:srgbClr val="FF913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7569" autoAdjust="0"/>
  </p:normalViewPr>
  <p:slideViewPr>
    <p:cSldViewPr>
      <p:cViewPr>
        <p:scale>
          <a:sx n="75" d="100"/>
          <a:sy n="75" d="100"/>
        </p:scale>
        <p:origin x="-2028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733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88407407-038A-4F5E-A8BF-47AF58E78E2E}" type="datetimeFigureOut">
              <a:rPr lang="en-US" smtClean="0"/>
              <a:pPr/>
              <a:t>2/11/2015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733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D2432F1B-6990-4B31-8FD0-349A596FC4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80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2603" cy="465615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733" y="0"/>
            <a:ext cx="3042603" cy="465615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r">
              <a:defRPr sz="1200" smtClean="0"/>
            </a:lvl1pPr>
          </a:lstStyle>
          <a:p>
            <a:pPr>
              <a:defRPr/>
            </a:pPr>
            <a:fld id="{20FEE958-FCB0-4805-8E20-0916DFE7AA76}" type="datetimeFigureOut">
              <a:rPr lang="en-US"/>
              <a:pPr>
                <a:defRPr/>
              </a:pPr>
              <a:t>2/11/2015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9" tIns="46535" rIns="93069" bIns="4653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9" y="4420950"/>
            <a:ext cx="5614668" cy="4187349"/>
          </a:xfrm>
          <a:prstGeom prst="rect">
            <a:avLst/>
          </a:prstGeom>
        </p:spPr>
        <p:txBody>
          <a:bodyPr vert="horz" lIns="93069" tIns="46535" rIns="93069" bIns="4653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8722"/>
            <a:ext cx="3042603" cy="465615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733" y="8838722"/>
            <a:ext cx="3042603" cy="465615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046165B-C0B5-4302-AB8C-24BFB26701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02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256FA3-6D82-40E8-A3C1-B88F4303D74F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6EA028-C292-4BFA-BA30-5D6F14A8EE4D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6A3F-87EE-4061-A467-BE95D667594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6A3F-87EE-4061-A467-BE95D667594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6A3F-87EE-4061-A467-BE95D667594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664B8-94A7-41FC-A73C-D06F07530AA2}" type="datetime1">
              <a:rPr lang="en-US" smtClean="0"/>
              <a:pPr>
                <a:defRPr/>
              </a:pPr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35C2-FBCE-49F9-92D8-0584FBBC53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16FA6-DAE5-4647-A34D-F37EA67916EE}" type="datetime1">
              <a:rPr lang="en-US" smtClean="0"/>
              <a:pPr>
                <a:defRPr/>
              </a:pPr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54E6E-5EA9-4623-AD89-76A610C75B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191B4-2271-4AF3-97C7-AA7FC60F7D50}" type="datetime1">
              <a:rPr lang="en-US" smtClean="0"/>
              <a:pPr>
                <a:defRPr/>
              </a:pPr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77B6-9C9C-4B68-B9B0-E5391BE23F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23823-FADC-429F-9F35-070A2AC8F071}" type="datetime1">
              <a:rPr lang="en-US" smtClean="0"/>
              <a:pPr>
                <a:defRPr/>
              </a:pPr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670B2-C3CC-4D45-AD6E-B4EFD26E1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B007F-7F1E-4A84-867D-D40A8096C17F}" type="datetime1">
              <a:rPr lang="en-US" smtClean="0"/>
              <a:pPr>
                <a:defRPr/>
              </a:pPr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39025-E6AA-44CD-8E92-FAB8CD55E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5DB9C-8A66-45CD-AFCD-1918F3E4A7BF}" type="datetime1">
              <a:rPr lang="en-US" smtClean="0"/>
              <a:pPr>
                <a:defRPr/>
              </a:pPr>
              <a:t>2/11/2015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9C03F-E96D-4465-9A05-8DA2691906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876ED-4149-438B-BA57-8F2CF8883E6D}" type="datetime1">
              <a:rPr lang="en-US" smtClean="0"/>
              <a:pPr>
                <a:defRPr/>
              </a:pPr>
              <a:t>2/11/2015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A1E6F-866B-428E-A69F-336A28B3A4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9A92-249D-4BE2-BF50-40AFE1946471}" type="datetime1">
              <a:rPr lang="en-US" smtClean="0"/>
              <a:pPr>
                <a:defRPr/>
              </a:pPr>
              <a:t>2/11/2015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679EA-704A-47F3-8DED-9DD634EE47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F317-FDFA-4593-B5B2-1EC154899AD0}" type="datetime1">
              <a:rPr lang="en-US" smtClean="0"/>
              <a:pPr>
                <a:defRPr/>
              </a:pPr>
              <a:t>2/11/2015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74C9-4683-4592-B3B0-2E3DA5406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5A608-179D-4CE4-A062-3A44D86E2550}" type="datetime1">
              <a:rPr lang="en-US" smtClean="0"/>
              <a:pPr>
                <a:defRPr/>
              </a:pPr>
              <a:t>2/11/2015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C5DB-1625-459D-ADCB-A7D9233F30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08B49-A27A-4ABE-B71D-009D101854A6}" type="datetime1">
              <a:rPr lang="en-US" smtClean="0"/>
              <a:pPr>
                <a:defRPr/>
              </a:pPr>
              <a:t>2/11/2015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8A96F-76FE-4C2F-957D-24F957EC3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C31C1D-62CF-49F4-B034-F58851625068}" type="datetime1">
              <a:rPr lang="en-US" smtClean="0"/>
              <a:pPr>
                <a:defRPr/>
              </a:pPr>
              <a:t>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36F342-CFF8-4BA8-AC90-378AEDD377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 advTm="8000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serl.org/" TargetMode="External"/><Relationship Id="rId5" Type="http://schemas.openxmlformats.org/officeDocument/2006/relationships/hyperlink" Target="mailto:jburger@ASERL.org" TargetMode="External"/><Relationship Id="rId4" Type="http://schemas.openxmlformats.org/officeDocument/2006/relationships/hyperlink" Target="mailto:jcrussell@ufl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inyurl.com/bzlv3ad" TargetMode="External"/><Relationship Id="rId4" Type="http://schemas.openxmlformats.org/officeDocument/2006/relationships/hyperlink" Target="http://tinyurl.com/d2hx8v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ul.net/node/77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0896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6388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60325"/>
            <a:ext cx="9144000" cy="5638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228600" y="1371600"/>
            <a:ext cx="86868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1A6"/>
                </a:solidFill>
                <a:latin typeface="Arial"/>
              </a:rPr>
              <a:t>JRNL: </a:t>
            </a:r>
            <a:r>
              <a:rPr lang="en-US" sz="3200" b="1" dirty="0">
                <a:solidFill>
                  <a:srgbClr val="0021A6"/>
                </a:solidFill>
                <a:latin typeface="Arial"/>
              </a:rPr>
              <a:t>Journal Retention and Needs Listing </a:t>
            </a:r>
          </a:p>
          <a:p>
            <a:pPr algn="ctr"/>
            <a:endParaRPr lang="en-US" sz="3200" b="1" dirty="0" smtClean="0">
              <a:solidFill>
                <a:srgbClr val="0021A5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21A5"/>
                </a:solidFill>
              </a:rPr>
              <a:t>Judith C. Russell</a:t>
            </a:r>
            <a:endParaRPr lang="en-US" sz="3200" b="1" dirty="0">
              <a:solidFill>
                <a:srgbClr val="0021A5"/>
              </a:solidFill>
            </a:endParaRPr>
          </a:p>
          <a:p>
            <a:pPr algn="ctr"/>
            <a:endParaRPr lang="en-US" sz="3200" b="1" dirty="0">
              <a:solidFill>
                <a:srgbClr val="0021A5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21A5"/>
                </a:solidFill>
              </a:rPr>
              <a:t>Print Archiving Network (PAN) Meeting</a:t>
            </a:r>
          </a:p>
          <a:p>
            <a:pPr algn="ctr"/>
            <a:r>
              <a:rPr lang="en-US" sz="2800" b="1" dirty="0" smtClean="0">
                <a:solidFill>
                  <a:srgbClr val="0021A5"/>
                </a:solidFill>
              </a:rPr>
              <a:t>Seattle, January 25, 2013</a:t>
            </a:r>
            <a:endParaRPr lang="en-US" sz="2800" b="1" dirty="0">
              <a:solidFill>
                <a:srgbClr val="0021A5"/>
              </a:solidFill>
            </a:endParaRPr>
          </a:p>
          <a:p>
            <a:pPr algn="ctr"/>
            <a:endParaRPr lang="en-US" sz="28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074C9-4683-4592-B3B0-2E3DA540665D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7" name="Picture 2" descr="C:\Users\SALTYS~1\AppData\Local\Temp\TitleL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7" y="152400"/>
            <a:ext cx="9100573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079638"/>
      </p:ext>
    </p:extLst>
  </p:cSld>
  <p:clrMapOvr>
    <a:masterClrMapping/>
  </p:clrMapOvr>
  <p:transition advClick="0" advTm="8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074" name="Picture 2" descr="C:\Users\SALTYS~1\AppData\Local\Temp\ImportHoldin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022"/>
            <a:ext cx="9144000" cy="603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520405"/>
      </p:ext>
    </p:extLst>
  </p:cSld>
  <p:clrMapOvr>
    <a:masterClrMapping/>
  </p:clrMapOvr>
  <p:transition advClick="0" advTm="8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4098" name="Picture 2" descr="C:\Users\SALTYS~1\AppData\Local\Temp\ManageMyGa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579"/>
            <a:ext cx="9144000" cy="635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520405"/>
      </p:ext>
    </p:extLst>
  </p:cSld>
  <p:clrMapOvr>
    <a:masterClrMapping/>
  </p:clrMapOvr>
  <p:transition advClick="0" advTm="8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122" name="Picture 2" descr="C:\Users\SALTYS~1\AppData\Local\Temp\FillGa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719"/>
            <a:ext cx="9144000" cy="633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72020"/>
      </p:ext>
    </p:extLst>
  </p:cSld>
  <p:clrMapOvr>
    <a:masterClrMapping/>
  </p:clrMapOvr>
  <p:transition advClick="0" advTm="8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3434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2800" b="1" dirty="0" smtClean="0">
              <a:solidFill>
                <a:srgbClr val="0021A5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Additional Information:</a:t>
            </a:r>
            <a:endParaRPr lang="en-US" sz="2800" b="1" dirty="0">
              <a:solidFill>
                <a:srgbClr val="0021A5"/>
              </a:solidFill>
              <a:latin typeface="Arial" charset="0"/>
              <a:cs typeface="Arial" charset="0"/>
            </a:endParaRPr>
          </a:p>
          <a:p>
            <a:pPr lvl="1" eaLnBrk="1" hangingPunct="1"/>
            <a:r>
              <a:rPr lang="en-US" b="1" dirty="0">
                <a:solidFill>
                  <a:srgbClr val="0021A5"/>
                </a:solidFill>
                <a:latin typeface="Arial" charset="0"/>
                <a:cs typeface="Arial" charset="0"/>
              </a:rPr>
              <a:t>Judy Russell, University of </a:t>
            </a:r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Florida </a:t>
            </a:r>
            <a:r>
              <a:rPr lang="en-US" dirty="0" smtClean="0">
                <a:hlinkClick r:id="rId4"/>
              </a:rPr>
              <a:t>jcrussell@ufl.edu</a:t>
            </a:r>
            <a:r>
              <a:rPr lang="en-US" dirty="0" smtClean="0"/>
              <a:t>; </a:t>
            </a:r>
            <a:r>
              <a:rPr lang="en-US" b="1" dirty="0">
                <a:solidFill>
                  <a:srgbClr val="0021A5"/>
                </a:solidFill>
                <a:latin typeface="Arial" charset="0"/>
                <a:cs typeface="Arial" charset="0"/>
              </a:rPr>
              <a:t>352-273-2505 </a:t>
            </a:r>
          </a:p>
          <a:p>
            <a:pPr lvl="1" eaLnBrk="1" hangingPunct="1"/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John </a:t>
            </a:r>
            <a:r>
              <a:rPr lang="en-US" b="1" dirty="0">
                <a:solidFill>
                  <a:srgbClr val="0021A5"/>
                </a:solidFill>
                <a:latin typeface="Arial" charset="0"/>
                <a:cs typeface="Arial" charset="0"/>
              </a:rPr>
              <a:t>Burger, ASERL Executive </a:t>
            </a:r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Director </a:t>
            </a:r>
            <a:r>
              <a:rPr lang="en-US" dirty="0" smtClean="0">
                <a:hlinkClick r:id="rId5"/>
              </a:rPr>
              <a:t>jburger@ASERL.org</a:t>
            </a:r>
            <a:r>
              <a:rPr lang="en-US" b="1" dirty="0">
                <a:solidFill>
                  <a:srgbClr val="0021A5"/>
                </a:solidFill>
                <a:latin typeface="Arial" charset="0"/>
                <a:cs typeface="Arial" charset="0"/>
              </a:rPr>
              <a:t>; (919) 681-2531 </a:t>
            </a:r>
          </a:p>
          <a:p>
            <a:pPr lvl="1" eaLnBrk="1" hangingPunct="1"/>
            <a:r>
              <a:rPr lang="en-US" b="1" dirty="0">
                <a:solidFill>
                  <a:srgbClr val="0021A5"/>
                </a:solidFill>
                <a:latin typeface="Arial" charset="0"/>
                <a:cs typeface="Arial" charset="0"/>
              </a:rPr>
              <a:t>Website:</a:t>
            </a:r>
            <a:r>
              <a:rPr lang="en-US" dirty="0"/>
              <a:t> </a:t>
            </a:r>
            <a:r>
              <a:rPr lang="en-US" dirty="0">
                <a:hlinkClick r:id="rId6"/>
              </a:rPr>
              <a:t>http://aserl.org/</a:t>
            </a:r>
            <a:endParaRPr lang="en-US" sz="2800" b="1" dirty="0" smtClean="0">
              <a:solidFill>
                <a:srgbClr val="0021A5"/>
              </a:solidFill>
              <a:latin typeface="Arial" charset="0"/>
              <a:cs typeface="Arial" charset="0"/>
            </a:endParaRPr>
          </a:p>
          <a:p>
            <a:pPr lvl="0">
              <a:spcBef>
                <a:spcPts val="1200"/>
              </a:spcBef>
              <a:buNone/>
            </a:pPr>
            <a:endParaRPr lang="en-US" sz="2800" b="1" dirty="0">
              <a:solidFill>
                <a:srgbClr val="0021A5"/>
              </a:solidFill>
              <a:latin typeface="Arial" charset="0"/>
              <a:cs typeface="Arial" charset="0"/>
            </a:endParaRPr>
          </a:p>
          <a:p>
            <a:pPr lvl="0">
              <a:spcBef>
                <a:spcPts val="1200"/>
              </a:spcBef>
              <a:buNone/>
            </a:pPr>
            <a:endParaRPr lang="en-US" sz="2400" b="1" dirty="0" smtClean="0">
              <a:solidFill>
                <a:srgbClr val="0021A5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14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393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Background</a:t>
            </a:r>
          </a:p>
        </p:txBody>
      </p:sp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304800" y="1066800"/>
            <a:ext cx="86868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1A5"/>
                </a:solidFill>
              </a:rPr>
              <a:t>The Association of Southeastern Research Libraries (ASERL) is creating a distributed print journal archive through its cooperative </a:t>
            </a:r>
            <a:r>
              <a:rPr lang="en-US" sz="2800" b="1" dirty="0">
                <a:solidFill>
                  <a:srgbClr val="0021A5"/>
                </a:solidFill>
              </a:rPr>
              <a:t>j</a:t>
            </a:r>
            <a:r>
              <a:rPr lang="en-US" sz="2800" b="1" dirty="0" smtClean="0">
                <a:solidFill>
                  <a:srgbClr val="0021A5"/>
                </a:solidFill>
              </a:rPr>
              <a:t>ournal retention program </a:t>
            </a:r>
            <a:r>
              <a:rPr lang="en-US" sz="2200" b="1" dirty="0">
                <a:solidFill>
                  <a:srgbClr val="0021A5"/>
                </a:solidFill>
              </a:rPr>
              <a:t>(http://www.aserl.org/programs/j-retain/)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</a:rPr>
              <a:t>Purpose </a:t>
            </a:r>
            <a:r>
              <a:rPr lang="en-US" sz="2200" b="1" dirty="0">
                <a:solidFill>
                  <a:srgbClr val="0021A5"/>
                </a:solidFill>
              </a:rPr>
              <a:t>is to optimize collection </a:t>
            </a:r>
            <a:r>
              <a:rPr lang="en-US" sz="2200" b="1" dirty="0" smtClean="0">
                <a:solidFill>
                  <a:srgbClr val="0021A5"/>
                </a:solidFill>
              </a:rPr>
              <a:t>management </a:t>
            </a:r>
            <a:r>
              <a:rPr lang="en-US" sz="2200" b="1" dirty="0">
                <a:solidFill>
                  <a:srgbClr val="0021A5"/>
                </a:solidFill>
              </a:rPr>
              <a:t>across the </a:t>
            </a:r>
            <a:r>
              <a:rPr lang="en-US" sz="2200" b="1" dirty="0" smtClean="0">
                <a:solidFill>
                  <a:srgbClr val="0021A5"/>
                </a:solidFill>
              </a:rPr>
              <a:t>consortium</a:t>
            </a:r>
            <a:r>
              <a:rPr lang="en-US" sz="2200" b="1" dirty="0">
                <a:solidFill>
                  <a:srgbClr val="0021A5"/>
                </a:solidFill>
              </a:rPr>
              <a:t> </a:t>
            </a:r>
            <a:endParaRPr lang="en-US" sz="2200" b="1" dirty="0" smtClean="0">
              <a:solidFill>
                <a:srgbClr val="0021A5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</a:rPr>
              <a:t>Retention </a:t>
            </a:r>
            <a:r>
              <a:rPr lang="en-US" sz="2200" b="1" dirty="0">
                <a:solidFill>
                  <a:srgbClr val="0021A5"/>
                </a:solidFill>
              </a:rPr>
              <a:t>agreement is in effect through December 31, </a:t>
            </a:r>
            <a:r>
              <a:rPr lang="en-US" sz="2200" b="1" dirty="0" smtClean="0">
                <a:solidFill>
                  <a:srgbClr val="0021A5"/>
                </a:solidFill>
              </a:rPr>
              <a:t>2035</a:t>
            </a:r>
            <a:r>
              <a:rPr lang="en-US" sz="2200" b="1" dirty="0">
                <a:solidFill>
                  <a:srgbClr val="0021A5"/>
                </a:solidFill>
              </a:rPr>
              <a:t>  </a:t>
            </a:r>
            <a:endParaRPr lang="en-US" sz="2200" b="1" dirty="0" smtClean="0">
              <a:solidFill>
                <a:srgbClr val="0021A5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</a:rPr>
              <a:t>To </a:t>
            </a:r>
            <a:r>
              <a:rPr lang="en-US" sz="2200" b="1" dirty="0">
                <a:solidFill>
                  <a:srgbClr val="0021A5"/>
                </a:solidFill>
              </a:rPr>
              <a:t>date 24 of the 40 ASERL libraries are </a:t>
            </a:r>
            <a:r>
              <a:rPr lang="en-US" sz="2200" b="1" dirty="0" smtClean="0">
                <a:solidFill>
                  <a:srgbClr val="0021A5"/>
                </a:solidFill>
              </a:rPr>
              <a:t>retaining 3,089 </a:t>
            </a:r>
            <a:r>
              <a:rPr lang="en-US" sz="2200" b="1" dirty="0">
                <a:solidFill>
                  <a:srgbClr val="0021A5"/>
                </a:solidFill>
              </a:rPr>
              <a:t>unique titles</a:t>
            </a:r>
            <a:r>
              <a:rPr lang="en-US" sz="2200" b="1" dirty="0" smtClean="0">
                <a:solidFill>
                  <a:srgbClr val="0021A5"/>
                </a:solidFill>
              </a:rPr>
              <a:t> through this program</a:t>
            </a:r>
            <a:r>
              <a:rPr lang="en-US" sz="2200" b="1" dirty="0">
                <a:solidFill>
                  <a:srgbClr val="0021A5"/>
                </a:solidFill>
              </a:rPr>
              <a:t>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2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Background, </a:t>
            </a:r>
            <a:r>
              <a:rPr lang="en-US" sz="3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continued</a:t>
            </a:r>
          </a:p>
        </p:txBody>
      </p:sp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304800" y="1066800"/>
            <a:ext cx="86868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1A5"/>
                </a:solidFill>
              </a:rPr>
              <a:t>Policies/options documented in </a:t>
            </a:r>
            <a:r>
              <a:rPr lang="en-US" sz="2800" b="1" dirty="0">
                <a:solidFill>
                  <a:srgbClr val="0021A5"/>
                </a:solidFill>
              </a:rPr>
              <a:t>brief </a:t>
            </a:r>
            <a:r>
              <a:rPr lang="en-US" sz="2800" b="1" dirty="0" smtClean="0">
                <a:solidFill>
                  <a:srgbClr val="0021A5"/>
                </a:solidFill>
              </a:rPr>
              <a:t> (2 page) agreement </a:t>
            </a:r>
            <a:r>
              <a:rPr lang="en-US" sz="2200" b="1" dirty="0" smtClean="0">
                <a:solidFill>
                  <a:srgbClr val="0021A5"/>
                </a:solidFill>
              </a:rPr>
              <a:t>(</a:t>
            </a:r>
            <a:r>
              <a:rPr lang="en-US" sz="2200" b="1" dirty="0">
                <a:solidFill>
                  <a:srgbClr val="0021A5"/>
                </a:solidFill>
                <a:hlinkClick r:id="rId4"/>
              </a:rPr>
              <a:t>http://</a:t>
            </a:r>
            <a:r>
              <a:rPr lang="en-US" sz="2200" b="1" dirty="0" smtClean="0">
                <a:solidFill>
                  <a:srgbClr val="0021A5"/>
                </a:solidFill>
                <a:hlinkClick r:id="rId4"/>
              </a:rPr>
              <a:t>tinyurl.com/d2hx8vp</a:t>
            </a:r>
            <a:r>
              <a:rPr lang="en-US" sz="2200" b="1" dirty="0" smtClean="0">
                <a:solidFill>
                  <a:srgbClr val="0021A5"/>
                </a:solidFill>
              </a:rPr>
              <a:t>)</a:t>
            </a:r>
            <a:r>
              <a:rPr lang="en-US" sz="2200" b="1" dirty="0">
                <a:solidFill>
                  <a:srgbClr val="0021A5"/>
                </a:solidFill>
              </a:rPr>
              <a:t>  </a:t>
            </a:r>
            <a:endParaRPr lang="en-US" sz="2200" b="1" dirty="0" smtClean="0">
              <a:solidFill>
                <a:srgbClr val="0021A5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</a:rPr>
              <a:t>Journals are retained by participating libraries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</a:rPr>
              <a:t>No </a:t>
            </a:r>
            <a:r>
              <a:rPr lang="en-US" sz="2200" b="1" dirty="0">
                <a:solidFill>
                  <a:srgbClr val="0021A5"/>
                </a:solidFill>
              </a:rPr>
              <a:t>central funding or central storage </a:t>
            </a:r>
            <a:endParaRPr lang="en-US" sz="2200" b="1" dirty="0" smtClean="0">
              <a:solidFill>
                <a:srgbClr val="0021A5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</a:rPr>
              <a:t>No </a:t>
            </a:r>
            <a:r>
              <a:rPr lang="en-US" sz="2200" b="1" dirty="0">
                <a:solidFill>
                  <a:srgbClr val="0021A5"/>
                </a:solidFill>
              </a:rPr>
              <a:t>requirement for holding in off-site storage or without </a:t>
            </a:r>
            <a:r>
              <a:rPr lang="en-US" sz="2200" b="1" dirty="0" smtClean="0">
                <a:solidFill>
                  <a:srgbClr val="0021A5"/>
                </a:solidFill>
              </a:rPr>
              <a:t>circulation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</a:rPr>
              <a:t>Participation can be discontinued with 24 months written notice </a:t>
            </a:r>
            <a:endParaRPr lang="en-US" sz="2200" b="1" dirty="0">
              <a:solidFill>
                <a:srgbClr val="0021A5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</a:rPr>
              <a:t>Multiple libraries may retain the same title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</a:rPr>
              <a:t>Simple </a:t>
            </a:r>
            <a:r>
              <a:rPr lang="en-US" sz="2200" b="1" dirty="0">
                <a:solidFill>
                  <a:srgbClr val="0021A5"/>
                </a:solidFill>
              </a:rPr>
              <a:t>letter </a:t>
            </a:r>
            <a:r>
              <a:rPr lang="en-US" sz="2200" b="1" dirty="0" smtClean="0">
                <a:solidFill>
                  <a:srgbClr val="0021A5"/>
                </a:solidFill>
              </a:rPr>
              <a:t>of commitment (</a:t>
            </a:r>
            <a:r>
              <a:rPr lang="en-US" sz="2200" b="1" dirty="0" smtClean="0">
                <a:solidFill>
                  <a:srgbClr val="0021A5"/>
                </a:solidFill>
                <a:hlinkClick r:id="rId5"/>
              </a:rPr>
              <a:t>http://tinyurl.com/bzlv3ad</a:t>
            </a:r>
            <a:r>
              <a:rPr lang="en-US" sz="2200" b="1" dirty="0" smtClean="0">
                <a:solidFill>
                  <a:srgbClr val="0021A5"/>
                </a:solidFill>
              </a:rPr>
              <a:t>)</a:t>
            </a:r>
            <a:r>
              <a:rPr lang="en-US" sz="2200" b="1" dirty="0">
                <a:solidFill>
                  <a:srgbClr val="0021A5"/>
                </a:solidFill>
              </a:rPr>
              <a:t>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3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734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Background, </a:t>
            </a:r>
            <a:r>
              <a:rPr lang="en-US" sz="3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continued</a:t>
            </a:r>
          </a:p>
        </p:txBody>
      </p:sp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304800" y="1066800"/>
            <a:ext cx="8686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1A5"/>
                </a:solidFill>
              </a:rPr>
              <a:t>Recent Development: ASERL and the Washington Research Library Consortium (WRLC) Agreement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</a:rPr>
              <a:t>Synchronized archiving </a:t>
            </a:r>
            <a:r>
              <a:rPr lang="en-US" sz="2200" b="1" dirty="0">
                <a:solidFill>
                  <a:srgbClr val="0021A5"/>
                </a:solidFill>
              </a:rPr>
              <a:t>policies for bound journals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</a:rPr>
              <a:t>Overlap/uniqueness </a:t>
            </a:r>
            <a:r>
              <a:rPr lang="en-US" sz="2200" b="1" dirty="0">
                <a:solidFill>
                  <a:srgbClr val="0021A5"/>
                </a:solidFill>
              </a:rPr>
              <a:t>analysis </a:t>
            </a:r>
            <a:r>
              <a:rPr lang="en-US" sz="2200" b="1" dirty="0" smtClean="0">
                <a:solidFill>
                  <a:srgbClr val="0021A5"/>
                </a:solidFill>
              </a:rPr>
              <a:t>underway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</a:rPr>
              <a:t>ASERL = 3,800 titles held in multiple locations with varying conditions of </a:t>
            </a:r>
            <a:r>
              <a:rPr lang="en-US" sz="2200" b="1" dirty="0" smtClean="0">
                <a:solidFill>
                  <a:srgbClr val="0021A5"/>
                </a:solidFill>
              </a:rPr>
              <a:t>storage and use</a:t>
            </a:r>
            <a:endParaRPr lang="en-US" sz="2200" b="1" dirty="0">
              <a:solidFill>
                <a:srgbClr val="0021A5"/>
              </a:solidFill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</a:rPr>
              <a:t>WRLC = 5,000 titles held at central facility in </a:t>
            </a:r>
            <a:r>
              <a:rPr lang="en-US" sz="2200" b="1" dirty="0" smtClean="0">
                <a:solidFill>
                  <a:srgbClr val="0021A5"/>
                </a:solidFill>
              </a:rPr>
              <a:t>Maryland</a:t>
            </a:r>
            <a:endParaRPr lang="en-US" sz="2200" b="1" dirty="0">
              <a:solidFill>
                <a:srgbClr val="0021A5"/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</a:rPr>
              <a:t>WRLC &amp; ASERL libraries can make long-term collection decisions based on the combined archive holdings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800" b="1" dirty="0" smtClean="0">
              <a:solidFill>
                <a:srgbClr val="0021A5"/>
              </a:solidFill>
            </a:endParaRPr>
          </a:p>
          <a:p>
            <a:r>
              <a:rPr lang="en-US" sz="2200" b="1" dirty="0">
                <a:solidFill>
                  <a:srgbClr val="0021A5"/>
                </a:solidFill>
              </a:rPr>
              <a:t>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4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76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Background, </a:t>
            </a:r>
            <a:r>
              <a:rPr lang="en-US" sz="3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continued</a:t>
            </a: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21A5"/>
                </a:solidFill>
                <a:latin typeface="Arial" charset="0"/>
                <a:cs typeface="Arial" charset="0"/>
              </a:rPr>
              <a:t>The State University System (SUS) of Florida is building a shared collection called FLARE: </a:t>
            </a:r>
            <a:r>
              <a:rPr lang="en-US" sz="2800" b="1" u="sng" dirty="0" err="1" smtClean="0">
                <a:solidFill>
                  <a:srgbClr val="0021A5"/>
                </a:solidFill>
                <a:latin typeface="Arial" charset="0"/>
                <a:cs typeface="Arial" charset="0"/>
              </a:rPr>
              <a:t>FL</a:t>
            </a:r>
            <a:r>
              <a:rPr lang="en-US" sz="2800" b="1" dirty="0" err="1" smtClean="0">
                <a:solidFill>
                  <a:srgbClr val="0021A5"/>
                </a:solidFill>
                <a:latin typeface="Arial" charset="0"/>
                <a:cs typeface="Arial" charset="0"/>
              </a:rPr>
              <a:t>orida</a:t>
            </a: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u="sng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A</a:t>
            </a: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cademic </a:t>
            </a:r>
            <a:r>
              <a:rPr lang="en-US" sz="2800" b="1" u="sng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Re</a:t>
            </a: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pository</a:t>
            </a:r>
          </a:p>
          <a:p>
            <a:pPr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Offsite storage in Gainesville managed by UF</a:t>
            </a:r>
          </a:p>
          <a:p>
            <a:pPr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Shared policy development and funding </a:t>
            </a:r>
            <a:endParaRPr lang="en-US" sz="2200" b="1" dirty="0">
              <a:solidFill>
                <a:srgbClr val="0021A5"/>
              </a:solidFill>
              <a:latin typeface="Arial" charset="0"/>
              <a:cs typeface="Arial" charset="0"/>
            </a:endParaRPr>
          </a:p>
          <a:p>
            <a:pPr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  <a:latin typeface="Arial" charset="0"/>
                <a:cs typeface="Arial" charset="0"/>
                <a:hlinkClick r:id="rId4"/>
              </a:rPr>
              <a:t>http</a:t>
            </a:r>
            <a:r>
              <a:rPr lang="en-US" sz="2200" b="1" dirty="0">
                <a:solidFill>
                  <a:srgbClr val="0021A5"/>
                </a:solidFill>
                <a:latin typeface="Arial" charset="0"/>
                <a:cs typeface="Arial" charset="0"/>
                <a:hlinkClick r:id="rId4"/>
              </a:rPr>
              <a:t>://</a:t>
            </a:r>
            <a:r>
              <a:rPr lang="en-US" sz="2200" b="1" dirty="0" smtClean="0">
                <a:solidFill>
                  <a:srgbClr val="0021A5"/>
                </a:solidFill>
                <a:latin typeface="Arial" charset="0"/>
                <a:cs typeface="Arial" charset="0"/>
                <a:hlinkClick r:id="rId4"/>
              </a:rPr>
              <a:t>csul.net/node/774</a:t>
            </a:r>
            <a:endParaRPr lang="en-US" sz="2200" b="1" dirty="0" smtClean="0">
              <a:solidFill>
                <a:srgbClr val="0021A5"/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Journals retained in the FLARE collection are also being contributed to the ASERL distributed print journal archive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0021A5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800" b="1" dirty="0">
              <a:solidFill>
                <a:srgbClr val="0021A5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b="1" dirty="0">
              <a:solidFill>
                <a:srgbClr val="0021A5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5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11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JRNL Tool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6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pic>
        <p:nvPicPr>
          <p:cNvPr id="36866" name="Picture 1" descr="Smathers Libraries U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869" name="TextBox 6"/>
          <p:cNvSpPr txBox="1">
            <a:spLocks noChangeArrowheads="1"/>
          </p:cNvSpPr>
          <p:nvPr/>
        </p:nvSpPr>
        <p:spPr bwMode="auto">
          <a:xfrm>
            <a:off x="330200" y="1372801"/>
            <a:ext cx="848995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1A5"/>
                </a:solidFill>
              </a:rPr>
              <a:t>To avoid duplicative entry into databases for the two archiving programs, UF offered to develop software that would serve both ASERL and FLARE: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</a:rPr>
              <a:t>JRNL: Journal Retention and Needs Listing</a:t>
            </a:r>
            <a:endParaRPr lang="en-US" sz="2200" b="1" dirty="0">
              <a:solidFill>
                <a:srgbClr val="0021A5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800" b="1" dirty="0">
                <a:solidFill>
                  <a:srgbClr val="0021A5"/>
                </a:solidFill>
              </a:rPr>
              <a:t>Purpose is to track archived titles and identify missing volumes to facilitate filling </a:t>
            </a:r>
            <a:r>
              <a:rPr lang="en-US" sz="2800" b="1" dirty="0" smtClean="0">
                <a:solidFill>
                  <a:srgbClr val="0021A5"/>
                </a:solidFill>
              </a:rPr>
              <a:t>gaps</a:t>
            </a:r>
            <a:endParaRPr lang="en-US" sz="2200" b="1" dirty="0" smtClean="0">
              <a:solidFill>
                <a:srgbClr val="0021A5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800" b="1" dirty="0">
                <a:solidFill>
                  <a:srgbClr val="0021A5"/>
                </a:solidFill>
              </a:rPr>
              <a:t>It is open source software, available for modification and use by others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pitchFamily="34" charset="0"/>
                <a:cs typeface="Arial" pitchFamily="34" charset="0"/>
              </a:rPr>
              <a:t>JRNL Tool, </a:t>
            </a:r>
            <a:r>
              <a:rPr lang="en-US" sz="3200" b="1" dirty="0" smtClean="0">
                <a:solidFill>
                  <a:srgbClr val="0021A5"/>
                </a:solidFill>
                <a:latin typeface="Arial" pitchFamily="34" charset="0"/>
                <a:cs typeface="Arial" pitchFamily="34" charset="0"/>
              </a:rPr>
              <a:t>continued</a:t>
            </a:r>
            <a:endParaRPr lang="en-US" sz="3200" b="1" dirty="0">
              <a:solidFill>
                <a:srgbClr val="0021A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343400"/>
          </a:xfrm>
        </p:spPr>
        <p:txBody>
          <a:bodyPr/>
          <a:lstStyle/>
          <a:p>
            <a:pPr marL="5715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21A5"/>
                </a:solidFill>
                <a:latin typeface="Arial" charset="0"/>
                <a:cs typeface="Arial" charset="0"/>
              </a:rPr>
              <a:t>Record ISSN, </a:t>
            </a: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title, </a:t>
            </a:r>
            <a:r>
              <a:rPr lang="en-US" sz="2800" b="1" dirty="0">
                <a:solidFill>
                  <a:srgbClr val="0021A5"/>
                </a:solidFill>
                <a:latin typeface="Arial" charset="0"/>
                <a:cs typeface="Arial" charset="0"/>
              </a:rPr>
              <a:t>holdings and </a:t>
            </a: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circumstances of storage and use </a:t>
            </a:r>
            <a:r>
              <a:rPr lang="en-US" sz="2800" b="1" dirty="0">
                <a:solidFill>
                  <a:srgbClr val="0021A5"/>
                </a:solidFill>
                <a:latin typeface="Arial" charset="0"/>
                <a:cs typeface="Arial" charset="0"/>
              </a:rPr>
              <a:t>for archived journals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b="1" dirty="0">
                <a:solidFill>
                  <a:srgbClr val="0021A5"/>
                </a:solidFill>
                <a:latin typeface="Arial" charset="0"/>
                <a:cs typeface="Arial" charset="0"/>
              </a:rPr>
              <a:t>Identify missing volumes (gaps) 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b="1" dirty="0">
                <a:solidFill>
                  <a:srgbClr val="0021A5"/>
                </a:solidFill>
                <a:latin typeface="Arial" charset="0"/>
                <a:cs typeface="Arial" charset="0"/>
              </a:rPr>
              <a:t>Support journal weeding projects</a:t>
            </a:r>
          </a:p>
          <a:p>
            <a:pPr marL="514350" indent="-457200">
              <a:spcBef>
                <a:spcPts val="1200"/>
              </a:spcBef>
            </a:pPr>
            <a:r>
              <a:rPr lang="en-US" sz="2200" b="1" dirty="0">
                <a:solidFill>
                  <a:srgbClr val="0021A5"/>
                </a:solidFill>
                <a:latin typeface="Arial" charset="0"/>
                <a:cs typeface="Arial" charset="0"/>
              </a:rPr>
              <a:t>Upload list of titles to be </a:t>
            </a:r>
            <a:r>
              <a:rPr lang="en-US" sz="2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weeded</a:t>
            </a:r>
          </a:p>
          <a:p>
            <a:pPr marL="514350" indent="-457200">
              <a:spcBef>
                <a:spcPts val="1200"/>
              </a:spcBef>
            </a:pPr>
            <a:r>
              <a:rPr lang="en-US" sz="2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Receive </a:t>
            </a:r>
            <a:r>
              <a:rPr lang="en-US" sz="2200" b="1" dirty="0">
                <a:solidFill>
                  <a:srgbClr val="0021A5"/>
                </a:solidFill>
                <a:latin typeface="Arial" charset="0"/>
                <a:cs typeface="Arial" charset="0"/>
              </a:rPr>
              <a:t>report of titles already in storage with </a:t>
            </a:r>
            <a:r>
              <a:rPr lang="en-US" sz="2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circumstances/conditions of use (circulation status, etc.)</a:t>
            </a:r>
          </a:p>
          <a:p>
            <a:pPr marL="514350" indent="-457200">
              <a:spcBef>
                <a:spcPts val="1200"/>
              </a:spcBef>
            </a:pPr>
            <a:r>
              <a:rPr lang="en-US" sz="2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Receive report of </a:t>
            </a:r>
            <a:r>
              <a:rPr lang="en-US" sz="2200" b="1" dirty="0">
                <a:solidFill>
                  <a:srgbClr val="0021A5"/>
                </a:solidFill>
                <a:latin typeface="Arial" charset="0"/>
                <a:cs typeface="Arial" charset="0"/>
              </a:rPr>
              <a:t>missing </a:t>
            </a:r>
            <a:r>
              <a:rPr lang="en-US" sz="2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volumes to fill gaps</a:t>
            </a:r>
            <a:endParaRPr lang="en-US" sz="2200" b="1" dirty="0">
              <a:solidFill>
                <a:srgbClr val="0021A5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7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475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0021A5"/>
                </a:solidFill>
                <a:latin typeface="Arial" pitchFamily="34" charset="0"/>
                <a:cs typeface="Arial" pitchFamily="34" charset="0"/>
              </a:rPr>
              <a:t>JRNL Tool, </a:t>
            </a:r>
            <a:r>
              <a:rPr lang="en-US" sz="3200" b="1" dirty="0" smtClean="0">
                <a:solidFill>
                  <a:srgbClr val="0021A5"/>
                </a:solidFill>
                <a:latin typeface="Arial" pitchFamily="34" charset="0"/>
                <a:cs typeface="Arial" pitchFamily="34" charset="0"/>
              </a:rPr>
              <a:t>continued</a:t>
            </a:r>
            <a:endParaRPr lang="en-US" sz="3200" b="1" dirty="0">
              <a:solidFill>
                <a:srgbClr val="0021A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lvl="0"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Current Status: Live Pilot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1,153 Titles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150 Titles with complete holding records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179 Active gap records from 58 unique titles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b="1" dirty="0">
                <a:solidFill>
                  <a:srgbClr val="0021A5"/>
                </a:solidFill>
                <a:latin typeface="Arial" charset="0"/>
                <a:cs typeface="Arial" charset="0"/>
              </a:rPr>
              <a:t>Projected Release: February </a:t>
            </a:r>
            <a:r>
              <a:rPr lang="en-US" sz="28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or March 2013</a:t>
            </a:r>
          </a:p>
          <a:p>
            <a:pPr marL="85725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Survey of ASERL and FLARE participants in February to confirm/adjust terminology</a:t>
            </a:r>
          </a:p>
          <a:p>
            <a:pPr marL="85725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latin typeface="Arial" charset="0"/>
                <a:cs typeface="Arial" charset="0"/>
              </a:rPr>
              <a:t>Summit in Atlanta </a:t>
            </a:r>
            <a:r>
              <a:rPr lang="en-US" sz="2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February 12</a:t>
            </a:r>
            <a:r>
              <a:rPr lang="en-US" sz="2200" b="1" baseline="30000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th</a:t>
            </a:r>
            <a:r>
              <a:rPr lang="en-US" sz="2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 to </a:t>
            </a:r>
            <a:r>
              <a:rPr lang="en-US" sz="2200" b="1" dirty="0">
                <a:solidFill>
                  <a:srgbClr val="0021A5"/>
                </a:solidFill>
                <a:latin typeface="Arial" charset="0"/>
                <a:cs typeface="Arial" charset="0"/>
              </a:rPr>
              <a:t>refine software before release and identify requirements for future </a:t>
            </a:r>
            <a:r>
              <a:rPr lang="en-US" sz="2200" b="1" dirty="0" smtClean="0">
                <a:solidFill>
                  <a:srgbClr val="0021A5"/>
                </a:solidFill>
                <a:latin typeface="Arial" charset="0"/>
                <a:cs typeface="Arial" charset="0"/>
              </a:rPr>
              <a:t>releases</a:t>
            </a:r>
            <a:endParaRPr lang="en-US" sz="2200" b="1" dirty="0">
              <a:solidFill>
                <a:srgbClr val="0021A5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8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669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6" name="Picture 2" descr="C:\Users\Salty Sam\Downloads\Sign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571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791894"/>
      </p:ext>
    </p:extLst>
  </p:cSld>
  <p:clrMapOvr>
    <a:masterClrMapping/>
  </p:clrMapOvr>
  <p:transition advClick="0" advTm="8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2914</TotalTime>
  <Words>433</Words>
  <Application>Microsoft Office PowerPoint</Application>
  <PresentationFormat>On-screen Show (4:3)</PresentationFormat>
  <Paragraphs>83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Background</vt:lpstr>
      <vt:lpstr>Background, continued</vt:lpstr>
      <vt:lpstr>Background, continued</vt:lpstr>
      <vt:lpstr>Background, continued</vt:lpstr>
      <vt:lpstr>JRNL Tool</vt:lpstr>
      <vt:lpstr>JRNL Tool, continued</vt:lpstr>
      <vt:lpstr>JRNL Tool, continued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bhood</dc:creator>
  <cp:lastModifiedBy>Marie Waltz</cp:lastModifiedBy>
  <cp:revision>344</cp:revision>
  <cp:lastPrinted>2013-01-22T13:30:37Z</cp:lastPrinted>
  <dcterms:created xsi:type="dcterms:W3CDTF">2009-02-20T15:40:44Z</dcterms:created>
  <dcterms:modified xsi:type="dcterms:W3CDTF">2015-02-11T20:04:11Z</dcterms:modified>
</cp:coreProperties>
</file>