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2" r:id="rId6"/>
    <p:sldId id="290" r:id="rId7"/>
    <p:sldId id="261" r:id="rId8"/>
    <p:sldId id="291" r:id="rId9"/>
    <p:sldId id="263" r:id="rId10"/>
    <p:sldId id="268" r:id="rId11"/>
    <p:sldId id="265" r:id="rId12"/>
    <p:sldId id="293" r:id="rId13"/>
    <p:sldId id="271" r:id="rId14"/>
    <p:sldId id="273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69" r:id="rId23"/>
    <p:sldId id="289" r:id="rId24"/>
    <p:sldId id="288" r:id="rId25"/>
    <p:sldId id="264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444" autoAdjust="0"/>
  </p:normalViewPr>
  <p:slideViewPr>
    <p:cSldViewPr snapToGrid="0" snapToObjects="1">
      <p:cViewPr varScale="1">
        <p:scale>
          <a:sx n="86" d="100"/>
          <a:sy n="86" d="100"/>
        </p:scale>
        <p:origin x="-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brien\Dropbox\2014%20Charleston%20Conference%20Collection%20Analysis\new%20charts%20for%20presentation%20LO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29.174.54.193\viva\aelguind\collection%20analysis\SCS%20monograph%20project%202013\Deliverables\Determining%20Shelf%20Life_1403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garagx:Desktop:Comparative%20collection%20size%20and%20uniqueness%20by%20subject_140228-goedi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cituser:Dropbox:VIVA%20Monographic%20Collection%20Analysis:Comparative%20collection%20size%20and%20uniqueness%20by%20subject_14022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7080690434529"/>
          <c:y val="0.0195185489873467"/>
          <c:w val="0.919771161417323"/>
          <c:h val="0.6598011069511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'Summary Chart'!$A$5</c:f>
              <c:strCache>
                <c:ptCount val="1"/>
                <c:pt idx="0">
                  <c:v>1 or More Recorded Uses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'Summary Chart'!$B$4:$K$4</c:f>
              <c:strCache>
                <c:ptCount val="10"/>
                <c:pt idx="0">
                  <c:v>Univ Press 'A'</c:v>
                </c:pt>
                <c:pt idx="1">
                  <c:v>Univ Press 'B'</c:v>
                </c:pt>
                <c:pt idx="2">
                  <c:v>Comm Pub 'A'</c:v>
                </c:pt>
                <c:pt idx="3">
                  <c:v>Comm Pub 'B'</c:v>
                </c:pt>
                <c:pt idx="4">
                  <c:v>Comm Pub 'C'</c:v>
                </c:pt>
                <c:pt idx="5">
                  <c:v>Univ Press 'C'</c:v>
                </c:pt>
                <c:pt idx="6">
                  <c:v>Univ Press 'D'</c:v>
                </c:pt>
                <c:pt idx="7">
                  <c:v>Comm Pub 'D'</c:v>
                </c:pt>
                <c:pt idx="8">
                  <c:v>Comm Pub 'E'</c:v>
                </c:pt>
                <c:pt idx="9">
                  <c:v>Comm Pub 'F'</c:v>
                </c:pt>
              </c:strCache>
            </c:strRef>
          </c:cat>
          <c:val>
            <c:numRef>
              <c:f>'Summary Chart'!$B$5:$K$5</c:f>
              <c:numCache>
                <c:formatCode>#,##0</c:formatCode>
                <c:ptCount val="10"/>
                <c:pt idx="0">
                  <c:v>131562.0</c:v>
                </c:pt>
                <c:pt idx="1">
                  <c:v>104321.0</c:v>
                </c:pt>
                <c:pt idx="2">
                  <c:v>94054.0</c:v>
                </c:pt>
                <c:pt idx="3">
                  <c:v>87370.0</c:v>
                </c:pt>
                <c:pt idx="4">
                  <c:v>73361.0</c:v>
                </c:pt>
                <c:pt idx="5">
                  <c:v>39681.0</c:v>
                </c:pt>
                <c:pt idx="6">
                  <c:v>39879.0</c:v>
                </c:pt>
                <c:pt idx="7">
                  <c:v>24932.0</c:v>
                </c:pt>
                <c:pt idx="8">
                  <c:v>27823.0</c:v>
                </c:pt>
                <c:pt idx="9">
                  <c:v>891.0</c:v>
                </c:pt>
              </c:numCache>
            </c:numRef>
          </c:val>
        </c:ser>
        <c:ser>
          <c:idx val="1"/>
          <c:order val="1"/>
          <c:tx>
            <c:strRef>
              <c:f>'Summary Chart'!$A$6</c:f>
              <c:strCache>
                <c:ptCount val="1"/>
                <c:pt idx="0">
                  <c:v>0 Recorded Uses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'Summary Chart'!$B$4:$K$4</c:f>
              <c:strCache>
                <c:ptCount val="10"/>
                <c:pt idx="0">
                  <c:v>Univ Press 'A'</c:v>
                </c:pt>
                <c:pt idx="1">
                  <c:v>Univ Press 'B'</c:v>
                </c:pt>
                <c:pt idx="2">
                  <c:v>Comm Pub 'A'</c:v>
                </c:pt>
                <c:pt idx="3">
                  <c:v>Comm Pub 'B'</c:v>
                </c:pt>
                <c:pt idx="4">
                  <c:v>Comm Pub 'C'</c:v>
                </c:pt>
                <c:pt idx="5">
                  <c:v>Univ Press 'C'</c:v>
                </c:pt>
                <c:pt idx="6">
                  <c:v>Univ Press 'D'</c:v>
                </c:pt>
                <c:pt idx="7">
                  <c:v>Comm Pub 'D'</c:v>
                </c:pt>
                <c:pt idx="8">
                  <c:v>Comm Pub 'E'</c:v>
                </c:pt>
                <c:pt idx="9">
                  <c:v>Comm Pub 'F'</c:v>
                </c:pt>
              </c:strCache>
            </c:strRef>
          </c:cat>
          <c:val>
            <c:numRef>
              <c:f>'Summary Chart'!$B$6:$K$6</c:f>
              <c:numCache>
                <c:formatCode>#,##0</c:formatCode>
                <c:ptCount val="10"/>
                <c:pt idx="0">
                  <c:v>40582.0</c:v>
                </c:pt>
                <c:pt idx="1">
                  <c:v>27990.0</c:v>
                </c:pt>
                <c:pt idx="2">
                  <c:v>23830.0</c:v>
                </c:pt>
                <c:pt idx="3">
                  <c:v>24419.0</c:v>
                </c:pt>
                <c:pt idx="4">
                  <c:v>34599.0</c:v>
                </c:pt>
                <c:pt idx="5">
                  <c:v>11738.0</c:v>
                </c:pt>
                <c:pt idx="6">
                  <c:v>11460.0</c:v>
                </c:pt>
                <c:pt idx="7">
                  <c:v>8051.0</c:v>
                </c:pt>
                <c:pt idx="8">
                  <c:v>4126.0</c:v>
                </c:pt>
                <c:pt idx="9">
                  <c:v>2505.0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3733992"/>
        <c:axId val="2113737416"/>
      </c:barChart>
      <c:catAx>
        <c:axId val="211373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2113737416"/>
        <c:crosses val="autoZero"/>
        <c:auto val="1"/>
        <c:lblAlgn val="ctr"/>
        <c:lblOffset val="100"/>
        <c:noMultiLvlLbl val="0"/>
      </c:catAx>
      <c:valAx>
        <c:axId val="211373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2113733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en-US" sz="1800" b="0" dirty="0"/>
              <a:t>Average number of years between Publication Year and Last Charge Year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'[Determining Shelf Life_140321.xlsx]Average Diff PubCharge'!$B$12</c:f>
              <c:strCache>
                <c:ptCount val="1"/>
                <c:pt idx="0">
                  <c:v>Average number of years between Pub Year and Last Charge year</c:v>
                </c:pt>
              </c:strCache>
            </c:strRef>
          </c:tx>
          <c:invertIfNegative val="0"/>
          <c:dPt>
            <c:idx val="16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4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5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'[Determining Shelf Life_140321.xlsx]Average Diff PubCharge'!$A$13:$A$48</c:f>
              <c:strCache>
                <c:ptCount val="36"/>
                <c:pt idx="0">
                  <c:v>H</c:v>
                </c:pt>
                <c:pt idx="1">
                  <c:v>HA</c:v>
                </c:pt>
                <c:pt idx="2">
                  <c:v>HB</c:v>
                </c:pt>
                <c:pt idx="3">
                  <c:v>HC</c:v>
                </c:pt>
                <c:pt idx="4">
                  <c:v>HD</c:v>
                </c:pt>
                <c:pt idx="5">
                  <c:v>HE</c:v>
                </c:pt>
                <c:pt idx="6">
                  <c:v>HF</c:v>
                </c:pt>
                <c:pt idx="7">
                  <c:v>HG</c:v>
                </c:pt>
                <c:pt idx="8">
                  <c:v>HJ</c:v>
                </c:pt>
                <c:pt idx="9">
                  <c:v>HM</c:v>
                </c:pt>
                <c:pt idx="10">
                  <c:v>HN</c:v>
                </c:pt>
                <c:pt idx="11">
                  <c:v>HQ</c:v>
                </c:pt>
                <c:pt idx="12">
                  <c:v>HS</c:v>
                </c:pt>
                <c:pt idx="13">
                  <c:v>HT</c:v>
                </c:pt>
                <c:pt idx="14">
                  <c:v>HV</c:v>
                </c:pt>
                <c:pt idx="15">
                  <c:v>HX</c:v>
                </c:pt>
                <c:pt idx="16">
                  <c:v>N</c:v>
                </c:pt>
                <c:pt idx="17">
                  <c:v>NA</c:v>
                </c:pt>
                <c:pt idx="18">
                  <c:v>NB</c:v>
                </c:pt>
                <c:pt idx="19">
                  <c:v>NC</c:v>
                </c:pt>
                <c:pt idx="20">
                  <c:v>ND</c:v>
                </c:pt>
                <c:pt idx="21">
                  <c:v>NE</c:v>
                </c:pt>
                <c:pt idx="22">
                  <c:v>NK</c:v>
                </c:pt>
                <c:pt idx="23">
                  <c:v>NX</c:v>
                </c:pt>
                <c:pt idx="24">
                  <c:v>Q </c:v>
                </c:pt>
                <c:pt idx="25">
                  <c:v>QA</c:v>
                </c:pt>
                <c:pt idx="26">
                  <c:v>QB</c:v>
                </c:pt>
                <c:pt idx="27">
                  <c:v>QC</c:v>
                </c:pt>
                <c:pt idx="28">
                  <c:v>QD</c:v>
                </c:pt>
                <c:pt idx="29">
                  <c:v>QE</c:v>
                </c:pt>
                <c:pt idx="30">
                  <c:v>QH</c:v>
                </c:pt>
                <c:pt idx="31">
                  <c:v>QK</c:v>
                </c:pt>
                <c:pt idx="32">
                  <c:v>QL</c:v>
                </c:pt>
                <c:pt idx="33">
                  <c:v>QM</c:v>
                </c:pt>
                <c:pt idx="34">
                  <c:v>QP</c:v>
                </c:pt>
                <c:pt idx="35">
                  <c:v>QR</c:v>
                </c:pt>
              </c:strCache>
            </c:strRef>
          </c:cat>
          <c:val>
            <c:numRef>
              <c:f>'[Determining Shelf Life_140321.xlsx]Average Diff PubCharge'!$B$13:$B$48</c:f>
              <c:numCache>
                <c:formatCode>General</c:formatCode>
                <c:ptCount val="36"/>
                <c:pt idx="0">
                  <c:v>9.27</c:v>
                </c:pt>
                <c:pt idx="1">
                  <c:v>9.130000000000001</c:v>
                </c:pt>
                <c:pt idx="2">
                  <c:v>7.89</c:v>
                </c:pt>
                <c:pt idx="3">
                  <c:v>7.94</c:v>
                </c:pt>
                <c:pt idx="4">
                  <c:v>7.91</c:v>
                </c:pt>
                <c:pt idx="5">
                  <c:v>7.819999999999998</c:v>
                </c:pt>
                <c:pt idx="6">
                  <c:v>7.45</c:v>
                </c:pt>
                <c:pt idx="7">
                  <c:v>7.28</c:v>
                </c:pt>
                <c:pt idx="8">
                  <c:v>8.49</c:v>
                </c:pt>
                <c:pt idx="9">
                  <c:v>7.85</c:v>
                </c:pt>
                <c:pt idx="10">
                  <c:v>8.43</c:v>
                </c:pt>
                <c:pt idx="11">
                  <c:v>9.07</c:v>
                </c:pt>
                <c:pt idx="12">
                  <c:v>10.56</c:v>
                </c:pt>
                <c:pt idx="13">
                  <c:v>8.05</c:v>
                </c:pt>
                <c:pt idx="14">
                  <c:v>8.140000000000001</c:v>
                </c:pt>
                <c:pt idx="15">
                  <c:v>9.48</c:v>
                </c:pt>
                <c:pt idx="16">
                  <c:v>8.61</c:v>
                </c:pt>
                <c:pt idx="17">
                  <c:v>9.620000000000001</c:v>
                </c:pt>
                <c:pt idx="18">
                  <c:v>9.460000000000002</c:v>
                </c:pt>
                <c:pt idx="19">
                  <c:v>8.73</c:v>
                </c:pt>
                <c:pt idx="20">
                  <c:v>9.630000000000001</c:v>
                </c:pt>
                <c:pt idx="21">
                  <c:v>9.700000000000001</c:v>
                </c:pt>
                <c:pt idx="22">
                  <c:v>9.84</c:v>
                </c:pt>
                <c:pt idx="23">
                  <c:v>8.97</c:v>
                </c:pt>
                <c:pt idx="24">
                  <c:v>8.18</c:v>
                </c:pt>
                <c:pt idx="25">
                  <c:v>7.17</c:v>
                </c:pt>
                <c:pt idx="26">
                  <c:v>7.02</c:v>
                </c:pt>
                <c:pt idx="27">
                  <c:v>7.85</c:v>
                </c:pt>
                <c:pt idx="28">
                  <c:v>8.45</c:v>
                </c:pt>
                <c:pt idx="29">
                  <c:v>8.120000000000001</c:v>
                </c:pt>
                <c:pt idx="30">
                  <c:v>7.31</c:v>
                </c:pt>
                <c:pt idx="31">
                  <c:v>8.33</c:v>
                </c:pt>
                <c:pt idx="32">
                  <c:v>7.9</c:v>
                </c:pt>
                <c:pt idx="33">
                  <c:v>7.71</c:v>
                </c:pt>
                <c:pt idx="34">
                  <c:v>7.57</c:v>
                </c:pt>
                <c:pt idx="35">
                  <c:v>7.28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8911176"/>
        <c:axId val="2113626536"/>
      </c:barChart>
      <c:catAx>
        <c:axId val="-2058911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3626536"/>
        <c:crosses val="autoZero"/>
        <c:auto val="1"/>
        <c:lblAlgn val="ctr"/>
        <c:lblOffset val="100"/>
        <c:noMultiLvlLbl val="0"/>
      </c:catAx>
      <c:valAx>
        <c:axId val="2113626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8911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 Z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510431958717"/>
          <c:y val="0.0674239441660701"/>
          <c:w val="0.888321544552694"/>
          <c:h val="0.659195895967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'LC Classes'!$B$304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'LC Classes'!$A$305:$A$316</c:f>
              <c:strCache>
                <c:ptCount val="12"/>
                <c:pt idx="0">
                  <c:v>George Mason</c:v>
                </c:pt>
                <c:pt idx="1">
                  <c:v>James Madison</c:v>
                </c:pt>
                <c:pt idx="2">
                  <c:v>Old Dominion</c:v>
                </c:pt>
                <c:pt idx="3">
                  <c:v>Radford</c:v>
                </c:pt>
                <c:pt idx="4">
                  <c:v>Richmond</c:v>
                </c:pt>
                <c:pt idx="5">
                  <c:v>UVa</c:v>
                </c:pt>
                <c:pt idx="6">
                  <c:v>VCU</c:v>
                </c:pt>
                <c:pt idx="7">
                  <c:v>Germanna</c:v>
                </c:pt>
                <c:pt idx="8">
                  <c:v>Reynolds</c:v>
                </c:pt>
                <c:pt idx="9">
                  <c:v>Mountain Empire</c:v>
                </c:pt>
                <c:pt idx="10">
                  <c:v>VA Tech</c:v>
                </c:pt>
                <c:pt idx="11">
                  <c:v>Wash &amp; Lee</c:v>
                </c:pt>
              </c:strCache>
            </c:strRef>
          </c:cat>
          <c:val>
            <c:numRef>
              <c:f>'LC Classes'!$B$305:$B$316</c:f>
            </c:numRef>
          </c:val>
        </c:ser>
        <c:ser>
          <c:idx val="1"/>
          <c:order val="1"/>
          <c:tx>
            <c:strRef>
              <c:f>'LC Classes'!$C$304</c:f>
              <c:strCache>
                <c:ptCount val="1"/>
                <c:pt idx="0">
                  <c:v>% of shared collection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'LC Classes'!$A$305:$A$316</c:f>
              <c:strCache>
                <c:ptCount val="12"/>
                <c:pt idx="0">
                  <c:v>George Mason</c:v>
                </c:pt>
                <c:pt idx="1">
                  <c:v>James Madison</c:v>
                </c:pt>
                <c:pt idx="2">
                  <c:v>Old Dominion</c:v>
                </c:pt>
                <c:pt idx="3">
                  <c:v>Radford</c:v>
                </c:pt>
                <c:pt idx="4">
                  <c:v>Richmond</c:v>
                </c:pt>
                <c:pt idx="5">
                  <c:v>UVa</c:v>
                </c:pt>
                <c:pt idx="6">
                  <c:v>VCU</c:v>
                </c:pt>
                <c:pt idx="7">
                  <c:v>Germanna</c:v>
                </c:pt>
                <c:pt idx="8">
                  <c:v>Reynolds</c:v>
                </c:pt>
                <c:pt idx="9">
                  <c:v>Mountain Empire</c:v>
                </c:pt>
                <c:pt idx="10">
                  <c:v>VA Tech</c:v>
                </c:pt>
                <c:pt idx="11">
                  <c:v>Wash &amp; Lee</c:v>
                </c:pt>
              </c:strCache>
            </c:strRef>
          </c:cat>
          <c:val>
            <c:numRef>
              <c:f>'LC Classes'!$C$305:$C$316</c:f>
              <c:numCache>
                <c:formatCode>0%</c:formatCode>
                <c:ptCount val="12"/>
                <c:pt idx="0">
                  <c:v>0.0820451099613924</c:v>
                </c:pt>
                <c:pt idx="1">
                  <c:v>0.035684699188771</c:v>
                </c:pt>
                <c:pt idx="2">
                  <c:v>0.14155086984385</c:v>
                </c:pt>
                <c:pt idx="3">
                  <c:v>0.0346374478328149</c:v>
                </c:pt>
                <c:pt idx="4">
                  <c:v>0.0253841224189943</c:v>
                </c:pt>
                <c:pt idx="5">
                  <c:v>0.332853994404239</c:v>
                </c:pt>
                <c:pt idx="6">
                  <c:v>0.181455835690951</c:v>
                </c:pt>
                <c:pt idx="7">
                  <c:v>0.00187567407036904</c:v>
                </c:pt>
                <c:pt idx="8">
                  <c:v>0.00511121184175563</c:v>
                </c:pt>
                <c:pt idx="9">
                  <c:v>0.00226643950169592</c:v>
                </c:pt>
                <c:pt idx="10">
                  <c:v>0.110727292620786</c:v>
                </c:pt>
                <c:pt idx="11">
                  <c:v>0.0464073026243806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58712360"/>
        <c:axId val="-2058708904"/>
      </c:barChart>
      <c:catAx>
        <c:axId val="-205871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8708904"/>
        <c:crosses val="autoZero"/>
        <c:auto val="1"/>
        <c:lblAlgn val="ctr"/>
        <c:lblOffset val="100"/>
        <c:noMultiLvlLbl val="0"/>
      </c:catAx>
      <c:valAx>
        <c:axId val="-205870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871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Class 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443988143723414"/>
          <c:y val="0.104615182717545"/>
          <c:w val="0.936923024708118"/>
          <c:h val="0.710307490409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'LC Classes'!$B$244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'LC Classes'!$A$245:$A$256</c:f>
              <c:strCache>
                <c:ptCount val="12"/>
                <c:pt idx="0">
                  <c:v>George Mason</c:v>
                </c:pt>
                <c:pt idx="1">
                  <c:v>James Madison</c:v>
                </c:pt>
                <c:pt idx="2">
                  <c:v>Old Dominion</c:v>
                </c:pt>
                <c:pt idx="3">
                  <c:v>Radford</c:v>
                </c:pt>
                <c:pt idx="4">
                  <c:v>Richmond</c:v>
                </c:pt>
                <c:pt idx="5">
                  <c:v>UVa</c:v>
                </c:pt>
                <c:pt idx="6">
                  <c:v>VCU</c:v>
                </c:pt>
                <c:pt idx="7">
                  <c:v>Germanna</c:v>
                </c:pt>
                <c:pt idx="8">
                  <c:v>Reynolds</c:v>
                </c:pt>
                <c:pt idx="9">
                  <c:v>Mountain Empire</c:v>
                </c:pt>
                <c:pt idx="10">
                  <c:v>VA Tech</c:v>
                </c:pt>
                <c:pt idx="11">
                  <c:v>Wash &amp; Lee</c:v>
                </c:pt>
              </c:strCache>
            </c:strRef>
          </c:cat>
          <c:val>
            <c:numRef>
              <c:f>'LC Classes'!$B$245:$B$256</c:f>
            </c:numRef>
          </c:val>
        </c:ser>
        <c:ser>
          <c:idx val="1"/>
          <c:order val="1"/>
          <c:tx>
            <c:strRef>
              <c:f>'LC Classes'!$C$244</c:f>
              <c:strCache>
                <c:ptCount val="1"/>
                <c:pt idx="0">
                  <c:v>% of shared collection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'LC Classes'!$A$245:$A$256</c:f>
              <c:strCache>
                <c:ptCount val="12"/>
                <c:pt idx="0">
                  <c:v>George Mason</c:v>
                </c:pt>
                <c:pt idx="1">
                  <c:v>James Madison</c:v>
                </c:pt>
                <c:pt idx="2">
                  <c:v>Old Dominion</c:v>
                </c:pt>
                <c:pt idx="3">
                  <c:v>Radford</c:v>
                </c:pt>
                <c:pt idx="4">
                  <c:v>Richmond</c:v>
                </c:pt>
                <c:pt idx="5">
                  <c:v>UVa</c:v>
                </c:pt>
                <c:pt idx="6">
                  <c:v>VCU</c:v>
                </c:pt>
                <c:pt idx="7">
                  <c:v>Germanna</c:v>
                </c:pt>
                <c:pt idx="8">
                  <c:v>Reynolds</c:v>
                </c:pt>
                <c:pt idx="9">
                  <c:v>Mountain Empire</c:v>
                </c:pt>
                <c:pt idx="10">
                  <c:v>VA Tech</c:v>
                </c:pt>
                <c:pt idx="11">
                  <c:v>Wash &amp; Lee</c:v>
                </c:pt>
              </c:strCache>
            </c:strRef>
          </c:cat>
          <c:val>
            <c:numRef>
              <c:f>'LC Classes'!$C$245:$C$256</c:f>
              <c:numCache>
                <c:formatCode>0%</c:formatCode>
                <c:ptCount val="12"/>
                <c:pt idx="0">
                  <c:v>0.0615305496109756</c:v>
                </c:pt>
                <c:pt idx="1">
                  <c:v>0.0372600739892832</c:v>
                </c:pt>
                <c:pt idx="2">
                  <c:v>0.0902470180328141</c:v>
                </c:pt>
                <c:pt idx="3">
                  <c:v>0.0217156887141459</c:v>
                </c:pt>
                <c:pt idx="4">
                  <c:v>0.0155443852751373</c:v>
                </c:pt>
                <c:pt idx="5">
                  <c:v>0.138008261583636</c:v>
                </c:pt>
                <c:pt idx="6">
                  <c:v>0.0738897460143665</c:v>
                </c:pt>
                <c:pt idx="7">
                  <c:v>0.00686806350470313</c:v>
                </c:pt>
                <c:pt idx="8">
                  <c:v>0.0403623152341611</c:v>
                </c:pt>
                <c:pt idx="9">
                  <c:v>0.00582292340616135</c:v>
                </c:pt>
                <c:pt idx="10">
                  <c:v>0.46674629638846</c:v>
                </c:pt>
                <c:pt idx="11">
                  <c:v>0.0420046782461554</c:v>
                </c:pt>
              </c:numCache>
            </c:numRef>
          </c:val>
        </c:ser>
        <c:ser>
          <c:idx val="2"/>
          <c:order val="2"/>
          <c:tx>
            <c:strRef>
              <c:f>'LC Classes'!$D$244</c:f>
              <c:strCache>
                <c:ptCount val="1"/>
                <c:pt idx="0">
                  <c:v>% of unique titles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'LC Classes'!$A$245:$A$256</c:f>
              <c:strCache>
                <c:ptCount val="12"/>
                <c:pt idx="0">
                  <c:v>George Mason</c:v>
                </c:pt>
                <c:pt idx="1">
                  <c:v>James Madison</c:v>
                </c:pt>
                <c:pt idx="2">
                  <c:v>Old Dominion</c:v>
                </c:pt>
                <c:pt idx="3">
                  <c:v>Radford</c:v>
                </c:pt>
                <c:pt idx="4">
                  <c:v>Richmond</c:v>
                </c:pt>
                <c:pt idx="5">
                  <c:v>UVa</c:v>
                </c:pt>
                <c:pt idx="6">
                  <c:v>VCU</c:v>
                </c:pt>
                <c:pt idx="7">
                  <c:v>Germanna</c:v>
                </c:pt>
                <c:pt idx="8">
                  <c:v>Reynolds</c:v>
                </c:pt>
                <c:pt idx="9">
                  <c:v>Mountain Empire</c:v>
                </c:pt>
                <c:pt idx="10">
                  <c:v>VA Tech</c:v>
                </c:pt>
                <c:pt idx="11">
                  <c:v>Wash &amp; Lee</c:v>
                </c:pt>
              </c:strCache>
            </c:strRef>
          </c:cat>
          <c:val>
            <c:numRef>
              <c:f>'LC Classes'!$D$245:$D$256</c:f>
              <c:numCache>
                <c:formatCode>0%</c:formatCode>
                <c:ptCount val="12"/>
                <c:pt idx="0">
                  <c:v>0.0143300034447124</c:v>
                </c:pt>
                <c:pt idx="1">
                  <c:v>0.00826730967964175</c:v>
                </c:pt>
                <c:pt idx="2">
                  <c:v>0.0351360661384774</c:v>
                </c:pt>
                <c:pt idx="3">
                  <c:v>0.00378918360316913</c:v>
                </c:pt>
                <c:pt idx="4">
                  <c:v>0.00144677919393731</c:v>
                </c:pt>
                <c:pt idx="5">
                  <c:v>0.149431622459525</c:v>
                </c:pt>
                <c:pt idx="6">
                  <c:v>0.0155012056493283</c:v>
                </c:pt>
                <c:pt idx="7">
                  <c:v>0.000688942473303479</c:v>
                </c:pt>
                <c:pt idx="8">
                  <c:v>0.00874956941095418</c:v>
                </c:pt>
                <c:pt idx="9">
                  <c:v>6.88942473303479E-5</c:v>
                </c:pt>
                <c:pt idx="10">
                  <c:v>0.751774026868756</c:v>
                </c:pt>
                <c:pt idx="11">
                  <c:v>0.0108163968308646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60043592"/>
        <c:axId val="2086501640"/>
      </c:barChart>
      <c:catAx>
        <c:axId val="-206004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501640"/>
        <c:crosses val="autoZero"/>
        <c:auto val="1"/>
        <c:lblAlgn val="ctr"/>
        <c:lblOffset val="100"/>
        <c:noMultiLvlLbl val="0"/>
      </c:catAx>
      <c:valAx>
        <c:axId val="208650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004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AC00A-1C95-4DA6-92C6-65D47B798ADD}" type="doc">
      <dgm:prSet loTypeId="urn:microsoft.com/office/officeart/2005/8/layout/venn1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B47E84-5B32-430A-A701-3A5EBB86CABD}">
      <dgm:prSet/>
      <dgm:spPr/>
      <dgm:t>
        <a:bodyPr/>
        <a:lstStyle/>
        <a:p>
          <a:pPr rtl="0"/>
          <a:r>
            <a:rPr lang="en-US" dirty="0" smtClean="0"/>
            <a:t>Highly circulated titles</a:t>
          </a:r>
          <a:endParaRPr lang="en-US" dirty="0"/>
        </a:p>
      </dgm:t>
    </dgm:pt>
    <dgm:pt modelId="{B70E20B2-3CF4-411F-B5F2-43FDCC1D3D06}" type="parTrans" cxnId="{9CD0AD8A-9142-481D-B5C0-8DAFC6BEDCAD}">
      <dgm:prSet/>
      <dgm:spPr/>
      <dgm:t>
        <a:bodyPr/>
        <a:lstStyle/>
        <a:p>
          <a:endParaRPr lang="en-US"/>
        </a:p>
      </dgm:t>
    </dgm:pt>
    <dgm:pt modelId="{EA395413-9B60-40DF-83C7-D6A0B1B0D23D}" type="sibTrans" cxnId="{9CD0AD8A-9142-481D-B5C0-8DAFC6BEDCAD}">
      <dgm:prSet/>
      <dgm:spPr/>
      <dgm:t>
        <a:bodyPr/>
        <a:lstStyle/>
        <a:p>
          <a:endParaRPr lang="en-US"/>
        </a:p>
      </dgm:t>
    </dgm:pt>
    <dgm:pt modelId="{A983A727-4539-0B4D-9EFA-12BE918A7841}">
      <dgm:prSet/>
      <dgm:spPr/>
      <dgm:t>
        <a:bodyPr/>
        <a:lstStyle/>
        <a:p>
          <a:pPr rtl="0"/>
          <a:r>
            <a:rPr lang="en-US" dirty="0" smtClean="0"/>
            <a:t>Widely held titles</a:t>
          </a:r>
          <a:endParaRPr lang="en-US" dirty="0"/>
        </a:p>
      </dgm:t>
    </dgm:pt>
    <dgm:pt modelId="{FE2CFC6C-92C8-A24F-9E8C-550482CEF39E}" type="parTrans" cxnId="{4C4987C3-A8D5-2748-9613-9FB2358F2829}">
      <dgm:prSet/>
      <dgm:spPr/>
      <dgm:t>
        <a:bodyPr/>
        <a:lstStyle/>
        <a:p>
          <a:endParaRPr lang="en-US"/>
        </a:p>
      </dgm:t>
    </dgm:pt>
    <dgm:pt modelId="{06FA0B42-F644-8041-B1CD-4C39FCDB3963}" type="sibTrans" cxnId="{4C4987C3-A8D5-2748-9613-9FB2358F2829}">
      <dgm:prSet/>
      <dgm:spPr/>
      <dgm:t>
        <a:bodyPr/>
        <a:lstStyle/>
        <a:p>
          <a:endParaRPr lang="en-US"/>
        </a:p>
      </dgm:t>
    </dgm:pt>
    <dgm:pt modelId="{7F3710F2-7C7F-4613-81DF-5CA2382A6A4B}" type="pres">
      <dgm:prSet presAssocID="{4E8AC00A-1C95-4DA6-92C6-65D47B798AD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5F5CF-48B4-2442-AA19-A36CC96323EB}" type="pres">
      <dgm:prSet presAssocID="{CCB47E84-5B32-430A-A701-3A5EBB86CABD}" presName="circ1" presStyleLbl="vennNode1" presStyleIdx="0" presStyleCnt="2"/>
      <dgm:spPr/>
      <dgm:t>
        <a:bodyPr/>
        <a:lstStyle/>
        <a:p>
          <a:endParaRPr lang="en-US"/>
        </a:p>
      </dgm:t>
    </dgm:pt>
    <dgm:pt modelId="{284A7BD7-F189-8C4B-95B3-DEC901905E40}" type="pres">
      <dgm:prSet presAssocID="{CCB47E84-5B32-430A-A701-3A5EBB86CA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3D6D6-9F94-5B47-AEC2-BA211607AFC9}" type="pres">
      <dgm:prSet presAssocID="{A983A727-4539-0B4D-9EFA-12BE918A7841}" presName="circ2" presStyleLbl="vennNode1" presStyleIdx="1" presStyleCnt="2"/>
      <dgm:spPr/>
      <dgm:t>
        <a:bodyPr/>
        <a:lstStyle/>
        <a:p>
          <a:endParaRPr lang="en-US"/>
        </a:p>
      </dgm:t>
    </dgm:pt>
    <dgm:pt modelId="{EA728AEA-A33E-6A48-89EB-8C610A8B5712}" type="pres">
      <dgm:prSet presAssocID="{A983A727-4539-0B4D-9EFA-12BE918A78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82B1A6-F109-B444-B6ED-08D5D268B70F}" type="presOf" srcId="{CCB47E84-5B32-430A-A701-3A5EBB86CABD}" destId="{16D5F5CF-48B4-2442-AA19-A36CC96323EB}" srcOrd="0" destOrd="0" presId="urn:microsoft.com/office/officeart/2005/8/layout/venn1"/>
    <dgm:cxn modelId="{B119A84F-D9CA-9E47-AF20-4599B3320CAA}" type="presOf" srcId="{A983A727-4539-0B4D-9EFA-12BE918A7841}" destId="{51C3D6D6-9F94-5B47-AEC2-BA211607AFC9}" srcOrd="0" destOrd="0" presId="urn:microsoft.com/office/officeart/2005/8/layout/venn1"/>
    <dgm:cxn modelId="{F5E962C2-B53C-8D4D-A62C-DBCAAD73C3AE}" type="presOf" srcId="{A983A727-4539-0B4D-9EFA-12BE918A7841}" destId="{EA728AEA-A33E-6A48-89EB-8C610A8B5712}" srcOrd="1" destOrd="0" presId="urn:microsoft.com/office/officeart/2005/8/layout/venn1"/>
    <dgm:cxn modelId="{3662D87D-05AB-B142-9F0F-12BACC8C4C10}" type="presOf" srcId="{CCB47E84-5B32-430A-A701-3A5EBB86CABD}" destId="{284A7BD7-F189-8C4B-95B3-DEC901905E40}" srcOrd="1" destOrd="0" presId="urn:microsoft.com/office/officeart/2005/8/layout/venn1"/>
    <dgm:cxn modelId="{4C4987C3-A8D5-2748-9613-9FB2358F2829}" srcId="{4E8AC00A-1C95-4DA6-92C6-65D47B798ADD}" destId="{A983A727-4539-0B4D-9EFA-12BE918A7841}" srcOrd="1" destOrd="0" parTransId="{FE2CFC6C-92C8-A24F-9E8C-550482CEF39E}" sibTransId="{06FA0B42-F644-8041-B1CD-4C39FCDB3963}"/>
    <dgm:cxn modelId="{9CD0AD8A-9142-481D-B5C0-8DAFC6BEDCAD}" srcId="{4E8AC00A-1C95-4DA6-92C6-65D47B798ADD}" destId="{CCB47E84-5B32-430A-A701-3A5EBB86CABD}" srcOrd="0" destOrd="0" parTransId="{B70E20B2-3CF4-411F-B5F2-43FDCC1D3D06}" sibTransId="{EA395413-9B60-40DF-83C7-D6A0B1B0D23D}"/>
    <dgm:cxn modelId="{4E13C619-BAA0-8C4F-8E5F-E09A1A49F871}" type="presOf" srcId="{4E8AC00A-1C95-4DA6-92C6-65D47B798ADD}" destId="{7F3710F2-7C7F-4613-81DF-5CA2382A6A4B}" srcOrd="0" destOrd="0" presId="urn:microsoft.com/office/officeart/2005/8/layout/venn1"/>
    <dgm:cxn modelId="{3202567F-AEC7-4943-8722-36B78AC91322}" type="presParOf" srcId="{7F3710F2-7C7F-4613-81DF-5CA2382A6A4B}" destId="{16D5F5CF-48B4-2442-AA19-A36CC96323EB}" srcOrd="0" destOrd="0" presId="urn:microsoft.com/office/officeart/2005/8/layout/venn1"/>
    <dgm:cxn modelId="{B6F4EF41-4CC2-1142-A007-83D9C4F6EAC2}" type="presParOf" srcId="{7F3710F2-7C7F-4613-81DF-5CA2382A6A4B}" destId="{284A7BD7-F189-8C4B-95B3-DEC901905E40}" srcOrd="1" destOrd="0" presId="urn:microsoft.com/office/officeart/2005/8/layout/venn1"/>
    <dgm:cxn modelId="{2A0971B5-B609-3A4A-B56B-883165F88390}" type="presParOf" srcId="{7F3710F2-7C7F-4613-81DF-5CA2382A6A4B}" destId="{51C3D6D6-9F94-5B47-AEC2-BA211607AFC9}" srcOrd="2" destOrd="0" presId="urn:microsoft.com/office/officeart/2005/8/layout/venn1"/>
    <dgm:cxn modelId="{00349AB0-5658-3E42-8E19-6337CB97838A}" type="presParOf" srcId="{7F3710F2-7C7F-4613-81DF-5CA2382A6A4B}" destId="{EA728AEA-A33E-6A48-89EB-8C610A8B571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5F5CF-48B4-2442-AA19-A36CC96323EB}">
      <dsp:nvSpPr>
        <dsp:cNvPr id="0" name=""/>
        <dsp:cNvSpPr/>
      </dsp:nvSpPr>
      <dsp:spPr>
        <a:xfrm>
          <a:off x="184738" y="439658"/>
          <a:ext cx="4556878" cy="455687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Highly circulated titles</a:t>
          </a:r>
          <a:endParaRPr lang="en-US" sz="5100" kern="1200" dirty="0"/>
        </a:p>
      </dsp:txBody>
      <dsp:txXfrm>
        <a:off x="821059" y="977012"/>
        <a:ext cx="2627389" cy="3482170"/>
      </dsp:txXfrm>
    </dsp:sp>
    <dsp:sp modelId="{51C3D6D6-9F94-5B47-AEC2-BA211607AFC9}">
      <dsp:nvSpPr>
        <dsp:cNvPr id="0" name=""/>
        <dsp:cNvSpPr/>
      </dsp:nvSpPr>
      <dsp:spPr>
        <a:xfrm>
          <a:off x="3468975" y="439658"/>
          <a:ext cx="4556878" cy="455687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Widely held titles</a:t>
          </a:r>
          <a:endParaRPr lang="en-US" sz="5100" kern="1200" dirty="0"/>
        </a:p>
      </dsp:txBody>
      <dsp:txXfrm>
        <a:off x="4762143" y="977012"/>
        <a:ext cx="2627389" cy="3482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224FB-5C7B-2D42-BBDE-E1DEE6B9FEC3}" type="datetimeFigureOut">
              <a:rPr lang="en-US" smtClean="0"/>
              <a:t>1/29/15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B97FB-C503-DC4E-AC95-C2D7AA33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2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pPr marL="171450" indent="-171450">
              <a:buFont typeface="Arial"/>
              <a:buChar char="•"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262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77F35B5-9718-4086-8A24-C1248A79302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423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100000"/>
            </a:pPr>
            <a:endParaRPr lang="en" dirty="0" smtClean="0"/>
          </a:p>
          <a:p>
            <a:endParaRPr lang="e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77F35B5-9718-4086-8A24-C1248A79302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423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61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r>
              <a:rPr lang="en-US" baseline="0" dirty="0" smtClean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107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03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408132E-1848-F14B-9D3B-B58890A9AA7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50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408132E-1848-F14B-9D3B-B58890A9AA7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50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90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42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B408132E-1848-F14B-9D3B-B58890A9AA7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1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27" y="8684926"/>
            <a:ext cx="2972590" cy="457513"/>
          </a:xfrm>
          <a:prstGeom prst="rect">
            <a:avLst/>
          </a:prstGeom>
        </p:spPr>
        <p:txBody>
          <a:bodyPr lIns="90438" tIns="45219" rIns="90438" bIns="45219"/>
          <a:lstStyle/>
          <a:p>
            <a:pPr>
              <a:defRPr/>
            </a:pPr>
            <a:fld id="{EB17DC85-9B01-4111-854D-30DA5D63C9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56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B97FB-C503-DC4E-AC95-C2D7AA33A3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03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3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B97FB-C503-DC4E-AC95-C2D7AA33A3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70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 lang="en-US" dirty="0" smtClean="0"/>
          </a:p>
          <a:p>
            <a:pPr defTabSz="914350">
              <a:defRPr/>
            </a:pPr>
            <a:endParaRPr lang="en-US" dirty="0"/>
          </a:p>
          <a:p>
            <a:pPr defTabSz="91435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15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 lang="en-US" dirty="0" smtClean="0"/>
          </a:p>
          <a:p>
            <a:pPr defTabSz="914350">
              <a:defRPr/>
            </a:pPr>
            <a:endParaRPr lang="en-US" dirty="0"/>
          </a:p>
          <a:p>
            <a:pPr defTabSz="91435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1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895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873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873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7710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pPr marL="0" marR="0" indent="0" algn="l" defTabSz="9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7710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" dirty="0"/>
          </a:p>
          <a:p>
            <a:pPr defTabSz="914350">
              <a:defRPr/>
            </a:pPr>
            <a:endParaRPr lang="en" dirty="0"/>
          </a:p>
          <a:p>
            <a:pPr defTabSz="914350">
              <a:defRPr/>
            </a:pPr>
            <a:r>
              <a:rPr lang="en-US" dirty="0" smtClean="0"/>
              <a:t> </a:t>
            </a:r>
            <a:endParaRPr lang="en" dirty="0"/>
          </a:p>
          <a:p>
            <a:pPr defTabSz="914350">
              <a:defRPr/>
            </a:pPr>
            <a:endParaRPr lang="e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3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D26-0668-CC46-AC73-F6CABDC6EAD1}" type="datetimeFigureOut">
              <a:rPr lang="en-US" smtClean="0"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946D-C988-224B-B197-36576B9A9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D26-0668-CC46-AC73-F6CABDC6EAD1}" type="datetimeFigureOut">
              <a:rPr lang="en-US" smtClean="0"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946D-C988-224B-B197-36576B9A9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4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D26-0668-CC46-AC73-F6CABDC6EAD1}" type="datetimeFigureOut">
              <a:rPr lang="en-US" smtClean="0"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946D-C988-224B-B197-36576B9A9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7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767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990600"/>
            <a:ext cx="7772400" cy="4800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7869A-2046-4709-B5FF-30F4F9A9ED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8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D26-0668-CC46-AC73-F6CABDC6EAD1}" type="datetimeFigureOut">
              <a:rPr lang="en-US" smtClean="0"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946D-C988-224B-B197-36576B9A9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D26-0668-CC46-AC73-F6CABDC6EAD1}" type="datetimeFigureOut">
              <a:rPr lang="en-US" smtClean="0"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946D-C988-224B-B197-36576B9A9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9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D26-0668-CC46-AC73-F6CABDC6EAD1}" type="datetimeFigureOut">
              <a:rPr lang="en-US" smtClean="0"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946D-C988-224B-B197-36576B9A9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9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D26-0668-CC46-AC73-F6CABDC6EAD1}" type="datetimeFigureOut">
              <a:rPr lang="en-US" smtClean="0"/>
              <a:t>1/29/15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946D-C988-224B-B197-36576B9A9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D26-0668-CC46-AC73-F6CABDC6EAD1}" type="datetimeFigureOut">
              <a:rPr lang="en-US" smtClean="0"/>
              <a:t>1/29/15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946D-C988-224B-B197-36576B9A9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3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D26-0668-CC46-AC73-F6CABDC6EAD1}" type="datetimeFigureOut">
              <a:rPr lang="en-US" smtClean="0"/>
              <a:t>1/29/15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946D-C988-224B-B197-36576B9A9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4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D26-0668-CC46-AC73-F6CABDC6EAD1}" type="datetimeFigureOut">
              <a:rPr lang="en-US" smtClean="0"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946D-C988-224B-B197-36576B9A9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8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BD26-0668-CC46-AC73-F6CABDC6EAD1}" type="datetimeFigureOut">
              <a:rPr lang="en-US" smtClean="0"/>
              <a:t>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946D-C988-224B-B197-36576B9A9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DBD26-0668-CC46-AC73-F6CABDC6EAD1}" type="datetimeFigureOut">
              <a:rPr lang="en-US" smtClean="0"/>
              <a:t>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946D-C988-224B-B197-36576B9A9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2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0293"/>
            <a:ext cx="7772400" cy="1780789"/>
          </a:xfrm>
        </p:spPr>
        <p:txBody>
          <a:bodyPr>
            <a:normAutofit/>
          </a:bodyPr>
          <a:lstStyle/>
          <a:p>
            <a:r>
              <a:rPr lang="en-US" dirty="0" smtClean="0"/>
              <a:t>VIVA - Collaborating </a:t>
            </a:r>
            <a:r>
              <a:rPr lang="en-US" dirty="0"/>
              <a:t>to Build: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5310"/>
            <a:ext cx="6400800" cy="1752600"/>
          </a:xfrm>
        </p:spPr>
        <p:txBody>
          <a:bodyPr/>
          <a:lstStyle/>
          <a:p>
            <a:r>
              <a:rPr lang="en-US" dirty="0" smtClean="0"/>
              <a:t> Using Collection Analysis to Inform </a:t>
            </a:r>
            <a:r>
              <a:rPr lang="en-US" dirty="0" err="1" smtClean="0"/>
              <a:t>Consortial</a:t>
            </a:r>
            <a:r>
              <a:rPr lang="en-US" dirty="0" smtClean="0"/>
              <a:t> Collection Development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3214" y="425520"/>
            <a:ext cx="3229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 ALA Midwinter</a:t>
            </a:r>
          </a:p>
          <a:p>
            <a:pPr algn="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Print Archive Network Forum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19" y="6338067"/>
            <a:ext cx="2362200" cy="269123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0500" y="6033845"/>
            <a:ext cx="7872943" cy="6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US" altLang="ja-JP" sz="1600" dirty="0" smtClean="0">
                <a:solidFill>
                  <a:srgbClr val="660066"/>
                </a:solidFill>
                <a:latin typeface="Lucida Sans"/>
                <a:cs typeface="Lucida Sans"/>
              </a:rPr>
              <a:t>Genya O’Gara, Director of Collections</a:t>
            </a:r>
          </a:p>
          <a:p>
            <a:pPr eaLnBrk="1" hangingPunct="1">
              <a:spcAft>
                <a:spcPts val="200"/>
              </a:spcAft>
            </a:pPr>
            <a:r>
              <a:rPr lang="en-US" sz="1600" dirty="0" smtClean="0">
                <a:solidFill>
                  <a:srgbClr val="7F7F7F"/>
                </a:solidFill>
                <a:latin typeface="Lucida Sans"/>
                <a:cs typeface="Lucida Sans"/>
              </a:rPr>
              <a:t>				    Libraries &amp; Educational Technologies</a:t>
            </a:r>
            <a:endParaRPr lang="en-US" sz="1600" dirty="0">
              <a:solidFill>
                <a:srgbClr val="7F7F7F"/>
              </a:solidFill>
              <a:latin typeface="Lucida Sans"/>
              <a:cs typeface="Lucida Sans"/>
            </a:endParaRPr>
          </a:p>
        </p:txBody>
      </p:sp>
      <p:pic>
        <p:nvPicPr>
          <p:cNvPr id="6" name="Picture 5" descr="logo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4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09600" y="4270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Initial Analysis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72303" y="425520"/>
            <a:ext cx="1180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150" y="1570039"/>
            <a:ext cx="8229600" cy="5008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Examine widely held and highly and recently circulated titles 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Examine shelf life to inform e-book acquisition models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Examine use patterns of print holdings of publishers acquired by the consortium in e-format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Identify parameters and approach for scarcely-held titles.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Look for local disciplinary strengths to inform future collaborative collection development. </a:t>
            </a:r>
          </a:p>
          <a:p>
            <a:pPr>
              <a:spcBef>
                <a:spcPts val="0"/>
              </a:spcBef>
            </a:pPr>
            <a:endParaRPr lang="en-US" sz="2600" dirty="0" smtClean="0"/>
          </a:p>
          <a:p>
            <a:pPr>
              <a:spcBef>
                <a:spcPts val="0"/>
              </a:spcBef>
            </a:pPr>
            <a:endParaRPr lang="en-US" sz="2600" dirty="0" smtClean="0"/>
          </a:p>
          <a:p>
            <a:pPr>
              <a:spcBef>
                <a:spcPts val="0"/>
              </a:spcBef>
            </a:pPr>
            <a:endParaRPr lang="en-US" sz="2600" dirty="0" smtClean="0"/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2800" dirty="0"/>
          </a:p>
        </p:txBody>
      </p:sp>
      <p:pic>
        <p:nvPicPr>
          <p:cNvPr id="8" name="Picture 7" descr="logo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0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for Intersections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67793" y="42552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2303" y="425520"/>
            <a:ext cx="1180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 descr="logo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7088" y="36244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74530" y="5495881"/>
            <a:ext cx="30961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Identified Top </a:t>
            </a:r>
          </a:p>
          <a:p>
            <a:pPr algn="ctr"/>
            <a:r>
              <a:rPr lang="en-US" sz="4000" dirty="0" smtClean="0"/>
              <a:t>Publishers</a:t>
            </a:r>
            <a:endParaRPr lang="en-US" sz="4000" dirty="0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483179"/>
              </p:ext>
            </p:extLst>
          </p:nvPr>
        </p:nvGraphicFramePr>
        <p:xfrm>
          <a:off x="457201" y="1214701"/>
          <a:ext cx="8210592" cy="543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Left Arrow 18"/>
          <p:cNvSpPr/>
          <p:nvPr/>
        </p:nvSpPr>
        <p:spPr>
          <a:xfrm rot="4559389">
            <a:off x="4136091" y="4756026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93" y="42552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Widely held – highly circulated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67793" y="42552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2303" y="425520"/>
            <a:ext cx="1180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6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err="1" smtClean="0"/>
              <a:t>Proquest</a:t>
            </a:r>
            <a:r>
              <a:rPr lang="en-US" sz="2800" dirty="0" smtClean="0"/>
              <a:t> Title Matching:</a:t>
            </a:r>
            <a:r>
              <a:rPr lang="en-US" sz="2800" dirty="0"/>
              <a:t> </a:t>
            </a:r>
            <a:r>
              <a:rPr lang="en-US" sz="2600" dirty="0" smtClean="0"/>
              <a:t>										</a:t>
            </a:r>
            <a:r>
              <a:rPr lang="en-US" sz="2600" i="1" dirty="0" smtClean="0"/>
              <a:t>space savings, access for distance learners, ILL savings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Historical number of publisher titles held by year: </a:t>
            </a:r>
            <a:r>
              <a:rPr lang="en-US" sz="2600" dirty="0" smtClean="0"/>
              <a:t>			 </a:t>
            </a:r>
            <a:r>
              <a:rPr lang="en-US" sz="2600" i="1" dirty="0" smtClean="0"/>
              <a:t>inform </a:t>
            </a:r>
            <a:r>
              <a:rPr lang="en-US" sz="2600" i="1" dirty="0"/>
              <a:t>future e-purchasing options </a:t>
            </a:r>
            <a:endParaRPr lang="en-US" sz="2600" i="1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Examine circulation patterns of “top” publishers: 	</a:t>
            </a:r>
            <a:r>
              <a:rPr lang="en-US" sz="2600" dirty="0" smtClean="0"/>
              <a:t>			</a:t>
            </a:r>
            <a:r>
              <a:rPr lang="en-US" sz="2600" i="1" dirty="0" smtClean="0"/>
              <a:t> overall and by discipline</a:t>
            </a:r>
          </a:p>
          <a:p>
            <a:endParaRPr lang="en-US" dirty="0"/>
          </a:p>
        </p:txBody>
      </p:sp>
      <p:pic>
        <p:nvPicPr>
          <p:cNvPr id="8" name="Picture 7" descr="logo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858649"/>
              </p:ext>
            </p:extLst>
          </p:nvPr>
        </p:nvGraphicFramePr>
        <p:xfrm>
          <a:off x="76200" y="1447800"/>
          <a:ext cx="8991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Arrow 4"/>
          <p:cNvSpPr/>
          <p:nvPr/>
        </p:nvSpPr>
        <p:spPr>
          <a:xfrm flipH="1">
            <a:off x="1752600" y="21336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flipH="1">
            <a:off x="4953000" y="3200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72303" y="425520"/>
            <a:ext cx="1180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Holdings and Usage for Top Publishers</a:t>
            </a:r>
            <a:br>
              <a:rPr lang="en-US" smtClean="0"/>
            </a:br>
            <a:endParaRPr lang="en-US" dirty="0"/>
          </a:p>
        </p:txBody>
      </p:sp>
      <p:pic>
        <p:nvPicPr>
          <p:cNvPr id="8" name="Picture 7" descr="logo-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4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Examining </a:t>
            </a:r>
            <a:r>
              <a:rPr lang="en" dirty="0" smtClean="0"/>
              <a:t>Shelf </a:t>
            </a:r>
            <a:r>
              <a:rPr lang="en" dirty="0"/>
              <a:t>L</a:t>
            </a:r>
            <a:r>
              <a:rPr lang="en" dirty="0" smtClean="0"/>
              <a:t>ife</a:t>
            </a:r>
            <a:endParaRPr lang="en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48170" y="1417638"/>
            <a:ext cx="4277297" cy="51501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sz="2200" dirty="0" smtClean="0"/>
          </a:p>
          <a:p>
            <a:r>
              <a:rPr lang="en-US" sz="2200" dirty="0" smtClean="0"/>
              <a:t>Looked at a</a:t>
            </a:r>
            <a:r>
              <a:rPr lang="en" sz="2200" dirty="0" smtClean="0"/>
              <a:t>verage number of years between publication year and last charge date</a:t>
            </a:r>
            <a:r>
              <a:rPr lang="en-US" sz="2200" dirty="0" smtClean="0"/>
              <a:t> </a:t>
            </a:r>
          </a:p>
          <a:p>
            <a:endParaRPr lang="en-US" sz="2200" dirty="0" smtClean="0"/>
          </a:p>
          <a:p>
            <a:r>
              <a:rPr lang="en-US" sz="2200" dirty="0" smtClean="0"/>
              <a:t>Informs </a:t>
            </a:r>
            <a:r>
              <a:rPr lang="en" sz="2200" dirty="0" smtClean="0"/>
              <a:t>lease </a:t>
            </a:r>
            <a:r>
              <a:rPr lang="en" sz="2200" dirty="0"/>
              <a:t>vs. purchase of </a:t>
            </a:r>
            <a:r>
              <a:rPr lang="en" sz="2200" dirty="0" smtClean="0"/>
              <a:t>ebooks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DDA program </a:t>
            </a:r>
            <a:r>
              <a:rPr lang="en-US" sz="2200" dirty="0"/>
              <a:t>could support trigger-to-purchase level decisions by discipline  </a:t>
            </a:r>
          </a:p>
          <a:p>
            <a:endParaRPr lang="en-US" sz="2400" dirty="0"/>
          </a:p>
          <a:p>
            <a:pPr lvl="0">
              <a:spcBef>
                <a:spcPts val="0"/>
              </a:spcBef>
              <a:buNone/>
            </a:pPr>
            <a:endParaRPr lang="e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72303" y="425520"/>
            <a:ext cx="1180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logo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170543"/>
              </p:ext>
            </p:extLst>
          </p:nvPr>
        </p:nvGraphicFramePr>
        <p:xfrm>
          <a:off x="4087519" y="3010484"/>
          <a:ext cx="4764940" cy="309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440412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Local </a:t>
            </a:r>
            <a:r>
              <a:rPr lang="en-US" dirty="0"/>
              <a:t>S</a:t>
            </a:r>
            <a:r>
              <a:rPr lang="en-US" dirty="0" smtClean="0"/>
              <a:t>trengths</a:t>
            </a:r>
            <a:endParaRPr lang="en-US" dirty="0"/>
          </a:p>
        </p:txBody>
      </p:sp>
      <p:pic>
        <p:nvPicPr>
          <p:cNvPr id="7" name="Picture 6" descr="Screen Shot 2014-10-22 at 1.0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99" y="4180586"/>
            <a:ext cx="1686227" cy="2308981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533400" y="1397000"/>
            <a:ext cx="8229600" cy="4967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What does the subject distribution of the whole collection look like distributed across the pilot libraries? 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n-lt"/>
              </a:rPr>
              <a:t>What do our uniquely held titles tell us </a:t>
            </a:r>
          </a:p>
          <a:p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    about our collections? </a:t>
            </a:r>
          </a:p>
          <a:p>
            <a:endParaRPr lang="en-US" dirty="0"/>
          </a:p>
        </p:txBody>
      </p:sp>
      <p:pic>
        <p:nvPicPr>
          <p:cNvPr id="6" name="Picture 5" descr="logo-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0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Subject Distribution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354669"/>
            <a:ext cx="8229600" cy="884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Classes where the percent distribution of total collections is widely (more evenly) shared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7339" y="2549128"/>
            <a:ext cx="38765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 – </a:t>
            </a:r>
            <a:r>
              <a:rPr lang="en-US" sz="2000" dirty="0"/>
              <a:t>Philosophy, Psychology, Religion</a:t>
            </a:r>
          </a:p>
          <a:p>
            <a:r>
              <a:rPr lang="en-US" sz="2000" dirty="0"/>
              <a:t>C – Auxiliary Sciences of History (General)</a:t>
            </a:r>
          </a:p>
          <a:p>
            <a:r>
              <a:rPr lang="en-US" sz="2000" dirty="0"/>
              <a:t>D – World History (except American History)</a:t>
            </a:r>
          </a:p>
          <a:p>
            <a:r>
              <a:rPr lang="en-US" sz="2000" dirty="0"/>
              <a:t>E – American History</a:t>
            </a:r>
          </a:p>
          <a:p>
            <a:r>
              <a:rPr lang="en-US" sz="2000" dirty="0"/>
              <a:t>F – Local History of </a:t>
            </a:r>
            <a:r>
              <a:rPr lang="en-US" sz="2000" dirty="0" smtClean="0"/>
              <a:t>US &amp; </a:t>
            </a:r>
            <a:r>
              <a:rPr lang="en-US" sz="2000" dirty="0"/>
              <a:t>British,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Dutch</a:t>
            </a:r>
            <a:r>
              <a:rPr lang="en-US" sz="2000" dirty="0"/>
              <a:t>, French, </a:t>
            </a:r>
            <a:r>
              <a:rPr lang="en-US" sz="2000" dirty="0" smtClean="0"/>
              <a:t>&amp; Latin America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77215" y="2549128"/>
            <a:ext cx="30324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 – Geography, Anthropology, </a:t>
            </a:r>
          </a:p>
          <a:p>
            <a:r>
              <a:rPr lang="en-US" dirty="0"/>
              <a:t>       Recreation</a:t>
            </a:r>
          </a:p>
          <a:p>
            <a:r>
              <a:rPr lang="en-US" dirty="0" smtClean="0"/>
              <a:t>H </a:t>
            </a:r>
            <a:r>
              <a:rPr lang="en-US" dirty="0"/>
              <a:t>– Social Sciences</a:t>
            </a:r>
          </a:p>
          <a:p>
            <a:r>
              <a:rPr lang="en-US" dirty="0"/>
              <a:t>J – Political Science</a:t>
            </a:r>
          </a:p>
          <a:p>
            <a:r>
              <a:rPr lang="en-US" dirty="0"/>
              <a:t>L – Education</a:t>
            </a:r>
          </a:p>
          <a:p>
            <a:r>
              <a:rPr lang="en-US" dirty="0"/>
              <a:t>M – Music</a:t>
            </a:r>
          </a:p>
          <a:p>
            <a:r>
              <a:rPr lang="en-US" dirty="0"/>
              <a:t>N – Fine Arts</a:t>
            </a:r>
          </a:p>
          <a:p>
            <a:r>
              <a:rPr lang="en-US" dirty="0"/>
              <a:t>U – Military Science</a:t>
            </a:r>
          </a:p>
          <a:p>
            <a:endParaRPr lang="en-US" dirty="0"/>
          </a:p>
        </p:txBody>
      </p:sp>
      <p:pic>
        <p:nvPicPr>
          <p:cNvPr id="7" name="Picture 6" descr="logo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9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Subject Distribution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354669"/>
            <a:ext cx="8229600" cy="884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Classes where the distribution of total collections is </a:t>
            </a:r>
            <a:r>
              <a:rPr lang="en-US" sz="2800" i="1" dirty="0" smtClean="0"/>
              <a:t>not</a:t>
            </a:r>
            <a:r>
              <a:rPr lang="en-US" sz="2800" dirty="0" smtClean="0"/>
              <a:t> as widely (less evenly) shared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0936" y="2641540"/>
            <a:ext cx="35359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– General Works</a:t>
            </a:r>
          </a:p>
          <a:p>
            <a:r>
              <a:rPr lang="en-US" sz="2000" dirty="0"/>
              <a:t>P – Language and Literature</a:t>
            </a:r>
          </a:p>
          <a:p>
            <a:r>
              <a:rPr lang="en-US" sz="2000" dirty="0"/>
              <a:t>Q – Science</a:t>
            </a:r>
          </a:p>
          <a:p>
            <a:r>
              <a:rPr lang="en-US" sz="2000" dirty="0"/>
              <a:t>R – Medicine</a:t>
            </a:r>
          </a:p>
          <a:p>
            <a:r>
              <a:rPr lang="en-US" sz="2000" dirty="0"/>
              <a:t>S – Agriculture</a:t>
            </a:r>
          </a:p>
          <a:p>
            <a:r>
              <a:rPr lang="en-US" sz="2000" dirty="0"/>
              <a:t>T – Technology</a:t>
            </a:r>
          </a:p>
          <a:p>
            <a:r>
              <a:rPr lang="en-US" sz="2000" dirty="0"/>
              <a:t>V – Naval Science</a:t>
            </a:r>
          </a:p>
          <a:p>
            <a:r>
              <a:rPr lang="en-US" sz="2000" dirty="0"/>
              <a:t>Z – Bibliography, Library Science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567994"/>
              </p:ext>
            </p:extLst>
          </p:nvPr>
        </p:nvGraphicFramePr>
        <p:xfrm>
          <a:off x="4191000" y="2618658"/>
          <a:ext cx="4495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 descr="logo-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7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is </a:t>
            </a:r>
            <a:r>
              <a:rPr lang="en-US" dirty="0"/>
              <a:t>K</a:t>
            </a:r>
            <a:r>
              <a:rPr lang="en-US" dirty="0" smtClean="0"/>
              <a:t>ey!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681" y="4225372"/>
            <a:ext cx="2357961" cy="205319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800" dirty="0" smtClean="0"/>
              <a:t>Pilot libraries had </a:t>
            </a:r>
            <a:r>
              <a:rPr lang="en-US" sz="2800" b="1" dirty="0" smtClean="0"/>
              <a:t>wide</a:t>
            </a:r>
            <a:r>
              <a:rPr lang="en-US" sz="2800" dirty="0" smtClean="0"/>
              <a:t> distribution of subject areas across the state!</a:t>
            </a:r>
          </a:p>
          <a:p>
            <a:pPr marL="457200" indent="-457200"/>
            <a:endParaRPr lang="en-US" sz="2800" dirty="0" smtClean="0"/>
          </a:p>
          <a:p>
            <a:pPr marL="457200" indent="-457200"/>
            <a:r>
              <a:rPr lang="en-US" sz="2800" dirty="0" smtClean="0"/>
              <a:t>Distribution of collection </a:t>
            </a:r>
            <a:r>
              <a:rPr lang="en-US" sz="2800" b="1" dirty="0" smtClean="0"/>
              <a:t>depth (uniqueness)</a:t>
            </a:r>
            <a:r>
              <a:rPr lang="en-US" sz="2800" dirty="0" smtClean="0"/>
              <a:t> was the second piece of the puzzle.</a:t>
            </a:r>
            <a:endParaRPr lang="en-US" sz="2800" dirty="0"/>
          </a:p>
        </p:txBody>
      </p:sp>
      <p:pic>
        <p:nvPicPr>
          <p:cNvPr id="6" name="Picture 5" descr="logo-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Local Strengths</a:t>
            </a:r>
            <a:endParaRPr lang="en-US" dirty="0"/>
          </a:p>
        </p:txBody>
      </p:sp>
      <p:pic>
        <p:nvPicPr>
          <p:cNvPr id="11" name="Picture 10" descr="Screen Shot 2014-06-23 at 9.03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49" y="4405562"/>
            <a:ext cx="622323" cy="116562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Wide ranging examples of institutions with high percentages of unique titles by LC class! </a:t>
            </a:r>
          </a:p>
          <a:p>
            <a:pPr marL="0" indent="0">
              <a:buNone/>
            </a:pPr>
            <a:endParaRPr lang="en-US" sz="2800" dirty="0" smtClean="0"/>
          </a:p>
          <a:p>
            <a:pPr marL="457200" indent="-457200"/>
            <a:r>
              <a:rPr lang="en-US" sz="2800" dirty="0" smtClean="0"/>
              <a:t>If unique titles </a:t>
            </a:r>
            <a:r>
              <a:rPr lang="en-US" sz="2800" i="1" dirty="0" smtClean="0"/>
              <a:t>are</a:t>
            </a:r>
            <a:r>
              <a:rPr lang="en-US" sz="2800" dirty="0" smtClean="0"/>
              <a:t> an indicator of collection depth, this was great news for </a:t>
            </a:r>
            <a:r>
              <a:rPr lang="en-US" sz="2800" dirty="0" err="1" smtClean="0"/>
              <a:t>consortial</a:t>
            </a:r>
            <a:r>
              <a:rPr lang="en-US" sz="2800" dirty="0" smtClean="0"/>
              <a:t> collection development. </a:t>
            </a:r>
          </a:p>
        </p:txBody>
      </p:sp>
      <p:pic>
        <p:nvPicPr>
          <p:cNvPr id="6" name="Picture 5" descr="logo-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2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624552"/>
            <a:ext cx="8229600" cy="134163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 dirty="0"/>
              <a:t>What is the Virtual Library of Virginia (VIVA)?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4832" y="42552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VIVA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 descr="logo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  <p:sp>
        <p:nvSpPr>
          <p:cNvPr id="11" name="Shape 36"/>
          <p:cNvSpPr txBox="1">
            <a:spLocks/>
          </p:cNvSpPr>
          <p:nvPr/>
        </p:nvSpPr>
        <p:spPr>
          <a:xfrm>
            <a:off x="457200" y="1966189"/>
            <a:ext cx="8229600" cy="438837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400"/>
              </a:spcAft>
              <a:buClr>
                <a:schemeClr val="dk1"/>
              </a:buClr>
              <a:buSzPct val="61111"/>
            </a:pPr>
            <a:r>
              <a:rPr lang="en" sz="2600" dirty="0" smtClean="0"/>
              <a:t>72 academic libraries - including doctorals, four years, two years, and specialized institutions.</a:t>
            </a:r>
          </a:p>
          <a:p>
            <a:pPr>
              <a:spcAft>
                <a:spcPts val="1400"/>
              </a:spcAft>
              <a:buClr>
                <a:schemeClr val="dk1"/>
              </a:buClr>
              <a:buSzPct val="61111"/>
            </a:pPr>
            <a:endParaRPr lang="en" sz="2600" dirty="0" smtClean="0"/>
          </a:p>
          <a:p>
            <a:pPr>
              <a:spcAft>
                <a:spcPts val="1400"/>
              </a:spcAft>
              <a:buClr>
                <a:schemeClr val="dk1"/>
              </a:buClr>
              <a:buSzPct val="61111"/>
            </a:pPr>
            <a:r>
              <a:rPr lang="en" sz="2600" dirty="0" smtClean="0"/>
              <a:t>Central funding provided by the Commonwealth of Virginia, additional cost-sharing by members.</a:t>
            </a:r>
          </a:p>
          <a:p>
            <a:pPr>
              <a:spcAft>
                <a:spcPts val="1400"/>
              </a:spcAft>
              <a:buClr>
                <a:schemeClr val="dk1"/>
              </a:buClr>
              <a:buSzPct val="61111"/>
            </a:pPr>
            <a:endParaRPr lang="en" sz="2600" dirty="0" smtClean="0"/>
          </a:p>
          <a:p>
            <a:pPr>
              <a:spcAft>
                <a:spcPts val="1400"/>
              </a:spcAft>
              <a:buClr>
                <a:schemeClr val="dk1"/>
              </a:buClr>
              <a:buSzPct val="61111"/>
            </a:pPr>
            <a:r>
              <a:rPr lang="en" sz="2600" dirty="0" smtClean="0"/>
              <a:t>Grounded in the coordinated collection development of online resources and an extensive resource sharing program.</a:t>
            </a:r>
          </a:p>
          <a:p>
            <a:pPr>
              <a:buFont typeface="Arial"/>
              <a:buNone/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383567536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Local Strengths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566334"/>
              </p:ext>
            </p:extLst>
          </p:nvPr>
        </p:nvGraphicFramePr>
        <p:xfrm>
          <a:off x="155448" y="1581912"/>
          <a:ext cx="8839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logo-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1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Consortial confidence in building on existing subject strengths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Potential for formal collection development on behalf of other institutions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Imagine what we could do…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998" y="3962188"/>
            <a:ext cx="506000" cy="941489"/>
          </a:xfrm>
          <a:prstGeom prst="rect">
            <a:avLst/>
          </a:prstGeom>
        </p:spPr>
      </p:pic>
      <p:pic>
        <p:nvPicPr>
          <p:cNvPr id="6" name="Picture 5" descr="logo-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9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94150" y="42703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4270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 smtClean="0"/>
              <a:t> </a:t>
            </a:r>
            <a:endParaRPr lang="en-US" sz="3400" dirty="0"/>
          </a:p>
        </p:txBody>
      </p:sp>
      <p:sp>
        <p:nvSpPr>
          <p:cNvPr id="10" name="TextBox 9"/>
          <p:cNvSpPr txBox="1"/>
          <p:nvPr/>
        </p:nvSpPr>
        <p:spPr>
          <a:xfrm>
            <a:off x="6058781" y="425520"/>
            <a:ext cx="2793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DRIVEN ROADMAP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320" y="0"/>
            <a:ext cx="38169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" y="4449628"/>
            <a:ext cx="3727972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i="1" dirty="0" smtClean="0"/>
              <a:t>1. A Memorandum of Understanding to protect over 72,000 unique and </a:t>
            </a:r>
            <a:r>
              <a:rPr lang="en-US" sz="2200" b="1" i="1" dirty="0"/>
              <a:t>rare titles </a:t>
            </a:r>
            <a:r>
              <a:rPr lang="en-US" sz="2200" b="1" i="1" dirty="0" smtClean="0"/>
              <a:t>that had been found </a:t>
            </a:r>
            <a:r>
              <a:rPr lang="en-US" sz="2200" b="1" i="1" dirty="0"/>
              <a:t>in the main stacks of the participating libraries</a:t>
            </a:r>
          </a:p>
          <a:p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0569" y="2176357"/>
            <a:ext cx="48920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i="1" dirty="0" smtClean="0"/>
              <a:t>3. A </a:t>
            </a:r>
            <a:r>
              <a:rPr lang="en-US" sz="2200" b="1" i="1" dirty="0"/>
              <a:t>Memorandum of Understanding for the cooperative retention of widely-held monographs, allowing for safe </a:t>
            </a:r>
            <a:r>
              <a:rPr lang="en-US" sz="2200" b="1" i="1" dirty="0" err="1"/>
              <a:t>deduplication</a:t>
            </a:r>
            <a:r>
              <a:rPr lang="en-US" sz="2200" b="1" i="1" dirty="0"/>
              <a:t> within the consortium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87192" y="1039279"/>
            <a:ext cx="4450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i="1" dirty="0" smtClean="0"/>
              <a:t>4. Establish </a:t>
            </a:r>
            <a:r>
              <a:rPr lang="en-US" sz="2200" b="1" i="1" dirty="0"/>
              <a:t>a voluntary recommended threshold for new print monograph purchases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69619" y="3836737"/>
            <a:ext cx="387438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i="1" dirty="0" smtClean="0"/>
              <a:t>2. Focus VIVA </a:t>
            </a:r>
            <a:r>
              <a:rPr lang="en-US" sz="2200" b="1" i="1" dirty="0"/>
              <a:t>e-book acquisitions on publishers with widely and highly and recently used print titles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547" y="2203762"/>
            <a:ext cx="481234" cy="895409"/>
          </a:xfrm>
          <a:prstGeom prst="rect">
            <a:avLst/>
          </a:prstGeom>
        </p:spPr>
      </p:pic>
      <p:pic>
        <p:nvPicPr>
          <p:cNvPr id="14" name="Picture 13" descr="logo-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4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Different reasons for participation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No shared ILS/Discovery Layer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No history of thinking as a “collective collection”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Staffing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Budgets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Data can only be used for so long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000" dirty="0" smtClean="0"/>
          </a:p>
          <a:p>
            <a:pPr marL="857250" lvl="1" indent="-457200">
              <a:buFont typeface="Arial"/>
              <a:buChar char="•"/>
            </a:pPr>
            <a:endParaRPr lang="en-US" sz="2000" dirty="0"/>
          </a:p>
          <a:p>
            <a:pPr marL="400050" lvl="1" indent="0">
              <a:buNone/>
            </a:pPr>
            <a:endParaRPr lang="en-US" sz="2000" dirty="0" smtClean="0"/>
          </a:p>
          <a:p>
            <a:pPr marL="857250" lvl="1" indent="-457200">
              <a:buFont typeface="Arial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82388" y="425520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STRENGTHS &amp; CHALLENGES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380" y="2087351"/>
            <a:ext cx="947843" cy="910971"/>
          </a:xfrm>
          <a:prstGeom prst="rect">
            <a:avLst/>
          </a:prstGeom>
        </p:spPr>
      </p:pic>
      <p:pic>
        <p:nvPicPr>
          <p:cNvPr id="7" name="Picture 6" descr="logo-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Culture of trust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Simple and flexible MOUs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Low barrier entry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Distributed “repositories”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Voluntary threshold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Clear resource savings</a:t>
            </a:r>
          </a:p>
          <a:p>
            <a:pPr marL="857250" lvl="1" indent="-457200">
              <a:buFont typeface="Arial"/>
              <a:buChar char="•"/>
            </a:pPr>
            <a:endParaRPr lang="en-US" sz="2000" dirty="0"/>
          </a:p>
          <a:p>
            <a:pPr marL="400050" lvl="1" indent="0">
              <a:buNone/>
            </a:pPr>
            <a:endParaRPr lang="en-US" sz="2000" dirty="0" smtClean="0"/>
          </a:p>
          <a:p>
            <a:pPr marL="857250" lvl="1" indent="-457200">
              <a:buFont typeface="Arial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82388" y="425520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STRENGTHS &amp; CHALLENGES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95127"/>
            <a:ext cx="455889" cy="1062072"/>
          </a:xfrm>
          <a:prstGeom prst="rect">
            <a:avLst/>
          </a:prstGeom>
        </p:spPr>
      </p:pic>
      <p:pic>
        <p:nvPicPr>
          <p:cNvPr id="7" name="Picture 6" descr="logo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5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Results</a:t>
            </a:r>
            <a:endParaRPr lang="en" dirty="0"/>
          </a:p>
        </p:txBody>
      </p:sp>
      <p:sp>
        <p:nvSpPr>
          <p:cNvPr id="5" name="TextBox 4"/>
          <p:cNvSpPr txBox="1"/>
          <p:nvPr/>
        </p:nvSpPr>
        <p:spPr>
          <a:xfrm>
            <a:off x="7770111" y="42552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800"/>
              </a:spcAft>
            </a:pPr>
            <a:r>
              <a:rPr lang="en-US" sz="2800" dirty="0" smtClean="0"/>
              <a:t>Analysis </a:t>
            </a:r>
            <a:r>
              <a:rPr lang="en-US" sz="2800" dirty="0"/>
              <a:t>supported a vision for a shared collection</a:t>
            </a:r>
          </a:p>
          <a:p>
            <a:pPr marL="457200" indent="-457200">
              <a:spcAft>
                <a:spcPts val="1800"/>
              </a:spcAft>
            </a:pPr>
            <a:r>
              <a:rPr lang="en-US" sz="2800" dirty="0" smtClean="0"/>
              <a:t>Clearly defined, implementable initiatives</a:t>
            </a:r>
          </a:p>
          <a:p>
            <a:pPr marL="457200" indent="-457200">
              <a:spcAft>
                <a:spcPts val="1800"/>
              </a:spcAft>
            </a:pPr>
            <a:r>
              <a:rPr lang="en-US" sz="2800" dirty="0" smtClean="0"/>
              <a:t>Cultural shift – beginning to think of VIVA as one collection</a:t>
            </a:r>
            <a:r>
              <a:rPr lang="en-US" sz="2800" i="1" dirty="0" smtClean="0"/>
              <a:t> (with many local personalities)</a:t>
            </a:r>
          </a:p>
          <a:p>
            <a:pPr marL="457200" indent="-457200">
              <a:spcAft>
                <a:spcPts val="1800"/>
              </a:spcAft>
            </a:pPr>
            <a:r>
              <a:rPr lang="en-US" sz="2800" dirty="0" smtClean="0"/>
              <a:t>Data-driven identified areas for </a:t>
            </a:r>
            <a:r>
              <a:rPr lang="en-US" sz="2800" dirty="0" err="1" smtClean="0"/>
              <a:t>consortial</a:t>
            </a:r>
            <a:r>
              <a:rPr lang="en-US" sz="2800" dirty="0" smtClean="0"/>
              <a:t> collection development</a:t>
            </a:r>
            <a:endParaRPr lang="en-US" sz="2800" dirty="0"/>
          </a:p>
          <a:p>
            <a:pPr marL="457200" indent="-457200">
              <a:spcAft>
                <a:spcPts val="1800"/>
              </a:spcAft>
            </a:pPr>
            <a:r>
              <a:rPr lang="en-US" sz="2800" dirty="0" smtClean="0"/>
              <a:t>Clear strategy for where/how to build collaboratively</a:t>
            </a:r>
            <a:endParaRPr lang="en-US" sz="2800" dirty="0"/>
          </a:p>
          <a:p>
            <a:pPr marL="457200" indent="-457200"/>
            <a:endParaRPr lang="en-US" sz="2400" dirty="0" smtClean="0"/>
          </a:p>
          <a:p>
            <a:pPr marL="857250" lvl="1" indent="-457200">
              <a:buFont typeface="Arial"/>
              <a:buChar char="•"/>
            </a:pPr>
            <a:endParaRPr lang="en-US" sz="2000" dirty="0" smtClean="0"/>
          </a:p>
          <a:p>
            <a:pPr marL="400050" lvl="1" indent="0">
              <a:buFont typeface="Arial"/>
              <a:buNone/>
            </a:pPr>
            <a:endParaRPr lang="en-US" sz="2000" dirty="0" smtClean="0"/>
          </a:p>
          <a:p>
            <a:pPr marL="857250" lvl="1" indent="-457200">
              <a:buFont typeface="Arial"/>
              <a:buChar char="•"/>
            </a:pPr>
            <a:endParaRPr lang="en-US" sz="2000" dirty="0"/>
          </a:p>
        </p:txBody>
      </p:sp>
      <p:pic>
        <p:nvPicPr>
          <p:cNvPr id="7" name="Picture 6" descr="logo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832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" dirty="0"/>
          </a:p>
        </p:txBody>
      </p:sp>
      <p:sp>
        <p:nvSpPr>
          <p:cNvPr id="5" name="TextBox 4"/>
          <p:cNvSpPr txBox="1"/>
          <p:nvPr/>
        </p:nvSpPr>
        <p:spPr>
          <a:xfrm>
            <a:off x="7751201" y="425520"/>
            <a:ext cx="1101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END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 algn="ctr">
              <a:buNone/>
            </a:pPr>
            <a:r>
              <a:rPr lang="en-US" sz="4400" dirty="0"/>
              <a:t>Thank you! 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-</a:t>
            </a:r>
            <a:r>
              <a:rPr lang="en-US" sz="2800" dirty="0" err="1"/>
              <a:t>Genya</a:t>
            </a:r>
            <a:r>
              <a:rPr lang="en-US" sz="2800" dirty="0"/>
              <a:t> O’Gara </a:t>
            </a:r>
            <a:r>
              <a:rPr lang="en-US" sz="2800" i="1" dirty="0"/>
              <a:t>on behalf of the VIVA Monographic Collections Analysis Task Force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logo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8005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pic>
        <p:nvPicPr>
          <p:cNvPr id="6" name="Picture 5" descr="Map_of_Virginia_revis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44859"/>
            <a:ext cx="9144000" cy="4354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692698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n-lt"/>
              </a:rPr>
              <a:t>www.vivalib.org</a:t>
            </a:r>
          </a:p>
          <a:p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Donut 4"/>
          <p:cNvSpPr/>
          <p:nvPr/>
        </p:nvSpPr>
        <p:spPr>
          <a:xfrm>
            <a:off x="4365263" y="2907922"/>
            <a:ext cx="822960" cy="822960"/>
          </a:xfrm>
          <a:prstGeom prst="donut">
            <a:avLst>
              <a:gd name="adj" fmla="val 7140"/>
            </a:avLst>
          </a:prstGeom>
          <a:solidFill>
            <a:srgbClr val="FF0000"/>
          </a:solidFill>
          <a:ln w="3175" cmpd="sng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6090670" y="2237362"/>
            <a:ext cx="822960" cy="822960"/>
          </a:xfrm>
          <a:prstGeom prst="donut">
            <a:avLst>
              <a:gd name="adj" fmla="val 7140"/>
            </a:avLst>
          </a:prstGeom>
          <a:solidFill>
            <a:srgbClr val="FF0000"/>
          </a:solidFill>
          <a:ln w="3175" cmpd="sng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54832" y="42552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VIVA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5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 dirty="0" smtClean="0"/>
              <a:t>Background</a:t>
            </a:r>
            <a:endParaRPr lang="en" b="0"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" sz="2800" dirty="0" smtClean="0"/>
              <a:t>Virtual Library of Virginia</a:t>
            </a:r>
            <a:endParaRPr lang="en-US" sz="2800" dirty="0" smtClean="0"/>
          </a:p>
          <a:p>
            <a:endParaRPr lang="en-US" sz="2800" dirty="0" smtClean="0"/>
          </a:p>
          <a:p>
            <a:pPr lvl="1"/>
            <a:r>
              <a:rPr lang="en" sz="2600" dirty="0" smtClean="0"/>
              <a:t>VIVA Steering Committee</a:t>
            </a:r>
            <a:endParaRPr lang="en-US" sz="2600" dirty="0" smtClean="0"/>
          </a:p>
          <a:p>
            <a:pPr lvl="1"/>
            <a:endParaRPr lang="en-US" sz="2600" dirty="0" smtClean="0"/>
          </a:p>
          <a:p>
            <a:pPr lvl="2"/>
            <a:r>
              <a:rPr lang="en" dirty="0" smtClean="0"/>
              <a:t>Collections Committee </a:t>
            </a:r>
            <a:endParaRPr lang="en-US" dirty="0" smtClean="0"/>
          </a:p>
          <a:p>
            <a:pPr lvl="2"/>
            <a:endParaRPr lang="en-US" dirty="0" smtClean="0"/>
          </a:p>
          <a:p>
            <a:pPr lvl="3"/>
            <a:r>
              <a:rPr lang="en" sz="2200" b="1" i="1" dirty="0" smtClean="0"/>
              <a:t>Monographic </a:t>
            </a:r>
            <a:r>
              <a:rPr lang="en" sz="2200" b="1" i="1" dirty="0"/>
              <a:t>Collection Analysis </a:t>
            </a:r>
            <a:r>
              <a:rPr lang="en" sz="2200" b="1" i="1" dirty="0" smtClean="0"/>
              <a:t>Task</a:t>
            </a:r>
            <a:r>
              <a:rPr lang="en-US" sz="2200" b="1" i="1" dirty="0" smtClean="0"/>
              <a:t> </a:t>
            </a:r>
            <a:r>
              <a:rPr lang="en" sz="2200" b="1" i="1" dirty="0" smtClean="0"/>
              <a:t>Force</a:t>
            </a:r>
            <a:endParaRPr lang="en-US" sz="2200" b="1" i="1" dirty="0"/>
          </a:p>
          <a:p>
            <a:pPr marL="1828800" lvl="4" indent="0">
              <a:buNone/>
            </a:pPr>
            <a:r>
              <a:rPr lang="en-US" sz="2200" i="1" dirty="0" smtClean="0"/>
              <a:t> </a:t>
            </a:r>
            <a:endParaRPr lang="en" sz="2200" i="1" dirty="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51077" y="425520"/>
            <a:ext cx="1701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847" y="3866606"/>
            <a:ext cx="1351953" cy="1008398"/>
          </a:xfrm>
          <a:prstGeom prst="rect">
            <a:avLst/>
          </a:prstGeom>
        </p:spPr>
      </p:pic>
      <p:pic>
        <p:nvPicPr>
          <p:cNvPr id="9" name="Picture 8" descr="logo-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6788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3770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Task </a:t>
            </a:r>
            <a:r>
              <a:rPr lang="en" dirty="0" smtClean="0"/>
              <a:t>Force</a:t>
            </a:r>
            <a:r>
              <a:rPr lang="en-US" dirty="0" smtClean="0"/>
              <a:t> Makeup</a:t>
            </a:r>
            <a:endParaRPr lang="en" dirty="0"/>
          </a:p>
        </p:txBody>
      </p:sp>
      <p:sp>
        <p:nvSpPr>
          <p:cNvPr id="6" name="TextBox 5"/>
          <p:cNvSpPr txBox="1"/>
          <p:nvPr/>
        </p:nvSpPr>
        <p:spPr>
          <a:xfrm>
            <a:off x="7151077" y="425520"/>
            <a:ext cx="1701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793" y="3687920"/>
            <a:ext cx="3441700" cy="173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46" y="4106448"/>
            <a:ext cx="2123571" cy="21235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524" y="4125626"/>
            <a:ext cx="1186269" cy="1186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567" y="2010202"/>
            <a:ext cx="1526121" cy="7278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7017" y="5505621"/>
            <a:ext cx="2368782" cy="783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8207" y="2727386"/>
            <a:ext cx="2496857" cy="13982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4759" y="2825561"/>
            <a:ext cx="3187700" cy="1041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9004" y="2682203"/>
            <a:ext cx="1569203" cy="1005717"/>
          </a:xfrm>
          <a:prstGeom prst="rect">
            <a:avLst/>
          </a:prstGeom>
        </p:spPr>
      </p:pic>
      <p:sp>
        <p:nvSpPr>
          <p:cNvPr id="25" name="Shape 48"/>
          <p:cNvSpPr txBox="1">
            <a:spLocks noGrp="1"/>
          </p:cNvSpPr>
          <p:nvPr>
            <p:ph type="body" idx="1"/>
          </p:nvPr>
        </p:nvSpPr>
        <p:spPr>
          <a:xfrm>
            <a:off x="457200" y="1321568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1" indent="0">
              <a:buNone/>
            </a:pPr>
            <a:endParaRPr lang="en-US" i="1" dirty="0"/>
          </a:p>
          <a:p>
            <a:pPr lvl="1">
              <a:buFont typeface="Arial"/>
              <a:buChar char="•"/>
            </a:pPr>
            <a:r>
              <a:rPr lang="en-US" dirty="0" smtClean="0"/>
              <a:t>12 participants</a:t>
            </a:r>
          </a:p>
          <a:p>
            <a:pPr marL="457200" lvl="1" indent="0">
              <a:buNone/>
            </a:pPr>
            <a:r>
              <a:rPr lang="en-US" dirty="0" smtClean="0"/>
              <a:t>     </a:t>
            </a:r>
            <a:endParaRPr lang="en-US" sz="2400" i="1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" name="Picture 17" descr="logo-small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920" y="4930917"/>
            <a:ext cx="1759296" cy="11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5266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3770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Task Force Approach</a:t>
            </a:r>
            <a:endParaRPr lang="en" dirty="0"/>
          </a:p>
        </p:txBody>
      </p:sp>
      <p:sp>
        <p:nvSpPr>
          <p:cNvPr id="6" name="TextBox 5"/>
          <p:cNvSpPr txBox="1"/>
          <p:nvPr/>
        </p:nvSpPr>
        <p:spPr>
          <a:xfrm>
            <a:off x="7151077" y="425520"/>
            <a:ext cx="1701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Shape 48"/>
          <p:cNvSpPr txBox="1">
            <a:spLocks noGrp="1"/>
          </p:cNvSpPr>
          <p:nvPr>
            <p:ph type="body" idx="1"/>
          </p:nvPr>
        </p:nvSpPr>
        <p:spPr>
          <a:xfrm>
            <a:off x="457200" y="1321568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sz="2800" dirty="0" smtClean="0"/>
          </a:p>
          <a:p>
            <a:pPr marL="0" indent="0">
              <a:buNone/>
            </a:pPr>
            <a:endParaRPr lang="en" sz="2800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17" y="4101799"/>
            <a:ext cx="8369283" cy="878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2339" y="2991092"/>
            <a:ext cx="282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Shape 48"/>
          <p:cNvSpPr txBox="1">
            <a:spLocks/>
          </p:cNvSpPr>
          <p:nvPr/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2800" dirty="0" smtClean="0"/>
              <a:t>Sustainable Collection Services</a:t>
            </a:r>
            <a:r>
              <a:rPr lang="en-US" sz="2800" dirty="0" smtClean="0"/>
              <a:t> (SCS)</a:t>
            </a:r>
            <a:r>
              <a:rPr lang="en" sz="2800" dirty="0" smtClean="0"/>
              <a:t> selected to analyze data</a:t>
            </a:r>
          </a:p>
          <a:p>
            <a:pPr lvl="1"/>
            <a:r>
              <a:rPr lang="en-US" sz="2400" dirty="0" smtClean="0"/>
              <a:t>Previous work</a:t>
            </a:r>
            <a:r>
              <a:rPr lang="en" sz="2400" dirty="0" smtClean="0"/>
              <a:t> with VIVA members</a:t>
            </a:r>
          </a:p>
          <a:p>
            <a:pPr lvl="1"/>
            <a:r>
              <a:rPr lang="en" sz="2400" dirty="0" smtClean="0"/>
              <a:t>Experience with consortial level analysis</a:t>
            </a:r>
          </a:p>
          <a:p>
            <a:pPr lvl="1"/>
            <a:r>
              <a:rPr lang="en" sz="2400" dirty="0" smtClean="0"/>
              <a:t>6 million records</a:t>
            </a:r>
          </a:p>
          <a:p>
            <a:pPr>
              <a:buFont typeface="Arial"/>
              <a:buNone/>
            </a:pP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629" y="5081102"/>
            <a:ext cx="3140540" cy="900288"/>
          </a:xfrm>
          <a:prstGeom prst="rect">
            <a:avLst/>
          </a:prstGeom>
        </p:spPr>
      </p:pic>
      <p:pic>
        <p:nvPicPr>
          <p:cNvPr id="11" name="Picture 10" descr="logo-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3531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5285"/>
            <a:ext cx="8229600" cy="112517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b="0" dirty="0" smtClean="0"/>
              <a:t>Project </a:t>
            </a:r>
            <a:r>
              <a:rPr lang="en" b="0" dirty="0"/>
              <a:t>Goals</a:t>
            </a:r>
            <a:r>
              <a:rPr lang="en" b="0" dirty="0" smtClean="0"/>
              <a:t>:</a:t>
            </a:r>
            <a:endParaRPr lang="en" b="0"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82600">
              <a:spcAft>
                <a:spcPts val="1800"/>
              </a:spcAft>
              <a:buClr>
                <a:schemeClr val="dk1"/>
              </a:buClr>
              <a:buSzPct val="85000"/>
            </a:pPr>
            <a:r>
              <a:rPr lang="en" sz="2800" dirty="0" smtClean="0"/>
              <a:t>Pilot </a:t>
            </a:r>
            <a:r>
              <a:rPr lang="en" sz="2800" dirty="0"/>
              <a:t>a coordinated, consortial approach to collection </a:t>
            </a:r>
            <a:r>
              <a:rPr lang="en" sz="2800" dirty="0" smtClean="0"/>
              <a:t>assessment</a:t>
            </a:r>
            <a:endParaRPr lang="en-US" sz="2800" dirty="0" smtClean="0"/>
          </a:p>
          <a:p>
            <a:pPr marL="482600">
              <a:spcAft>
                <a:spcPts val="1800"/>
              </a:spcAft>
              <a:buClr>
                <a:schemeClr val="dk1"/>
              </a:buClr>
              <a:buSzPct val="85000"/>
            </a:pPr>
            <a:r>
              <a:rPr lang="en" sz="2800" dirty="0" smtClean="0"/>
              <a:t>Use data </a:t>
            </a:r>
            <a:r>
              <a:rPr lang="en" sz="2800" dirty="0"/>
              <a:t>and analysis to inform future, collaborative collection development</a:t>
            </a:r>
          </a:p>
          <a:p>
            <a:pPr marL="482600">
              <a:spcAft>
                <a:spcPts val="1800"/>
              </a:spcAft>
              <a:buClr>
                <a:schemeClr val="dk1"/>
              </a:buClr>
              <a:buSzPct val="85000"/>
            </a:pPr>
            <a:r>
              <a:rPr lang="en" sz="2800" dirty="0"/>
              <a:t>Identify scarcely-held titles in need of protection</a:t>
            </a:r>
          </a:p>
          <a:p>
            <a:pPr marL="482600">
              <a:spcAft>
                <a:spcPts val="1800"/>
              </a:spcAft>
              <a:buClr>
                <a:schemeClr val="dk1"/>
              </a:buClr>
              <a:buSzPct val="85000"/>
            </a:pPr>
            <a:r>
              <a:rPr lang="en-US" sz="2800" dirty="0" smtClean="0"/>
              <a:t>Discuss approaches to reducing </a:t>
            </a:r>
            <a:r>
              <a:rPr lang="en-US" sz="2800" dirty="0" err="1" smtClean="0"/>
              <a:t>consortial</a:t>
            </a:r>
            <a:r>
              <a:rPr lang="en-US" sz="2800" dirty="0" smtClean="0"/>
              <a:t> title </a:t>
            </a:r>
            <a:r>
              <a:rPr lang="en" sz="2800" dirty="0" smtClean="0"/>
              <a:t>duplication </a:t>
            </a:r>
            <a:r>
              <a:rPr lang="en-US" sz="2800" dirty="0" smtClean="0"/>
              <a:t>&amp; </a:t>
            </a:r>
            <a:r>
              <a:rPr lang="en" sz="2800" dirty="0" smtClean="0"/>
              <a:t>local space</a:t>
            </a:r>
            <a:r>
              <a:rPr lang="en-US" sz="2800" dirty="0" smtClean="0"/>
              <a:t> savings</a:t>
            </a:r>
            <a:r>
              <a:rPr lang="en" sz="2800" dirty="0" smtClean="0"/>
              <a:t> </a:t>
            </a:r>
            <a:r>
              <a:rPr lang="en" sz="2800" dirty="0"/>
              <a:t>through </a:t>
            </a:r>
            <a:r>
              <a:rPr lang="en" sz="2800" dirty="0" smtClean="0"/>
              <a:t>weeding</a:t>
            </a:r>
            <a:endParaRPr lang="e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51077" y="425520"/>
            <a:ext cx="1701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 descr="logo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8667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5285"/>
            <a:ext cx="8229600" cy="112517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b="0" dirty="0" smtClean="0"/>
              <a:t>A Different </a:t>
            </a:r>
            <a:r>
              <a:rPr lang="en-US" dirty="0"/>
              <a:t>A</a:t>
            </a:r>
            <a:r>
              <a:rPr lang="en-US" b="0" dirty="0" smtClean="0"/>
              <a:t>pproach</a:t>
            </a:r>
            <a:endParaRPr lang="en" b="0" dirty="0"/>
          </a:p>
        </p:txBody>
      </p:sp>
      <p:sp>
        <p:nvSpPr>
          <p:cNvPr id="7" name="TextBox 6"/>
          <p:cNvSpPr txBox="1"/>
          <p:nvPr/>
        </p:nvSpPr>
        <p:spPr>
          <a:xfrm>
            <a:off x="7151077" y="425520"/>
            <a:ext cx="1701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53874"/>
            <a:ext cx="4588645" cy="2241973"/>
          </a:xfrm>
          <a:prstGeom prst="rect">
            <a:avLst/>
          </a:prstGeom>
        </p:spPr>
      </p:pic>
      <p:sp>
        <p:nvSpPr>
          <p:cNvPr id="8" name="Shape 67"/>
          <p:cNvSpPr txBox="1">
            <a:spLocks/>
          </p:cNvSpPr>
          <p:nvPr/>
        </p:nvSpPr>
        <p:spPr>
          <a:xfrm>
            <a:off x="457200" y="1628274"/>
            <a:ext cx="8229600" cy="496757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>
              <a:spcAft>
                <a:spcPts val="1800"/>
              </a:spcAft>
              <a:buClr>
                <a:schemeClr val="dk1"/>
              </a:buClr>
              <a:buSzPct val="85000"/>
            </a:pPr>
            <a:r>
              <a:rPr lang="en-US" sz="2800" dirty="0"/>
              <a:t>Not just about weeding and preservation!</a:t>
            </a:r>
          </a:p>
          <a:p>
            <a:pPr marL="482600">
              <a:spcAft>
                <a:spcPts val="1800"/>
              </a:spcAft>
              <a:buClr>
                <a:schemeClr val="dk1"/>
              </a:buClr>
              <a:buSzPct val="85000"/>
            </a:pPr>
            <a:r>
              <a:rPr lang="en-US" sz="2800" b="1" dirty="0" smtClean="0"/>
              <a:t>Primary </a:t>
            </a:r>
            <a:r>
              <a:rPr lang="en-US" sz="2800" dirty="0" smtClean="0"/>
              <a:t>interest was to inform collection                            </a:t>
            </a:r>
            <a:r>
              <a:rPr lang="en-US" sz="2800" dirty="0"/>
              <a:t> </a:t>
            </a:r>
            <a:r>
              <a:rPr lang="en-US" sz="2800" dirty="0" smtClean="0"/>
              <a:t>development! </a:t>
            </a:r>
          </a:p>
          <a:p>
            <a:pPr marL="482600">
              <a:spcAft>
                <a:spcPts val="1800"/>
              </a:spcAft>
              <a:buClr>
                <a:schemeClr val="dk1"/>
              </a:buClr>
              <a:buSzPct val="85000"/>
            </a:pPr>
            <a:r>
              <a:rPr lang="en-US" sz="2800" dirty="0" smtClean="0"/>
              <a:t> Use the analysis to figure out the “where’s” and “how’s”  </a:t>
            </a:r>
          </a:p>
        </p:txBody>
      </p:sp>
      <p:pic>
        <p:nvPicPr>
          <p:cNvPr id="9" name="Picture 8" descr="logo-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7448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ying-book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31" y="938702"/>
            <a:ext cx="3206759" cy="591929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4150" y="1437334"/>
            <a:ext cx="8345050" cy="4894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 smtClean="0"/>
          </a:p>
          <a:p>
            <a:r>
              <a:rPr lang="en-US" sz="3300" dirty="0" smtClean="0"/>
              <a:t>All circulating print monographs</a:t>
            </a:r>
          </a:p>
          <a:p>
            <a:pPr marL="0" indent="0">
              <a:buNone/>
            </a:pPr>
            <a:endParaRPr lang="en-US" sz="3300" dirty="0" smtClean="0"/>
          </a:p>
          <a:p>
            <a:r>
              <a:rPr lang="en-US" sz="3300" dirty="0" smtClean="0"/>
              <a:t>English language only</a:t>
            </a:r>
          </a:p>
          <a:p>
            <a:endParaRPr lang="en-US" sz="3300" dirty="0" smtClean="0"/>
          </a:p>
          <a:p>
            <a:r>
              <a:rPr lang="en-US" sz="3300" dirty="0" smtClean="0"/>
              <a:t>Main library (no law libraries, </a:t>
            </a:r>
          </a:p>
          <a:p>
            <a:pPr marL="0" indent="0">
              <a:buNone/>
            </a:pPr>
            <a:r>
              <a:rPr lang="en-US" sz="3300" dirty="0"/>
              <a:t> </a:t>
            </a:r>
            <a:r>
              <a:rPr lang="en-US" sz="3300" dirty="0" smtClean="0"/>
              <a:t>    medical libraries, etc.)</a:t>
            </a:r>
          </a:p>
          <a:p>
            <a:pPr marL="0" indent="0">
              <a:buNone/>
            </a:pPr>
            <a:endParaRPr lang="en-US" sz="3300" dirty="0" smtClean="0"/>
          </a:p>
          <a:p>
            <a:r>
              <a:rPr lang="en-US" sz="3300" dirty="0" smtClean="0"/>
              <a:t>LC classification only</a:t>
            </a:r>
          </a:p>
          <a:p>
            <a:endParaRPr lang="en-US" sz="3300" dirty="0"/>
          </a:p>
          <a:p>
            <a:r>
              <a:rPr lang="en-US" sz="3300" dirty="0" smtClean="0"/>
              <a:t>6 </a:t>
            </a:r>
            <a:r>
              <a:rPr lang="en-US" sz="3300" dirty="0"/>
              <a:t>million records</a:t>
            </a:r>
          </a:p>
          <a:p>
            <a:endParaRPr lang="en-US" sz="2400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4270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Included in the Analysis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7888" y="425520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13" descr="logo-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16" y="5787986"/>
            <a:ext cx="2094443" cy="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4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899</Words>
  <Application>Microsoft Macintosh PowerPoint</Application>
  <PresentationFormat>On-screen Show (4:3)</PresentationFormat>
  <Paragraphs>213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VIVA - Collaborating to Build: </vt:lpstr>
      <vt:lpstr>What is the Virtual Library of Virginia (VIVA)?</vt:lpstr>
      <vt:lpstr>PowerPoint Presentation</vt:lpstr>
      <vt:lpstr>Background</vt:lpstr>
      <vt:lpstr>Task Force Makeup</vt:lpstr>
      <vt:lpstr>Task Force Approach</vt:lpstr>
      <vt:lpstr>Project Goals:</vt:lpstr>
      <vt:lpstr>A Different Approach</vt:lpstr>
      <vt:lpstr>PowerPoint Presentation</vt:lpstr>
      <vt:lpstr>PowerPoint Presentation</vt:lpstr>
      <vt:lpstr>Looking for Intersections</vt:lpstr>
      <vt:lpstr>Widely held – highly circulated</vt:lpstr>
      <vt:lpstr>PowerPoint Presentation</vt:lpstr>
      <vt:lpstr>Examining Shelf Life</vt:lpstr>
      <vt:lpstr>Looking for Local Strengths</vt:lpstr>
      <vt:lpstr>Results – Subject Distribution</vt:lpstr>
      <vt:lpstr>Results – Subject Distribution</vt:lpstr>
      <vt:lpstr>Distribution is Key!</vt:lpstr>
      <vt:lpstr>Results – Local Strengths</vt:lpstr>
      <vt:lpstr>Results – Local Strengths</vt:lpstr>
      <vt:lpstr>Why does this matter?</vt:lpstr>
      <vt:lpstr>PowerPoint Presentation</vt:lpstr>
      <vt:lpstr>Challenges</vt:lpstr>
      <vt:lpstr>Strengths</vt:lpstr>
      <vt:lpstr>Results</vt:lpstr>
      <vt:lpstr>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Collaborating to Build:  Using Collection Analysis to Inform Consortial Collection Development</dc:title>
  <dc:subject/>
  <dc:creator>Genya</dc:creator>
  <cp:keywords/>
  <dc:description/>
  <cp:lastModifiedBy>ogaragx</cp:lastModifiedBy>
  <cp:revision>78</cp:revision>
  <dcterms:created xsi:type="dcterms:W3CDTF">2015-01-23T17:40:31Z</dcterms:created>
  <dcterms:modified xsi:type="dcterms:W3CDTF">2015-01-29T11:45:02Z</dcterms:modified>
  <cp:category/>
</cp:coreProperties>
</file>