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6"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9296400" cy="7010400"/>
  <p:embeddedFontLst>
    <p:embeddedFont>
      <p:font typeface="Calibri" panose="020F0502020204030204" pitchFamily="34" charset="0"/>
      <p:regular r:id="rId16"/>
      <p:bold r:id="rId17"/>
      <p:italic r:id="rId18"/>
      <p:boldItalic r:id="rId19"/>
    </p:embeddedFont>
    <p:embeddedFont>
      <p:font typeface="Candara" panose="020E0502030303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Stearns" initials="" lastIdx="3" clrIdx="0"/>
  <p:cmAuthor id="1" name="Sara Amato"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8" y="7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1-19T00:55:25.818" idx="1">
    <p:pos x="6000" y="0"/>
    <p:text>Personally, I would leave this slide out.  Too much and folks will just be trying to read it as you talk anyway.</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3-01-19T01:01:01.636" idx="2">
    <p:pos x="52" y="899"/>
    <p:text>I bolded the two I think are most important.  Feel free to disagree!</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3-01-19T01:01:43.741" idx="1">
    <p:pos x="25" y="925"/>
    <p:text>Maybe skip this slide?</p:text>
  </p:cm>
  <p:cm authorId="0" dt="2023-01-19T01:01:43.741" idx="3">
    <p:pos x="25" y="925"/>
    <p:text>I agree but then feel like you should not have the questions be the first slide if we are not going to answer them!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4028440" cy="351736"/>
          </a:xfrm>
          <a:prstGeom prst="rect">
            <a:avLst/>
          </a:prstGeom>
          <a:noFill/>
          <a:ln>
            <a:noFill/>
          </a:ln>
        </p:spPr>
        <p:txBody>
          <a:bodyPr spcFirstLastPara="1" wrap="square" lIns="90675" tIns="90675" rIns="90675" bIns="90675"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810" y="1"/>
            <a:ext cx="4028440" cy="351736"/>
          </a:xfrm>
          <a:prstGeom prst="rect">
            <a:avLst/>
          </a:prstGeom>
          <a:noFill/>
          <a:ln>
            <a:noFill/>
          </a:ln>
        </p:spPr>
        <p:txBody>
          <a:bodyPr spcFirstLastPara="1" wrap="square" lIns="90675" tIns="90675" rIns="90675" bIns="90675"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640" y="3373754"/>
            <a:ext cx="7437120" cy="2760344"/>
          </a:xfrm>
          <a:prstGeom prst="rect">
            <a:avLst/>
          </a:prstGeom>
          <a:noFill/>
          <a:ln>
            <a:noFill/>
          </a:ln>
        </p:spPr>
        <p:txBody>
          <a:bodyPr spcFirstLastPara="1" wrap="square" lIns="90675" tIns="90675" rIns="90675" bIns="90675" anchor="t" anchorCtr="0">
            <a:noAutofit/>
          </a:bodyPr>
          <a:lstStyle>
            <a:lvl1pPr marL="457200" marR="0" lvl="0"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6658663"/>
            <a:ext cx="4028440" cy="351736"/>
          </a:xfrm>
          <a:prstGeom prst="rect">
            <a:avLst/>
          </a:prstGeom>
          <a:noFill/>
          <a:ln>
            <a:noFill/>
          </a:ln>
        </p:spPr>
        <p:txBody>
          <a:bodyPr spcFirstLastPara="1" wrap="square" lIns="90675" tIns="90675" rIns="90675" bIns="90675"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810" y="6658663"/>
            <a:ext cx="4028440" cy="351736"/>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google.com/spreadsheets/d/18CVwYtkK7UQyWscGRTQs7WN-MrOzyewSBi3Sbgqn6Bg/edit#gid=93895387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929640" y="3373754"/>
            <a:ext cx="7437120" cy="2760344"/>
          </a:xfrm>
          <a:prstGeom prst="rect">
            <a:avLst/>
          </a:prstGeom>
          <a:noFill/>
          <a:ln>
            <a:noFill/>
          </a:ln>
        </p:spPr>
        <p:txBody>
          <a:bodyPr spcFirstLastPara="1" wrap="square" lIns="90675" tIns="90675" rIns="90675" bIns="906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I was asked to speak today about a project that EAST’s Access Working group did last year to look at Resource Sharing Statistics through a Shared Print lens. </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https://eastlibraries.org/retention-access/access/2019-ill-stats</a:t>
            </a:r>
            <a:endParaRPr sz="1100">
              <a:latin typeface="Arial"/>
              <a:ea typeface="Arial"/>
              <a:cs typeface="Arial"/>
              <a:sym typeface="Arial"/>
            </a:endParaRPr>
          </a:p>
        </p:txBody>
      </p:sp>
      <p:sp>
        <p:nvSpPr>
          <p:cNvPr id="50" name="Google Shape;50;p1: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e644627925_0_0: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e644627925_0_0:notes"/>
          <p:cNvSpPr txBox="1">
            <a:spLocks noGrp="1"/>
          </p:cNvSpPr>
          <p:nvPr>
            <p:ph type="body" idx="1"/>
          </p:nvPr>
        </p:nvSpPr>
        <p:spPr>
          <a:xfrm>
            <a:off x="929640" y="3373754"/>
            <a:ext cx="7437000" cy="2760300"/>
          </a:xfrm>
          <a:prstGeom prst="rect">
            <a:avLst/>
          </a:prstGeom>
        </p:spPr>
        <p:txBody>
          <a:bodyPr spcFirstLastPara="1" wrap="square" lIns="90675" tIns="90675" rIns="90675" bIns="90675" anchor="t" anchorCtr="0">
            <a:noAutofit/>
          </a:bodyPr>
          <a:lstStyle/>
          <a:p>
            <a:pPr marL="0" lvl="0" indent="0" algn="l" rtl="0">
              <a:spcBef>
                <a:spcPts val="0"/>
              </a:spcBef>
              <a:spcAft>
                <a:spcPts val="0"/>
              </a:spcAft>
              <a:buNone/>
            </a:pPr>
            <a:r>
              <a:rPr lang="en-US">
                <a:latin typeface="Arial"/>
                <a:ea typeface="Arial"/>
                <a:cs typeface="Arial"/>
                <a:sym typeface="Arial"/>
              </a:rPr>
              <a:t>Here are some of our conclusions - the full report is available on the EAST website, which a shortcut at  bit dot ly slash EAST ILL Stats:</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Most interesting to us, it turned out, was not any spike in ILL for retained materials, but the realization that a quarter of retained titles that were lent had only 1 retention and lacked a digital surrogate. We feel these merit more investigation either for further retention or digitization. </a:t>
            </a:r>
            <a:endParaRPr>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r>
              <a:rPr lang="en-US"/>
              <a:t>============================================</a:t>
            </a:r>
            <a:endParaRPr/>
          </a:p>
          <a:p>
            <a:pPr marL="457200" lvl="0" indent="0" algn="l" rtl="0">
              <a:lnSpc>
                <a:spcPct val="162500"/>
              </a:lnSpc>
              <a:spcBef>
                <a:spcPts val="0"/>
              </a:spcBef>
              <a:spcAft>
                <a:spcPts val="0"/>
              </a:spcAft>
              <a:buNone/>
            </a:pPr>
            <a:endParaRPr>
              <a:latin typeface="Arial"/>
              <a:ea typeface="Arial"/>
              <a:cs typeface="Arial"/>
              <a:sym typeface="Arial"/>
            </a:endParaRPr>
          </a:p>
          <a:p>
            <a:pPr marL="457200" lvl="0" indent="-304800" algn="l" rtl="0">
              <a:lnSpc>
                <a:spcPct val="162500"/>
              </a:lnSpc>
              <a:spcBef>
                <a:spcPts val="0"/>
              </a:spcBef>
              <a:spcAft>
                <a:spcPts val="0"/>
              </a:spcAft>
              <a:buClr>
                <a:srgbClr val="002060"/>
              </a:buClr>
              <a:buSzPts val="1200"/>
              <a:buFont typeface="Arial"/>
              <a:buChar char="●"/>
            </a:pPr>
            <a:r>
              <a:rPr lang="en-US">
                <a:solidFill>
                  <a:srgbClr val="002060"/>
                </a:solidFill>
                <a:highlight>
                  <a:schemeClr val="lt1"/>
                </a:highlight>
                <a:latin typeface="Arial"/>
                <a:ea typeface="Arial"/>
                <a:cs typeface="Arial"/>
                <a:sym typeface="Arial"/>
              </a:rPr>
              <a:t>Titles with an EAST retention commitment account for almost 44% of all the ILL transactions analyzed, although the majority were neither lent by the retaining library nor borrowed by another EAST member library. </a:t>
            </a:r>
            <a:endParaRPr>
              <a:solidFill>
                <a:srgbClr val="002060"/>
              </a:solidFill>
              <a:highlight>
                <a:schemeClr val="lt1"/>
              </a:highlight>
              <a:latin typeface="Arial"/>
              <a:ea typeface="Arial"/>
              <a:cs typeface="Arial"/>
              <a:sym typeface="Arial"/>
            </a:endParaRPr>
          </a:p>
          <a:p>
            <a:pPr marL="457200" lvl="0" indent="-304800" algn="l" rtl="0">
              <a:lnSpc>
                <a:spcPct val="162500"/>
              </a:lnSpc>
              <a:spcBef>
                <a:spcPts val="0"/>
              </a:spcBef>
              <a:spcAft>
                <a:spcPts val="0"/>
              </a:spcAft>
              <a:buClr>
                <a:srgbClr val="002060"/>
              </a:buClr>
              <a:buSzPts val="1200"/>
              <a:buFont typeface="Arial"/>
              <a:buChar char="●"/>
            </a:pPr>
            <a:r>
              <a:rPr lang="en-US">
                <a:solidFill>
                  <a:srgbClr val="002060"/>
                </a:solidFill>
                <a:highlight>
                  <a:schemeClr val="lt1"/>
                </a:highlight>
                <a:latin typeface="Arial"/>
                <a:ea typeface="Arial"/>
                <a:cs typeface="Arial"/>
                <a:sym typeface="Arial"/>
              </a:rPr>
              <a:t>Fewer than 6% of the total number of ILL transactions analyzed were lent by the EAST retaining library although this increases to over 13% for titles published prior to 2011, the cutoff for the original EAST retention model.</a:t>
            </a:r>
            <a:endParaRPr>
              <a:solidFill>
                <a:srgbClr val="002060"/>
              </a:solidFill>
              <a:highlight>
                <a:schemeClr val="lt1"/>
              </a:highlight>
              <a:latin typeface="Arial"/>
              <a:ea typeface="Arial"/>
              <a:cs typeface="Arial"/>
              <a:sym typeface="Arial"/>
            </a:endParaRPr>
          </a:p>
          <a:p>
            <a:pPr marL="457200" lvl="0" indent="-304800" algn="l" rtl="0">
              <a:lnSpc>
                <a:spcPct val="162500"/>
              </a:lnSpc>
              <a:spcBef>
                <a:spcPts val="0"/>
              </a:spcBef>
              <a:spcAft>
                <a:spcPts val="0"/>
              </a:spcAft>
              <a:buClr>
                <a:srgbClr val="002060"/>
              </a:buClr>
              <a:buSzPts val="1200"/>
              <a:buFont typeface="Arial"/>
              <a:buChar char="●"/>
            </a:pPr>
            <a:r>
              <a:rPr lang="en-US">
                <a:solidFill>
                  <a:srgbClr val="002060"/>
                </a:solidFill>
                <a:highlight>
                  <a:schemeClr val="lt1"/>
                </a:highlight>
                <a:latin typeface="Arial"/>
                <a:ea typeface="Arial"/>
                <a:cs typeface="Arial"/>
                <a:sym typeface="Arial"/>
              </a:rPr>
              <a:t>Almost half of the retained titles that were lent had only ONE EAST retention commitment. With further analysis, we may find this to be an area of focus to retain additional copies.</a:t>
            </a:r>
            <a:endParaRPr>
              <a:solidFill>
                <a:srgbClr val="002060"/>
              </a:solidFill>
              <a:highlight>
                <a:schemeClr val="lt1"/>
              </a:highlight>
              <a:latin typeface="Arial"/>
              <a:ea typeface="Arial"/>
              <a:cs typeface="Arial"/>
              <a:sym typeface="Arial"/>
            </a:endParaRPr>
          </a:p>
          <a:p>
            <a:pPr marL="457200" lvl="0" indent="-304800" algn="l" rtl="0">
              <a:lnSpc>
                <a:spcPct val="162500"/>
              </a:lnSpc>
              <a:spcBef>
                <a:spcPts val="0"/>
              </a:spcBef>
              <a:spcAft>
                <a:spcPts val="0"/>
              </a:spcAft>
              <a:buClr>
                <a:srgbClr val="002060"/>
              </a:buClr>
              <a:buSzPts val="1200"/>
              <a:buFont typeface="Arial"/>
              <a:buChar char="●"/>
            </a:pPr>
            <a:r>
              <a:rPr lang="en-US">
                <a:solidFill>
                  <a:srgbClr val="002060"/>
                </a:solidFill>
                <a:highlight>
                  <a:schemeClr val="lt1"/>
                </a:highlight>
                <a:latin typeface="Arial"/>
                <a:ea typeface="Arial"/>
                <a:cs typeface="Arial"/>
                <a:sym typeface="Arial"/>
              </a:rPr>
              <a:t>While almost 70% of the retained titles lent were returnables, lent as books, a not insignificant 30%+ were retained titles lent digitally as articles, books chapters, or digital copies.</a:t>
            </a:r>
            <a:endParaRPr>
              <a:solidFill>
                <a:srgbClr val="002060"/>
              </a:solidFill>
              <a:highlight>
                <a:schemeClr val="lt1"/>
              </a:highlight>
              <a:latin typeface="Arial"/>
              <a:ea typeface="Arial"/>
              <a:cs typeface="Arial"/>
              <a:sym typeface="Arial"/>
            </a:endParaRPr>
          </a:p>
          <a:p>
            <a:pPr marL="457200" lvl="0" indent="-304800" algn="l" rtl="0">
              <a:lnSpc>
                <a:spcPct val="162500"/>
              </a:lnSpc>
              <a:spcBef>
                <a:spcPts val="0"/>
              </a:spcBef>
              <a:spcAft>
                <a:spcPts val="0"/>
              </a:spcAft>
              <a:buClr>
                <a:srgbClr val="002060"/>
              </a:buClr>
              <a:buSzPts val="1200"/>
              <a:buFont typeface="Arial"/>
              <a:buChar char="●"/>
            </a:pPr>
            <a:r>
              <a:rPr lang="en-US">
                <a:solidFill>
                  <a:srgbClr val="002060"/>
                </a:solidFill>
                <a:highlight>
                  <a:schemeClr val="lt1"/>
                </a:highlight>
                <a:latin typeface="Arial"/>
                <a:ea typeface="Arial"/>
                <a:cs typeface="Arial"/>
                <a:sym typeface="Arial"/>
              </a:rPr>
              <a:t>one quarter of the retained titles which were lent lack a digital surrogate and have only a single copy committed to retention for EAST, these may be good candidates for digitization both to expand access and to further EAST’s preservation goals.</a:t>
            </a:r>
            <a:endParaRPr>
              <a:solidFill>
                <a:srgbClr val="002060"/>
              </a:solidFill>
              <a:highlight>
                <a:schemeClr val="lt1"/>
              </a:highlight>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14" name="Google Shape;114;g1e644627925_0_0:notes"/>
          <p:cNvSpPr txBox="1">
            <a:spLocks noGrp="1"/>
          </p:cNvSpPr>
          <p:nvPr>
            <p:ph type="sldNum" idx="12"/>
          </p:nvPr>
        </p:nvSpPr>
        <p:spPr>
          <a:xfrm>
            <a:off x="5265810" y="6658663"/>
            <a:ext cx="4028400" cy="3516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0655a1e90a_0_0: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0655a1e90a_0_0:notes"/>
          <p:cNvSpPr txBox="1">
            <a:spLocks noGrp="1"/>
          </p:cNvSpPr>
          <p:nvPr>
            <p:ph type="body" idx="1"/>
          </p:nvPr>
        </p:nvSpPr>
        <p:spPr>
          <a:xfrm>
            <a:off x="929640" y="3373754"/>
            <a:ext cx="7437000" cy="2760300"/>
          </a:xfrm>
          <a:prstGeom prst="rect">
            <a:avLst/>
          </a:prstGeom>
        </p:spPr>
        <p:txBody>
          <a:bodyPr spcFirstLastPara="1" wrap="square" lIns="90675" tIns="90675" rIns="90675" bIns="90675" anchor="t" anchorCtr="0">
            <a:noAutofit/>
          </a:bodyPr>
          <a:lstStyle/>
          <a:p>
            <a:pPr marL="0" lvl="0" indent="0" algn="l" rtl="0">
              <a:spcBef>
                <a:spcPts val="0"/>
              </a:spcBef>
              <a:spcAft>
                <a:spcPts val="0"/>
              </a:spcAft>
              <a:buNone/>
            </a:pPr>
            <a:r>
              <a:rPr lang="en-US"/>
              <a:t>We didn’t look at circulation but anecdotally some members of the working group noted that retained titles do circ frequently - again perhaps related to retaining higher circed materials.</a:t>
            </a:r>
            <a:endParaRPr/>
          </a:p>
        </p:txBody>
      </p:sp>
      <p:sp>
        <p:nvSpPr>
          <p:cNvPr id="122" name="Google Shape;122;g10655a1e90a_0_0:notes"/>
          <p:cNvSpPr txBox="1">
            <a:spLocks noGrp="1"/>
          </p:cNvSpPr>
          <p:nvPr>
            <p:ph type="sldNum" idx="12"/>
          </p:nvPr>
        </p:nvSpPr>
        <p:spPr>
          <a:xfrm>
            <a:off x="5265810" y="6658663"/>
            <a:ext cx="4028400" cy="3516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0655a1e90a_0_12: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0655a1e90a_0_12:notes"/>
          <p:cNvSpPr txBox="1">
            <a:spLocks noGrp="1"/>
          </p:cNvSpPr>
          <p:nvPr>
            <p:ph type="body" idx="1"/>
          </p:nvPr>
        </p:nvSpPr>
        <p:spPr>
          <a:xfrm>
            <a:off x="929640" y="3373754"/>
            <a:ext cx="7437000" cy="2760300"/>
          </a:xfrm>
          <a:prstGeom prst="rect">
            <a:avLst/>
          </a:prstGeom>
        </p:spPr>
        <p:txBody>
          <a:bodyPr spcFirstLastPara="1" wrap="square" lIns="90675" tIns="90675" rIns="90675" bIns="90675" anchor="t" anchorCtr="0">
            <a:noAutofit/>
          </a:bodyPr>
          <a:lstStyle/>
          <a:p>
            <a:pPr marL="0" lvl="0" indent="0" algn="l" rtl="0">
              <a:lnSpc>
                <a:spcPct val="90000"/>
              </a:lnSpc>
              <a:spcBef>
                <a:spcPts val="1000"/>
              </a:spcBef>
              <a:spcAft>
                <a:spcPts val="0"/>
              </a:spcAft>
              <a:buNone/>
            </a:pPr>
            <a:r>
              <a:rPr lang="en-US">
                <a:solidFill>
                  <a:srgbClr val="000000"/>
                </a:solidFill>
                <a:highlight>
                  <a:schemeClr val="lt1"/>
                </a:highlight>
                <a:latin typeface="Arial"/>
                <a:ea typeface="Arial"/>
                <a:cs typeface="Arial"/>
                <a:sym typeface="Arial"/>
              </a:rPr>
              <a:t>Areas for future projects and exploration are:</a:t>
            </a:r>
            <a:endParaRPr>
              <a:solidFill>
                <a:srgbClr val="000000"/>
              </a:solidFill>
              <a:highlight>
                <a:schemeClr val="lt1"/>
              </a:highlight>
              <a:latin typeface="Arial"/>
              <a:ea typeface="Arial"/>
              <a:cs typeface="Arial"/>
              <a:sym typeface="Arial"/>
            </a:endParaRPr>
          </a:p>
          <a:p>
            <a:pPr marL="0" lvl="0" indent="0" algn="l" rtl="0">
              <a:lnSpc>
                <a:spcPct val="90000"/>
              </a:lnSpc>
              <a:spcBef>
                <a:spcPts val="1000"/>
              </a:spcBef>
              <a:spcAft>
                <a:spcPts val="0"/>
              </a:spcAft>
              <a:buNone/>
            </a:pPr>
            <a:r>
              <a:rPr lang="en-US">
                <a:solidFill>
                  <a:srgbClr val="000000"/>
                </a:solidFill>
                <a:highlight>
                  <a:schemeClr val="lt1"/>
                </a:highlight>
                <a:latin typeface="Arial"/>
                <a:ea typeface="Arial"/>
                <a:cs typeface="Arial"/>
                <a:sym typeface="Arial"/>
              </a:rPr>
              <a:t>Repeating this work on the 2022 ILL data set and see if the trends we saw in 2019 hold. </a:t>
            </a:r>
            <a:endParaRPr>
              <a:solidFill>
                <a:srgbClr val="000000"/>
              </a:solidFill>
              <a:highlight>
                <a:schemeClr val="lt1"/>
              </a:highlight>
              <a:latin typeface="Arial"/>
              <a:ea typeface="Arial"/>
              <a:cs typeface="Arial"/>
              <a:sym typeface="Arial"/>
            </a:endParaRPr>
          </a:p>
          <a:p>
            <a:pPr marL="0" lvl="0" indent="0" algn="l" rtl="0">
              <a:lnSpc>
                <a:spcPct val="90000"/>
              </a:lnSpc>
              <a:spcBef>
                <a:spcPts val="1000"/>
              </a:spcBef>
              <a:spcAft>
                <a:spcPts val="0"/>
              </a:spcAft>
              <a:buNone/>
            </a:pPr>
            <a:r>
              <a:rPr lang="en-US">
                <a:solidFill>
                  <a:srgbClr val="000000"/>
                </a:solidFill>
                <a:highlight>
                  <a:schemeClr val="lt1"/>
                </a:highlight>
                <a:latin typeface="Arial"/>
                <a:ea typeface="Arial"/>
                <a:cs typeface="Arial"/>
                <a:sym typeface="Arial"/>
              </a:rPr>
              <a:t>Exploring more about the ‘retained by 1 and no digital surrogate’ titles </a:t>
            </a:r>
            <a:endParaRPr>
              <a:solidFill>
                <a:srgbClr val="000000"/>
              </a:solidFill>
              <a:highlight>
                <a:schemeClr val="lt1"/>
              </a:highlight>
              <a:latin typeface="Arial"/>
              <a:ea typeface="Arial"/>
              <a:cs typeface="Arial"/>
              <a:sym typeface="Arial"/>
            </a:endParaRPr>
          </a:p>
          <a:p>
            <a:pPr marL="0" lvl="0" indent="0" algn="l" rtl="0">
              <a:lnSpc>
                <a:spcPct val="90000"/>
              </a:lnSpc>
              <a:spcBef>
                <a:spcPts val="1000"/>
              </a:spcBef>
              <a:spcAft>
                <a:spcPts val="0"/>
              </a:spcAft>
              <a:buNone/>
            </a:pPr>
            <a:r>
              <a:rPr lang="en-US">
                <a:solidFill>
                  <a:srgbClr val="000000"/>
                </a:solidFill>
                <a:highlight>
                  <a:schemeClr val="lt1"/>
                </a:highlight>
                <a:latin typeface="Arial"/>
                <a:ea typeface="Arial"/>
                <a:cs typeface="Arial"/>
                <a:sym typeface="Arial"/>
              </a:rPr>
              <a:t>And, probably most importantly, exploring ways to more easily get at this type of data. There has been discussion in the Alma community of how these stats might be generated, and OCLC is also aware that having retention status in ILL reports is desirable. </a:t>
            </a:r>
            <a:endParaRPr>
              <a:solidFill>
                <a:srgbClr val="000000"/>
              </a:solidFill>
              <a:highlight>
                <a:schemeClr val="lt1"/>
              </a:highlight>
              <a:latin typeface="Arial"/>
              <a:ea typeface="Arial"/>
              <a:cs typeface="Arial"/>
              <a:sym typeface="Arial"/>
            </a:endParaRPr>
          </a:p>
          <a:p>
            <a:pPr marL="0" lvl="0" indent="0" algn="l" rtl="0">
              <a:lnSpc>
                <a:spcPct val="90000"/>
              </a:lnSpc>
              <a:spcBef>
                <a:spcPts val="1000"/>
              </a:spcBef>
              <a:spcAft>
                <a:spcPts val="0"/>
              </a:spcAft>
              <a:buNone/>
            </a:pPr>
            <a:r>
              <a:rPr lang="en-US">
                <a:solidFill>
                  <a:srgbClr val="000000"/>
                </a:solidFill>
                <a:highlight>
                  <a:schemeClr val="lt1"/>
                </a:highlight>
                <a:latin typeface="Arial"/>
                <a:ea typeface="Arial"/>
                <a:cs typeface="Arial"/>
                <a:sym typeface="Arial"/>
              </a:rPr>
              <a:t>We also learned from our working group that ILLiad IDS customers can request a logic rule that searches the ILS for retention notes and brings it into</a:t>
            </a:r>
            <a:r>
              <a:rPr lang="en-US" strike="sngStrike">
                <a:solidFill>
                  <a:srgbClr val="000000"/>
                </a:solidFill>
                <a:highlight>
                  <a:schemeClr val="lt1"/>
                </a:highlight>
                <a:latin typeface="Arial"/>
                <a:ea typeface="Arial"/>
                <a:cs typeface="Arial"/>
                <a:sym typeface="Arial"/>
              </a:rPr>
              <a:t> </a:t>
            </a:r>
            <a:r>
              <a:rPr lang="en-US">
                <a:solidFill>
                  <a:srgbClr val="000000"/>
                </a:solidFill>
                <a:highlight>
                  <a:schemeClr val="lt1"/>
                </a:highlight>
                <a:latin typeface="Arial"/>
                <a:ea typeface="Arial"/>
                <a:cs typeface="Arial"/>
                <a:sym typeface="Arial"/>
              </a:rPr>
              <a:t>ILLiad, which can then be used in reports. </a:t>
            </a:r>
            <a:endParaRPr>
              <a:solidFill>
                <a:srgbClr val="000000"/>
              </a:solidFill>
              <a:highlight>
                <a:schemeClr val="lt1"/>
              </a:highlight>
              <a:latin typeface="Arial"/>
              <a:ea typeface="Arial"/>
              <a:cs typeface="Arial"/>
              <a:sym typeface="Arial"/>
            </a:endParaRPr>
          </a:p>
          <a:p>
            <a:pPr marL="0" lvl="0" indent="0" algn="l" rtl="0">
              <a:lnSpc>
                <a:spcPct val="90000"/>
              </a:lnSpc>
              <a:spcBef>
                <a:spcPts val="1000"/>
              </a:spcBef>
              <a:spcAft>
                <a:spcPts val="0"/>
              </a:spcAft>
              <a:buClr>
                <a:schemeClr val="dk1"/>
              </a:buClr>
              <a:buSzPts val="1100"/>
              <a:buFont typeface="Arial"/>
              <a:buNone/>
            </a:pPr>
            <a:r>
              <a:rPr lang="en-US">
                <a:solidFill>
                  <a:srgbClr val="000000"/>
                </a:solidFill>
                <a:highlight>
                  <a:schemeClr val="lt1"/>
                </a:highlight>
                <a:latin typeface="Arial"/>
                <a:ea typeface="Arial"/>
                <a:cs typeface="Arial"/>
                <a:sym typeface="Arial"/>
              </a:rPr>
              <a:t>We also may consider looking at circulation information to determine if retained titles circulate more frequently. A very anecdotal survey indicated that is true, though EAST did focus on highly circed materials, so perhaps that makes sense. </a:t>
            </a:r>
            <a:endParaRPr>
              <a:solidFill>
                <a:srgbClr val="000000"/>
              </a:solidFill>
              <a:highlight>
                <a:schemeClr val="lt1"/>
              </a:highlight>
              <a:latin typeface="Arial"/>
              <a:ea typeface="Arial"/>
              <a:cs typeface="Arial"/>
              <a:sym typeface="Arial"/>
            </a:endParaRPr>
          </a:p>
          <a:p>
            <a:pPr marL="0" lvl="0" indent="0" algn="l" rtl="0">
              <a:spcBef>
                <a:spcPts val="0"/>
              </a:spcBef>
              <a:spcAft>
                <a:spcPts val="0"/>
              </a:spcAft>
              <a:buNone/>
            </a:pPr>
            <a:endParaRPr/>
          </a:p>
        </p:txBody>
      </p:sp>
      <p:sp>
        <p:nvSpPr>
          <p:cNvPr id="129" name="Google Shape;129;g10655a1e90a_0_12:notes"/>
          <p:cNvSpPr txBox="1">
            <a:spLocks noGrp="1"/>
          </p:cNvSpPr>
          <p:nvPr>
            <p:ph type="sldNum" idx="12"/>
          </p:nvPr>
        </p:nvSpPr>
        <p:spPr>
          <a:xfrm>
            <a:off x="5265810" y="6658663"/>
            <a:ext cx="4028400" cy="3516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c32c574647_0_92: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c32c574647_0_92:notes"/>
          <p:cNvSpPr txBox="1">
            <a:spLocks noGrp="1"/>
          </p:cNvSpPr>
          <p:nvPr>
            <p:ph type="body" idx="1"/>
          </p:nvPr>
        </p:nvSpPr>
        <p:spPr>
          <a:xfrm>
            <a:off x="929640" y="3373754"/>
            <a:ext cx="7437000" cy="2760300"/>
          </a:xfrm>
          <a:prstGeom prst="rect">
            <a:avLst/>
          </a:prstGeom>
        </p:spPr>
        <p:txBody>
          <a:bodyPr spcFirstLastPara="1" wrap="square" lIns="90675" tIns="90675" rIns="90675" bIns="90675" anchor="t" anchorCtr="0">
            <a:noAutofit/>
          </a:bodyPr>
          <a:lstStyle/>
          <a:p>
            <a:pPr marL="0" lvl="0" indent="0" algn="l" rtl="0">
              <a:lnSpc>
                <a:spcPct val="90000"/>
              </a:lnSpc>
              <a:spcBef>
                <a:spcPts val="1000"/>
              </a:spcBef>
              <a:spcAft>
                <a:spcPts val="0"/>
              </a:spcAft>
              <a:buNone/>
            </a:pPr>
            <a:r>
              <a:rPr lang="en-US" sz="2200" b="1">
                <a:solidFill>
                  <a:srgbClr val="1A4B78"/>
                </a:solidFill>
                <a:highlight>
                  <a:schemeClr val="lt1"/>
                </a:highlight>
                <a:latin typeface="Candara"/>
                <a:ea typeface="Candara"/>
                <a:cs typeface="Candara"/>
                <a:sym typeface="Candara"/>
              </a:rPr>
              <a:t> </a:t>
            </a:r>
            <a:endParaRPr sz="2200">
              <a:solidFill>
                <a:srgbClr val="222222"/>
              </a:solidFill>
              <a:highlight>
                <a:schemeClr val="lt1"/>
              </a:highlight>
              <a:latin typeface="Candara"/>
              <a:ea typeface="Candara"/>
              <a:cs typeface="Candara"/>
              <a:sym typeface="Candara"/>
            </a:endParaRPr>
          </a:p>
          <a:p>
            <a:pPr marL="0" lvl="0" indent="0" algn="l" rtl="0">
              <a:spcBef>
                <a:spcPts val="0"/>
              </a:spcBef>
              <a:spcAft>
                <a:spcPts val="0"/>
              </a:spcAft>
              <a:buNone/>
            </a:pPr>
            <a:r>
              <a:rPr lang="en-US">
                <a:latin typeface="Arial"/>
                <a:ea typeface="Arial"/>
                <a:cs typeface="Arial"/>
                <a:sym typeface="Arial"/>
              </a:rPr>
              <a:t>And with that I invite you to join us on this quest. Again here’s the link to our 2019 results on the EAST website. If you are doing any similar work or have other ideas we’d love to hear from you. You can drop me a note at samato@blc.org</a:t>
            </a:r>
            <a:endParaRPr>
              <a:latin typeface="Arial"/>
              <a:ea typeface="Arial"/>
              <a:cs typeface="Arial"/>
              <a:sym typeface="Arial"/>
            </a:endParaRPr>
          </a:p>
        </p:txBody>
      </p:sp>
      <p:sp>
        <p:nvSpPr>
          <p:cNvPr id="136" name="Google Shape;136;g1c32c574647_0_92:notes"/>
          <p:cNvSpPr txBox="1">
            <a:spLocks noGrp="1"/>
          </p:cNvSpPr>
          <p:nvPr>
            <p:ph type="sldNum" idx="12"/>
          </p:nvPr>
        </p:nvSpPr>
        <p:spPr>
          <a:xfrm>
            <a:off x="5265810" y="6658663"/>
            <a:ext cx="4028400" cy="3516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29640" y="3373754"/>
            <a:ext cx="7437120" cy="2760344"/>
          </a:xfrm>
          <a:prstGeom prst="rect">
            <a:avLst/>
          </a:prstGeom>
        </p:spPr>
        <p:txBody>
          <a:bodyPr spcFirstLastPara="1" wrap="square" lIns="90675" tIns="90675" rIns="90675" bIns="90675" anchor="t" anchorCtr="0">
            <a:noAutofit/>
          </a:bodyPr>
          <a:lstStyle/>
          <a:p>
            <a:pPr marL="0" lvl="0" indent="0" algn="l" rtl="0">
              <a:spcBef>
                <a:spcPts val="0"/>
              </a:spcBef>
              <a:spcAft>
                <a:spcPts val="0"/>
              </a:spcAft>
              <a:buNone/>
            </a:pPr>
            <a:r>
              <a:rPr lang="en-US">
                <a:solidFill>
                  <a:srgbClr val="222222"/>
                </a:solidFill>
                <a:highlight>
                  <a:srgbClr val="FFFFFF"/>
                </a:highlight>
                <a:latin typeface="Arial"/>
                <a:ea typeface="Arial"/>
                <a:cs typeface="Arial"/>
                <a:sym typeface="Arial"/>
              </a:rPr>
              <a:t>We had a list of questions to investigate, thought mostly focused on “does retention change the ILL Pattern” and “how many requests could have been fufilled by a digital surrogate”. </a:t>
            </a:r>
            <a:endParaRPr>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r>
              <a:rPr lang="en-US">
                <a:solidFill>
                  <a:srgbClr val="222222"/>
                </a:solidFill>
                <a:highlight>
                  <a:srgbClr val="FFFFFF"/>
                </a:highlight>
                <a:latin typeface="Arial"/>
                <a:ea typeface="Arial"/>
                <a:cs typeface="Arial"/>
                <a:sym typeface="Arial"/>
              </a:rPr>
              <a:t>========================================</a:t>
            </a:r>
            <a:r>
              <a:rPr lang="en-US">
                <a:solidFill>
                  <a:srgbClr val="222222"/>
                </a:solidFill>
                <a:highlight>
                  <a:schemeClr val="lt1"/>
                </a:highlight>
                <a:latin typeface="Arial"/>
                <a:ea typeface="Arial"/>
                <a:cs typeface="Arial"/>
                <a:sym typeface="Arial"/>
              </a:rPr>
              <a:t>========================================</a:t>
            </a:r>
            <a:endParaRPr>
              <a:solidFill>
                <a:srgbClr val="222222"/>
              </a:solidFill>
              <a:highlight>
                <a:schemeClr val="lt1"/>
              </a:highlight>
              <a:latin typeface="Arial"/>
              <a:ea typeface="Arial"/>
              <a:cs typeface="Arial"/>
              <a:sym typeface="Arial"/>
            </a:endParaRPr>
          </a:p>
          <a:p>
            <a:pPr marL="0" lvl="0" indent="0" algn="l" rtl="0">
              <a:spcBef>
                <a:spcPts val="0"/>
              </a:spcBef>
              <a:spcAft>
                <a:spcPts val="0"/>
              </a:spcAft>
              <a:buNone/>
            </a:pPr>
            <a:endParaRPr>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r>
              <a:rPr lang="en-US">
                <a:solidFill>
                  <a:srgbClr val="222222"/>
                </a:solidFill>
                <a:highlight>
                  <a:srgbClr val="FFFFFF"/>
                </a:highlight>
                <a:latin typeface="Arial"/>
                <a:ea typeface="Arial"/>
                <a:cs typeface="Arial"/>
                <a:sym typeface="Arial"/>
              </a:rPr>
              <a:t>One of the major themes from the 2020 program assessment completed by EAST was a focus on improving and expanding access to EAST retained content, both as returnable print materials via inter-library loan and via digitization of the content.  A new Working Group (WG) on Access was created, a subgroup of which looked at Resource Sharing statistics for retained materials. </a:t>
            </a:r>
            <a:r>
              <a:rPr lang="en-US">
                <a:latin typeface="Arial"/>
                <a:ea typeface="Arial"/>
                <a:cs typeface="Arial"/>
                <a:sym typeface="Arial"/>
              </a:rPr>
              <a:t>We started out with this set of questions, not knowing of they would be answerable, but were interesting to us. </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Font typeface="Arial"/>
              <a:buAutoNum type="arabicPeriod"/>
            </a:pPr>
            <a:r>
              <a:rPr lang="en-US">
                <a:latin typeface="Arial"/>
                <a:ea typeface="Arial"/>
                <a:cs typeface="Arial"/>
                <a:sym typeface="Arial"/>
              </a:rPr>
              <a:t>Does retention change the ILL pattern?</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Font typeface="Arial"/>
              <a:buAutoNum type="arabicPeriod"/>
            </a:pPr>
            <a:r>
              <a:rPr lang="en-US">
                <a:latin typeface="Arial"/>
                <a:ea typeface="Arial"/>
                <a:cs typeface="Arial"/>
                <a:sym typeface="Arial"/>
              </a:rPr>
              <a:t>Do retained items circulate more than non-retained titles?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Font typeface="Arial"/>
              <a:buAutoNum type="arabicPeriod"/>
            </a:pPr>
            <a:r>
              <a:rPr lang="en-US" strike="sngStrike">
                <a:latin typeface="Arial"/>
                <a:ea typeface="Arial"/>
                <a:cs typeface="Arial"/>
                <a:sym typeface="Arial"/>
              </a:rPr>
              <a:t>Does circulation increase the risk of loss or damage to retained titles?</a:t>
            </a:r>
            <a:endParaRPr strike="sngStrike">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Font typeface="Arial"/>
              <a:buAutoNum type="arabicPeriod"/>
            </a:pPr>
            <a:r>
              <a:rPr lang="en-US">
                <a:latin typeface="Arial"/>
                <a:ea typeface="Arial"/>
                <a:cs typeface="Arial"/>
                <a:sym typeface="Arial"/>
              </a:rPr>
              <a:t>How many requests could have been fulfilled by a digital surrogate?</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Font typeface="Arial"/>
              <a:buAutoNum type="arabicPeriod"/>
            </a:pPr>
            <a:r>
              <a:rPr lang="en-US">
                <a:latin typeface="Arial"/>
                <a:ea typeface="Arial"/>
                <a:cs typeface="Arial"/>
                <a:sym typeface="Arial"/>
              </a:rPr>
              <a:t>Would seeing the percentage of retained items lent via ILL, both to EAST members, and outside of EAST be useful? </a:t>
            </a:r>
            <a:endParaRPr>
              <a:latin typeface="Arial"/>
              <a:ea typeface="Arial"/>
              <a:cs typeface="Arial"/>
              <a:sym typeface="Arial"/>
            </a:endParaRPr>
          </a:p>
          <a:p>
            <a:pPr marL="457200" lvl="0" indent="0" algn="l" rtl="0">
              <a:lnSpc>
                <a:spcPct val="115000"/>
              </a:lnSpc>
              <a:spcBef>
                <a:spcPts val="0"/>
              </a:spcBef>
              <a:spcAft>
                <a:spcPts val="0"/>
              </a:spcAft>
              <a:buNone/>
            </a:pPr>
            <a:r>
              <a:rPr lang="en-US">
                <a:latin typeface="Arial"/>
                <a:ea typeface="Arial"/>
                <a:cs typeface="Arial"/>
                <a:sym typeface="Arial"/>
              </a:rPr>
              <a:t>and</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Font typeface="Arial"/>
              <a:buAutoNum type="arabicPeriod"/>
            </a:pPr>
            <a:r>
              <a:rPr lang="en-US">
                <a:latin typeface="Arial"/>
                <a:ea typeface="Arial"/>
                <a:cs typeface="Arial"/>
                <a:sym typeface="Arial"/>
              </a:rPr>
              <a:t>Is speed of delivery, or turnaround time, important? Not just “can we access,” but “can we access quickly”?</a:t>
            </a:r>
            <a:endParaRPr/>
          </a:p>
        </p:txBody>
      </p:sp>
      <p:sp>
        <p:nvSpPr>
          <p:cNvPr id="56" name="Google Shape;56;p2: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175216b067_0_17:notes"/>
          <p:cNvSpPr txBox="1">
            <a:spLocks noGrp="1"/>
          </p:cNvSpPr>
          <p:nvPr>
            <p:ph type="body" idx="1"/>
          </p:nvPr>
        </p:nvSpPr>
        <p:spPr>
          <a:xfrm>
            <a:off x="929640" y="3373754"/>
            <a:ext cx="7437000" cy="2760300"/>
          </a:xfrm>
          <a:prstGeom prst="rect">
            <a:avLst/>
          </a:prstGeom>
        </p:spPr>
        <p:txBody>
          <a:bodyPr spcFirstLastPara="1" wrap="square" lIns="90675" tIns="90675" rIns="90675" bIns="90675" anchor="t" anchorCtr="0">
            <a:noAutofit/>
          </a:bodyPr>
          <a:lstStyle/>
          <a:p>
            <a:pPr marL="0" lvl="0" indent="0" algn="l" rtl="0">
              <a:lnSpc>
                <a:spcPct val="90000"/>
              </a:lnSpc>
              <a:spcBef>
                <a:spcPts val="1000"/>
              </a:spcBef>
              <a:spcAft>
                <a:spcPts val="0"/>
              </a:spcAft>
              <a:buClr>
                <a:srgbClr val="1A4B78"/>
              </a:buClr>
              <a:buSzPts val="2800"/>
              <a:buFont typeface="Arial"/>
              <a:buNone/>
            </a:pPr>
            <a:r>
              <a:rPr lang="en-US">
                <a:latin typeface="Arial"/>
                <a:ea typeface="Arial"/>
                <a:cs typeface="Arial"/>
                <a:sym typeface="Arial"/>
              </a:rPr>
              <a:t>Of course the big question was how to get useable data. We were able to get transaction level data from the OCLC EAST GAC, and the RapidReturnables pod, and while we know a lot of lending takes place outside of these systems, for example in union catalogs or local borrowing systems, we felt it at least gave us someplace to start. </a:t>
            </a:r>
            <a:endParaRPr>
              <a:latin typeface="Arial"/>
              <a:ea typeface="Arial"/>
              <a:cs typeface="Arial"/>
              <a:sym typeface="Arial"/>
            </a:endParaRPr>
          </a:p>
          <a:p>
            <a:pPr marL="0" lvl="0" indent="0" algn="l" rtl="0">
              <a:lnSpc>
                <a:spcPct val="90000"/>
              </a:lnSpc>
              <a:spcBef>
                <a:spcPts val="1000"/>
              </a:spcBef>
              <a:spcAft>
                <a:spcPts val="0"/>
              </a:spcAft>
              <a:buClr>
                <a:srgbClr val="1A4B78"/>
              </a:buClr>
              <a:buSzPts val="2800"/>
              <a:buFont typeface="Arial"/>
              <a:buNone/>
            </a:pPr>
            <a:r>
              <a:rPr lang="en-US">
                <a:latin typeface="Arial"/>
                <a:ea typeface="Arial"/>
                <a:cs typeface="Arial"/>
                <a:sym typeface="Arial"/>
              </a:rPr>
              <a:t> We did discuss other ways of gathering stats, which I’ll talk about on our future projects slide.</a:t>
            </a:r>
            <a:endParaRPr>
              <a:latin typeface="Arial"/>
              <a:ea typeface="Arial"/>
              <a:cs typeface="Arial"/>
              <a:sym typeface="Arial"/>
            </a:endParaRPr>
          </a:p>
          <a:p>
            <a:pPr marL="0" lvl="0" indent="0" algn="l" rtl="0">
              <a:lnSpc>
                <a:spcPct val="90000"/>
              </a:lnSpc>
              <a:spcBef>
                <a:spcPts val="1000"/>
              </a:spcBef>
              <a:spcAft>
                <a:spcPts val="0"/>
              </a:spcAft>
              <a:buClr>
                <a:srgbClr val="1A4B78"/>
              </a:buClr>
              <a:buSzPts val="2800"/>
              <a:buFont typeface="Arial"/>
              <a:buNone/>
            </a:pPr>
            <a:r>
              <a:rPr lang="en-US">
                <a:latin typeface="Arial"/>
                <a:ea typeface="Arial"/>
                <a:cs typeface="Arial"/>
                <a:sym typeface="Arial"/>
              </a:rPr>
              <a:t>We used the OCLC API for determining retention status, as all EAST retentions are registered in OCLC, and the HathiTrust and Internet Archives APIs to see if digital surrogates existed in those services, and if they were open access.</a:t>
            </a:r>
            <a:endParaRPr>
              <a:latin typeface="Arial"/>
              <a:ea typeface="Arial"/>
              <a:cs typeface="Arial"/>
              <a:sym typeface="Arial"/>
            </a:endParaRPr>
          </a:p>
          <a:p>
            <a:pPr marL="0" lvl="0" indent="0" algn="l" rtl="0">
              <a:lnSpc>
                <a:spcPct val="90000"/>
              </a:lnSpc>
              <a:spcBef>
                <a:spcPts val="1000"/>
              </a:spcBef>
              <a:spcAft>
                <a:spcPts val="0"/>
              </a:spcAft>
              <a:buClr>
                <a:srgbClr val="1A4B78"/>
              </a:buClr>
              <a:buSzPts val="2800"/>
              <a:buFont typeface="Arial"/>
              <a:buNone/>
            </a:pPr>
            <a:r>
              <a:rPr lang="en-US">
                <a:latin typeface="Arial"/>
                <a:ea typeface="Arial"/>
                <a:cs typeface="Arial"/>
                <a:sym typeface="Arial"/>
              </a:rPr>
              <a:t>We looked at data for the calendar year of 2019 as being a fairly “normal” year for lending. </a:t>
            </a:r>
            <a:endParaRPr>
              <a:latin typeface="Arial"/>
              <a:ea typeface="Arial"/>
              <a:cs typeface="Arial"/>
              <a:sym typeface="Arial"/>
            </a:endParaRPr>
          </a:p>
          <a:p>
            <a:pPr marL="0" lvl="0" indent="0" algn="l" rtl="0">
              <a:lnSpc>
                <a:spcPct val="90000"/>
              </a:lnSpc>
              <a:spcBef>
                <a:spcPts val="1000"/>
              </a:spcBef>
              <a:spcAft>
                <a:spcPts val="0"/>
              </a:spcAft>
              <a:buClr>
                <a:srgbClr val="1A4B78"/>
              </a:buClr>
              <a:buSzPts val="2800"/>
              <a:buFont typeface="Arial"/>
              <a:buNone/>
            </a:pPr>
            <a:endParaRPr>
              <a:latin typeface="Arial"/>
              <a:ea typeface="Arial"/>
              <a:cs typeface="Arial"/>
              <a:sym typeface="Arial"/>
            </a:endParaRPr>
          </a:p>
          <a:p>
            <a:pPr marL="0" lvl="0" indent="0" algn="l" rtl="0">
              <a:lnSpc>
                <a:spcPct val="90000"/>
              </a:lnSpc>
              <a:spcBef>
                <a:spcPts val="1000"/>
              </a:spcBef>
              <a:spcAft>
                <a:spcPts val="0"/>
              </a:spcAft>
              <a:buClr>
                <a:srgbClr val="1A4B78"/>
              </a:buClr>
              <a:buSzPts val="2800"/>
              <a:buFont typeface="Arial"/>
              <a:buNone/>
            </a:pPr>
            <a:r>
              <a:rPr lang="en-US">
                <a:latin typeface="Arial"/>
                <a:ea typeface="Arial"/>
                <a:cs typeface="Arial"/>
                <a:sym typeface="Arial"/>
              </a:rPr>
              <a:t> </a:t>
            </a:r>
            <a:endParaRPr>
              <a:latin typeface="Arial"/>
              <a:ea typeface="Arial"/>
              <a:cs typeface="Arial"/>
              <a:sym typeface="Arial"/>
            </a:endParaRPr>
          </a:p>
          <a:p>
            <a:pPr marL="0" lvl="0" indent="0" algn="l" rtl="0">
              <a:lnSpc>
                <a:spcPct val="90000"/>
              </a:lnSpc>
              <a:spcBef>
                <a:spcPts val="1000"/>
              </a:spcBef>
              <a:spcAft>
                <a:spcPts val="0"/>
              </a:spcAft>
              <a:buClr>
                <a:srgbClr val="1A4B78"/>
              </a:buClr>
              <a:buSzPts val="2800"/>
              <a:buFont typeface="Arial"/>
              <a:buNone/>
            </a:pPr>
            <a:r>
              <a:rPr lang="en-US">
                <a:latin typeface="Arial"/>
                <a:ea typeface="Arial"/>
                <a:cs typeface="Arial"/>
                <a:sym typeface="Arial"/>
              </a:rPr>
              <a:t> </a:t>
            </a:r>
            <a:endParaRPr>
              <a:latin typeface="Arial"/>
              <a:ea typeface="Arial"/>
              <a:cs typeface="Arial"/>
              <a:sym typeface="Arial"/>
            </a:endParaRPr>
          </a:p>
          <a:p>
            <a:pPr marL="0" lvl="0" indent="0" algn="l" rtl="0">
              <a:lnSpc>
                <a:spcPct val="90000"/>
              </a:lnSpc>
              <a:spcBef>
                <a:spcPts val="1000"/>
              </a:spcBef>
              <a:spcAft>
                <a:spcPts val="0"/>
              </a:spcAft>
              <a:buClr>
                <a:srgbClr val="1A4B78"/>
              </a:buClr>
              <a:buSzPts val="2800"/>
              <a:buFont typeface="Arial"/>
              <a:buNone/>
            </a:pPr>
            <a:endParaRPr>
              <a:solidFill>
                <a:srgbClr val="000000"/>
              </a:solidFill>
              <a:latin typeface="Arial"/>
              <a:ea typeface="Arial"/>
              <a:cs typeface="Arial"/>
              <a:sym typeface="Arial"/>
            </a:endParaRPr>
          </a:p>
          <a:p>
            <a:pPr marL="0" lvl="0" indent="0" algn="l" rtl="0">
              <a:lnSpc>
                <a:spcPct val="90000"/>
              </a:lnSpc>
              <a:spcBef>
                <a:spcPts val="1000"/>
              </a:spcBef>
              <a:spcAft>
                <a:spcPts val="0"/>
              </a:spcAft>
              <a:buClr>
                <a:srgbClr val="1A4B78"/>
              </a:buClr>
              <a:buSzPts val="2800"/>
              <a:buFont typeface="Arial"/>
              <a:buNone/>
            </a:pPr>
            <a:r>
              <a:rPr lang="en-US">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marL="0" lvl="0" indent="0" algn="l" rtl="0">
              <a:lnSpc>
                <a:spcPct val="90000"/>
              </a:lnSpc>
              <a:spcBef>
                <a:spcPts val="1000"/>
              </a:spcBef>
              <a:spcAft>
                <a:spcPts val="0"/>
              </a:spcAft>
              <a:buClr>
                <a:srgbClr val="1A4B78"/>
              </a:buClr>
              <a:buSzPts val="2800"/>
              <a:buFont typeface="Arial"/>
              <a:buNone/>
            </a:pPr>
            <a:r>
              <a:rPr lang="en-US">
                <a:solidFill>
                  <a:srgbClr val="000000"/>
                </a:solidFill>
                <a:latin typeface="Arial"/>
                <a:ea typeface="Arial"/>
                <a:cs typeface="Arial"/>
                <a:sym typeface="Arial"/>
              </a:rPr>
              <a:t>Of course the big question was how to get useable data. While EAST does have an OCLC statistical group, we know that a lot of ILL takes place outside of OCLC, e.g. in Rapid and RapidR, or in local borrowing networks or via union catalogs. So while we knew our data would be far from complete, we wanted to at least start somewhere, and were able to get OCLC stats and Rapid POD stats. We looked at the calendar year of 2019 as being a fairly “normal” year for lending. </a:t>
            </a:r>
            <a:endParaRPr>
              <a:solidFill>
                <a:srgbClr val="000000"/>
              </a:solidFill>
              <a:latin typeface="Arial"/>
              <a:ea typeface="Arial"/>
              <a:cs typeface="Arial"/>
              <a:sym typeface="Arial"/>
            </a:endParaRPr>
          </a:p>
          <a:p>
            <a:pPr marL="0" lvl="0" indent="0" algn="l" rtl="0">
              <a:lnSpc>
                <a:spcPct val="90000"/>
              </a:lnSpc>
              <a:spcBef>
                <a:spcPts val="1000"/>
              </a:spcBef>
              <a:spcAft>
                <a:spcPts val="0"/>
              </a:spcAft>
              <a:buClr>
                <a:srgbClr val="1A4B78"/>
              </a:buClr>
              <a:buSzPts val="2800"/>
              <a:buFont typeface="Arial"/>
              <a:buNone/>
            </a:pPr>
            <a:r>
              <a:rPr lang="en-US">
                <a:solidFill>
                  <a:srgbClr val="000000"/>
                </a:solidFill>
                <a:latin typeface="Arial"/>
                <a:ea typeface="Arial"/>
                <a:cs typeface="Arial"/>
                <a:sym typeface="Arial"/>
              </a:rPr>
              <a:t>We also needed to know what titles that were lent were also retained titles. For this we needed an OCLC number for each transaction that we could use with the OCLC API to determine retention status, as all EAST retentions are registered in OCLC.  This was somewhat problematic with the Rapid POD data, but they were able, after some work on their end, to get us OCLC numbers for over 80% of the transactions.</a:t>
            </a:r>
            <a:endParaRPr>
              <a:solidFill>
                <a:srgbClr val="000000"/>
              </a:solidFill>
              <a:latin typeface="Arial"/>
              <a:ea typeface="Arial"/>
              <a:cs typeface="Arial"/>
              <a:sym typeface="Arial"/>
            </a:endParaRPr>
          </a:p>
          <a:p>
            <a:pPr marL="0" lvl="0" indent="0" algn="l" rtl="0">
              <a:lnSpc>
                <a:spcPct val="90000"/>
              </a:lnSpc>
              <a:spcBef>
                <a:spcPts val="1000"/>
              </a:spcBef>
              <a:spcAft>
                <a:spcPts val="0"/>
              </a:spcAft>
              <a:buClr>
                <a:srgbClr val="1A4B78"/>
              </a:buClr>
              <a:buSzPts val="2800"/>
              <a:buFont typeface="Arial"/>
              <a:buNone/>
            </a:pPr>
            <a:r>
              <a:rPr lang="en-US">
                <a:solidFill>
                  <a:srgbClr val="000000"/>
                </a:solidFill>
                <a:latin typeface="Arial"/>
                <a:ea typeface="Arial"/>
                <a:cs typeface="Arial"/>
                <a:sym typeface="Arial"/>
              </a:rPr>
              <a:t>We also used these OCLC numbers to query the HathiTrust and Internet Archives APIs to see if digital surrogates existed in those services, and if they were open access.</a:t>
            </a:r>
            <a:endParaRPr>
              <a:solidFill>
                <a:srgbClr val="000000"/>
              </a:solidFill>
              <a:latin typeface="Arial"/>
              <a:ea typeface="Arial"/>
              <a:cs typeface="Arial"/>
              <a:sym typeface="Arial"/>
            </a:endParaRPr>
          </a:p>
          <a:p>
            <a:pPr marL="0" lvl="0" indent="0" algn="l" rtl="0">
              <a:lnSpc>
                <a:spcPct val="90000"/>
              </a:lnSpc>
              <a:spcBef>
                <a:spcPts val="1000"/>
              </a:spcBef>
              <a:spcAft>
                <a:spcPts val="0"/>
              </a:spcAft>
              <a:buClr>
                <a:srgbClr val="1A4B78"/>
              </a:buClr>
              <a:buSzPts val="2800"/>
              <a:buFont typeface="Arial"/>
              <a:buNone/>
            </a:pPr>
            <a:r>
              <a:rPr lang="en-US">
                <a:solidFill>
                  <a:srgbClr val="000000"/>
                </a:solidFill>
                <a:latin typeface="Arial"/>
                <a:ea typeface="Arial"/>
                <a:cs typeface="Arial"/>
                <a:sym typeface="Arial"/>
              </a:rPr>
              <a:t>And we discussed other ways of gathering stats, which I’ll talk about on our future projects slide. But for now we were dealing only with OCLC and Rapid data. </a:t>
            </a:r>
            <a:endParaRPr>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p:txBody>
      </p:sp>
      <p:sp>
        <p:nvSpPr>
          <p:cNvPr id="62" name="Google Shape;62;g1175216b067_0_17: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c32c574647_0_8:notes"/>
          <p:cNvSpPr txBox="1">
            <a:spLocks noGrp="1"/>
          </p:cNvSpPr>
          <p:nvPr>
            <p:ph type="body" idx="1"/>
          </p:nvPr>
        </p:nvSpPr>
        <p:spPr>
          <a:xfrm>
            <a:off x="929640" y="3373754"/>
            <a:ext cx="7437000" cy="2760300"/>
          </a:xfrm>
          <a:prstGeom prst="rect">
            <a:avLst/>
          </a:prstGeom>
        </p:spPr>
        <p:txBody>
          <a:bodyPr spcFirstLastPara="1" wrap="square" lIns="90675" tIns="90675" rIns="90675" bIns="90675" anchor="t" anchorCtr="0">
            <a:noAutofit/>
          </a:bodyPr>
          <a:lstStyle/>
          <a:p>
            <a:pPr marL="0" lvl="0" indent="0" algn="l" rtl="0">
              <a:spcBef>
                <a:spcPts val="0"/>
              </a:spcBef>
              <a:spcAft>
                <a:spcPts val="0"/>
              </a:spcAft>
              <a:buClr>
                <a:srgbClr val="1A4B78"/>
              </a:buClr>
              <a:buSzPts val="2800"/>
              <a:buFont typeface="Arial"/>
              <a:buNone/>
            </a:pPr>
            <a:r>
              <a:rPr lang="en-US">
                <a:latin typeface="Arial"/>
                <a:ea typeface="Arial"/>
                <a:cs typeface="Arial"/>
                <a:sym typeface="Arial"/>
              </a:rPr>
              <a:t>Here’s the list of fields we put in a </a:t>
            </a:r>
            <a:r>
              <a:rPr lang="en-US" u="sng">
                <a:solidFill>
                  <a:schemeClr val="hlink"/>
                </a:solidFill>
                <a:latin typeface="Arial"/>
                <a:ea typeface="Arial"/>
                <a:cs typeface="Arial"/>
                <a:sym typeface="Arial"/>
                <a:hlinkClick r:id="rId3"/>
              </a:rPr>
              <a:t>summary sheet of the data</a:t>
            </a:r>
            <a:r>
              <a:rPr lang="en-US">
                <a:latin typeface="Arial"/>
                <a:ea typeface="Arial"/>
                <a:cs typeface="Arial"/>
                <a:sym typeface="Arial"/>
              </a:rPr>
              <a:t> - including who lent the material, who borrowed it, was it a returnable, was it a retained title, and if so, was the institution who retained it also the institution who lent it (surprisingly we found many retained titles were actually lent by non retaining institutions. This is probably an artifact of having focused part of our retention model on widely held titles.) And we looked to see if the retained titles were lent to an EAST institution, and the publication year of returnable material (i.e. books).</a:t>
            </a:r>
            <a:endParaRPr>
              <a:latin typeface="Arial"/>
              <a:ea typeface="Arial"/>
              <a:cs typeface="Arial"/>
              <a:sym typeface="Arial"/>
            </a:endParaRPr>
          </a:p>
          <a:p>
            <a:pPr marL="0" lvl="0" indent="0" algn="l" rtl="0">
              <a:spcBef>
                <a:spcPts val="0"/>
              </a:spcBef>
              <a:spcAft>
                <a:spcPts val="0"/>
              </a:spcAft>
              <a:buClr>
                <a:srgbClr val="1A4B78"/>
              </a:buClr>
              <a:buSzPts val="2800"/>
              <a:buFont typeface="Arial"/>
              <a:buNone/>
            </a:pPr>
            <a:endParaRPr>
              <a:latin typeface="Arial"/>
              <a:ea typeface="Arial"/>
              <a:cs typeface="Arial"/>
              <a:sym typeface="Arial"/>
            </a:endParaRPr>
          </a:p>
          <a:p>
            <a:pPr marL="0" lvl="0" indent="0" algn="l" rtl="0">
              <a:spcBef>
                <a:spcPts val="0"/>
              </a:spcBef>
              <a:spcAft>
                <a:spcPts val="0"/>
              </a:spcAft>
              <a:buClr>
                <a:srgbClr val="1A4B78"/>
              </a:buClr>
              <a:buSzPts val="2800"/>
              <a:buFont typeface="Arial"/>
              <a:buNone/>
            </a:pPr>
            <a:r>
              <a:rPr lang="en-US">
                <a:latin typeface="Arial"/>
                <a:ea typeface="Arial"/>
                <a:cs typeface="Arial"/>
                <a:sym typeface="Arial"/>
              </a:rPr>
              <a:t>We also looked at ILL transactions compared to the size of the circulating collection, for which we used the collection size </a:t>
            </a:r>
            <a:endParaRPr>
              <a:latin typeface="Arial"/>
              <a:ea typeface="Arial"/>
              <a:cs typeface="Arial"/>
              <a:sym typeface="Arial"/>
            </a:endParaRPr>
          </a:p>
          <a:p>
            <a:pPr marL="0" lvl="0" indent="0" algn="l" rtl="0">
              <a:spcBef>
                <a:spcPts val="0"/>
              </a:spcBef>
              <a:spcAft>
                <a:spcPts val="0"/>
              </a:spcAft>
              <a:buClr>
                <a:srgbClr val="1A4B78"/>
              </a:buClr>
              <a:buSzPts val="2800"/>
              <a:buFont typeface="Arial"/>
              <a:buNone/>
            </a:pPr>
            <a:r>
              <a:rPr lang="en-US">
                <a:latin typeface="Arial"/>
                <a:ea typeface="Arial"/>
                <a:cs typeface="Arial"/>
                <a:sym typeface="Arial"/>
              </a:rPr>
              <a:t>reported by the library when they joined EAST. </a:t>
            </a:r>
            <a:r>
              <a:rPr lang="en-US">
                <a:solidFill>
                  <a:srgbClr val="D1D3D4"/>
                </a:solidFill>
                <a:latin typeface="Arial"/>
                <a:ea typeface="Arial"/>
                <a:cs typeface="Arial"/>
                <a:sym typeface="Arial"/>
              </a:rPr>
              <a:t>And we looked at if a title was available in HT or IA, and if it was openly available. </a:t>
            </a:r>
            <a:endParaRPr>
              <a:solidFill>
                <a:srgbClr val="D1D3D4"/>
              </a:solidFill>
              <a:latin typeface="Arial"/>
              <a:ea typeface="Arial"/>
              <a:cs typeface="Arial"/>
              <a:sym typeface="Arial"/>
            </a:endParaRPr>
          </a:p>
          <a:p>
            <a:pPr marL="0" lvl="0" indent="0" algn="l" rtl="0">
              <a:spcBef>
                <a:spcPts val="0"/>
              </a:spcBef>
              <a:spcAft>
                <a:spcPts val="0"/>
              </a:spcAft>
              <a:buClr>
                <a:srgbClr val="1A4B78"/>
              </a:buClr>
              <a:buSzPts val="2800"/>
              <a:buFont typeface="Arial"/>
              <a:buNone/>
            </a:pPr>
            <a:endParaRPr>
              <a:latin typeface="Arial"/>
              <a:ea typeface="Arial"/>
              <a:cs typeface="Arial"/>
              <a:sym typeface="Arial"/>
            </a:endParaRPr>
          </a:p>
          <a:p>
            <a:pPr marL="0" lvl="0" indent="0" algn="l" rtl="0">
              <a:spcBef>
                <a:spcPts val="0"/>
              </a:spcBef>
              <a:spcAft>
                <a:spcPts val="0"/>
              </a:spcAft>
              <a:buClr>
                <a:srgbClr val="1A4B78"/>
              </a:buClr>
              <a:buSzPts val="2800"/>
              <a:buFont typeface="Arial"/>
              <a:buNone/>
            </a:pPr>
            <a:r>
              <a:rPr lang="en-US">
                <a:latin typeface="Arial"/>
                <a:ea typeface="Arial"/>
                <a:cs typeface="Arial"/>
                <a:sym typeface="Arial"/>
              </a:rPr>
              <a:t>We were also interested in, but did not look at,  unfilled requests to see if there were retained titles that were requested but NOT available (perhaps out on loan to someone else). There was also a question of the number of EAST holdings of titles that were ILLed, but this was not data we had nor explored. </a:t>
            </a:r>
            <a:endParaRPr>
              <a:latin typeface="Arial"/>
              <a:ea typeface="Arial"/>
              <a:cs typeface="Arial"/>
              <a:sym typeface="Arial"/>
            </a:endParaRPr>
          </a:p>
          <a:p>
            <a:pPr marL="0" lvl="0" indent="0" algn="l" rtl="0">
              <a:spcBef>
                <a:spcPts val="0"/>
              </a:spcBef>
              <a:spcAft>
                <a:spcPts val="0"/>
              </a:spcAft>
              <a:buClr>
                <a:srgbClr val="1A4B78"/>
              </a:buClr>
              <a:buSzPts val="2800"/>
              <a:buFont typeface="Arial"/>
              <a:buNone/>
            </a:pPr>
            <a:endParaRPr>
              <a:latin typeface="Arial"/>
              <a:ea typeface="Arial"/>
              <a:cs typeface="Arial"/>
              <a:sym typeface="Arial"/>
            </a:endParaRPr>
          </a:p>
          <a:p>
            <a:pPr marL="0" lvl="0" indent="0" algn="l" rtl="0">
              <a:spcBef>
                <a:spcPts val="0"/>
              </a:spcBef>
              <a:spcAft>
                <a:spcPts val="0"/>
              </a:spcAft>
              <a:buClr>
                <a:srgbClr val="1A4B78"/>
              </a:buClr>
              <a:buSzPts val="2800"/>
              <a:buFont typeface="Arial"/>
              <a:buNone/>
            </a:pPr>
            <a:r>
              <a:rPr lang="en-US">
                <a:solidFill>
                  <a:srgbClr val="D1D3D4"/>
                </a:solidFill>
                <a:latin typeface="Arial"/>
                <a:ea typeface="Arial"/>
                <a:cs typeface="Arial"/>
                <a:sym typeface="Arial"/>
              </a:rPr>
              <a:t>Initially our data did not have year of publication of returnables, but we later decided that was important to know, and we were able to get that information.  </a:t>
            </a:r>
            <a:endParaRPr>
              <a:solidFill>
                <a:srgbClr val="D1D3D4"/>
              </a:solidFill>
              <a:latin typeface="Arial"/>
              <a:ea typeface="Arial"/>
              <a:cs typeface="Arial"/>
              <a:sym typeface="Arial"/>
            </a:endParaRPr>
          </a:p>
        </p:txBody>
      </p:sp>
      <p:sp>
        <p:nvSpPr>
          <p:cNvPr id="70" name="Google Shape;70;g1c32c574647_0_8: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c32c574647_0_105: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c32c574647_0_105:notes"/>
          <p:cNvSpPr txBox="1">
            <a:spLocks noGrp="1"/>
          </p:cNvSpPr>
          <p:nvPr>
            <p:ph type="body" idx="1"/>
          </p:nvPr>
        </p:nvSpPr>
        <p:spPr>
          <a:xfrm>
            <a:off x="929640" y="3373754"/>
            <a:ext cx="7437000" cy="2760300"/>
          </a:xfrm>
          <a:prstGeom prst="rect">
            <a:avLst/>
          </a:prstGeom>
        </p:spPr>
        <p:txBody>
          <a:bodyPr spcFirstLastPara="1" wrap="square" lIns="90675" tIns="90675" rIns="90675" bIns="90675" anchor="t" anchorCtr="0">
            <a:noAutofit/>
          </a:bodyPr>
          <a:lstStyle/>
          <a:p>
            <a:pPr marL="0" lvl="0" indent="0" algn="l" rtl="0">
              <a:spcBef>
                <a:spcPts val="0"/>
              </a:spcBef>
              <a:spcAft>
                <a:spcPts val="0"/>
              </a:spcAft>
              <a:buNone/>
            </a:pPr>
            <a:r>
              <a:rPr lang="en-US">
                <a:latin typeface="Arial"/>
                <a:ea typeface="Arial"/>
                <a:cs typeface="Arial"/>
                <a:sym typeface="Arial"/>
              </a:rPr>
              <a:t>We  compiled and  cleaned the data a bit and  put it  into a large spreadsheet format, we pulled it into Tableau for exploration and visualization.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You can see our facets here - is the title retained, and how many retentions does it have in EAST? Was the lender also the library who holds the retention? Was the borrowing institution also an EAST library? Was the loan a book (returnable) or a scan of an article or chapter, and what was the publication year of the material lent. </a:t>
            </a:r>
            <a:endParaRPr>
              <a:latin typeface="Arial"/>
              <a:ea typeface="Arial"/>
              <a:cs typeface="Arial"/>
              <a:sym typeface="Arial"/>
            </a:endParaRPr>
          </a:p>
        </p:txBody>
      </p:sp>
      <p:sp>
        <p:nvSpPr>
          <p:cNvPr id="78" name="Google Shape;78;g1c32c574647_0_105:notes"/>
          <p:cNvSpPr txBox="1">
            <a:spLocks noGrp="1"/>
          </p:cNvSpPr>
          <p:nvPr>
            <p:ph type="sldNum" idx="12"/>
          </p:nvPr>
        </p:nvSpPr>
        <p:spPr>
          <a:xfrm>
            <a:off x="5265810" y="6658663"/>
            <a:ext cx="4028400" cy="3516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c32c574647_0_71: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c32c574647_0_71:notes"/>
          <p:cNvSpPr txBox="1">
            <a:spLocks noGrp="1"/>
          </p:cNvSpPr>
          <p:nvPr>
            <p:ph type="body" idx="1"/>
          </p:nvPr>
        </p:nvSpPr>
        <p:spPr>
          <a:xfrm>
            <a:off x="929640" y="3373754"/>
            <a:ext cx="7437000" cy="2760300"/>
          </a:xfrm>
          <a:prstGeom prst="rect">
            <a:avLst/>
          </a:prstGeom>
        </p:spPr>
        <p:txBody>
          <a:bodyPr spcFirstLastPara="1" wrap="square" lIns="90675" tIns="90675" rIns="90675" bIns="90675" anchor="t" anchorCtr="0">
            <a:noAutofit/>
          </a:bodyPr>
          <a:lstStyle/>
          <a:p>
            <a:pPr marL="0" lvl="0" indent="0" algn="l" rtl="0">
              <a:spcBef>
                <a:spcPts val="0"/>
              </a:spcBef>
              <a:spcAft>
                <a:spcPts val="0"/>
              </a:spcAft>
              <a:buNone/>
            </a:pPr>
            <a:r>
              <a:rPr lang="en-US">
                <a:solidFill>
                  <a:srgbClr val="222222"/>
                </a:solidFill>
                <a:highlight>
                  <a:srgbClr val="FFFFFF"/>
                </a:highlight>
                <a:latin typeface="Arial"/>
                <a:ea typeface="Arial"/>
                <a:cs typeface="Arial"/>
                <a:sym typeface="Arial"/>
              </a:rPr>
              <a:t>Here’s what we found:</a:t>
            </a:r>
            <a:endParaRPr>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r>
              <a:rPr lang="en-US">
                <a:solidFill>
                  <a:srgbClr val="222222"/>
                </a:solidFill>
                <a:highlight>
                  <a:srgbClr val="FFFFFF"/>
                </a:highlight>
                <a:latin typeface="Arial"/>
                <a:ea typeface="Arial"/>
                <a:cs typeface="Arial"/>
                <a:sym typeface="Arial"/>
              </a:rPr>
              <a:t>In general, EAST member libraries retain between 15-30% of their circulating print monograph collections for EAST.</a:t>
            </a:r>
            <a:endParaRPr>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r>
              <a:rPr lang="en-US">
                <a:solidFill>
                  <a:srgbClr val="222222"/>
                </a:solidFill>
                <a:highlight>
                  <a:srgbClr val="FFFFFF"/>
                </a:highlight>
                <a:latin typeface="Arial"/>
                <a:ea typeface="Arial"/>
                <a:cs typeface="Arial"/>
                <a:sym typeface="Arial"/>
              </a:rPr>
              <a:t>In this data set, approximately 1% (ranging from .2%-1.6%)  of the circulating print collection was lent via Rapid or OCLC. </a:t>
            </a:r>
            <a:endParaRPr>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r>
              <a:rPr lang="en-US">
                <a:solidFill>
                  <a:srgbClr val="222222"/>
                </a:solidFill>
                <a:highlight>
                  <a:srgbClr val="FFFFFF"/>
                </a:highlight>
                <a:latin typeface="Arial"/>
                <a:ea typeface="Arial"/>
                <a:cs typeface="Arial"/>
                <a:sym typeface="Arial"/>
              </a:rPr>
              <a:t>Of these transactions, almost 44% were on titles that have an EAST retention commitment (the red, blue and green slices of this pie chart), though they were not necessarily loaned by the retaining library. </a:t>
            </a:r>
            <a:endParaRPr>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r>
              <a:rPr lang="en-US">
                <a:solidFill>
                  <a:srgbClr val="222222"/>
                </a:solidFill>
                <a:highlight>
                  <a:srgbClr val="FFFFFF"/>
                </a:highlight>
                <a:latin typeface="Arial"/>
                <a:ea typeface="Arial"/>
                <a:cs typeface="Arial"/>
                <a:sym typeface="Arial"/>
              </a:rPr>
              <a:t>When looking at titles that were </a:t>
            </a:r>
            <a:r>
              <a:rPr lang="en-US" b="1" i="1">
                <a:solidFill>
                  <a:srgbClr val="222222"/>
                </a:solidFill>
                <a:highlight>
                  <a:srgbClr val="FFFFFF"/>
                </a:highlight>
                <a:latin typeface="Arial"/>
                <a:ea typeface="Arial"/>
                <a:cs typeface="Arial"/>
                <a:sym typeface="Arial"/>
              </a:rPr>
              <a:t>lent by the retaining libraries</a:t>
            </a:r>
            <a:r>
              <a:rPr lang="en-US">
                <a:solidFill>
                  <a:srgbClr val="222222"/>
                </a:solidFill>
                <a:highlight>
                  <a:srgbClr val="FFFFFF"/>
                </a:highlight>
                <a:latin typeface="Arial"/>
                <a:ea typeface="Arial"/>
                <a:cs typeface="Arial"/>
                <a:sym typeface="Arial"/>
              </a:rPr>
              <a:t>, that number drops to 13.9% (the blue and  green slices), and when further </a:t>
            </a:r>
            <a:r>
              <a:rPr lang="en-US" b="1" i="1">
                <a:solidFill>
                  <a:srgbClr val="222222"/>
                </a:solidFill>
                <a:highlight>
                  <a:srgbClr val="FFFFFF"/>
                </a:highlight>
                <a:latin typeface="Arial"/>
                <a:ea typeface="Arial"/>
                <a:cs typeface="Arial"/>
                <a:sym typeface="Arial"/>
              </a:rPr>
              <a:t>limiting to loans where the title was lent to an EAST member</a:t>
            </a:r>
            <a:r>
              <a:rPr lang="en-US">
                <a:solidFill>
                  <a:srgbClr val="222222"/>
                </a:solidFill>
                <a:highlight>
                  <a:srgbClr val="FFFFFF"/>
                </a:highlight>
                <a:latin typeface="Arial"/>
                <a:ea typeface="Arial"/>
                <a:cs typeface="Arial"/>
                <a:sym typeface="Arial"/>
              </a:rPr>
              <a:t>, it drops to 5.6% of all ILL transactions (the green slice).</a:t>
            </a:r>
            <a:endParaRPr>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a:solidFill>
                <a:srgbClr val="222222"/>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a:latin typeface="Arial"/>
                <a:ea typeface="Arial"/>
                <a:cs typeface="Arial"/>
                <a:sym typeface="Arial"/>
              </a:rPr>
              <a:t>We took from this that retained copies do get loaned, but not excessively so.</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a:solidFill>
                  <a:srgbClr val="666666"/>
                </a:solidFill>
                <a:latin typeface="Arial"/>
                <a:ea typeface="Arial"/>
                <a:cs typeface="Arial"/>
                <a:sym typeface="Arial"/>
              </a:rPr>
              <a:t>(Charts: https://docs.google.com/spreadsheets/d/1sY7JqNh2Nz0CAdJ_LMCmXR6uQx76rmvy/edit#gid=1147007239)</a:t>
            </a:r>
            <a:endParaRPr>
              <a:solidFill>
                <a:srgbClr val="666666"/>
              </a:solidFill>
              <a:latin typeface="Arial"/>
              <a:ea typeface="Arial"/>
              <a:cs typeface="Arial"/>
              <a:sym typeface="Arial"/>
            </a:endParaRPr>
          </a:p>
          <a:p>
            <a:pPr marL="0" lvl="0" indent="0" algn="l" rtl="0">
              <a:spcBef>
                <a:spcPts val="0"/>
              </a:spcBef>
              <a:spcAft>
                <a:spcPts val="0"/>
              </a:spcAft>
              <a:buNone/>
            </a:pPr>
            <a:endParaRPr>
              <a:solidFill>
                <a:srgbClr val="222222"/>
              </a:solidFill>
              <a:highlight>
                <a:srgbClr val="FFFFFF"/>
              </a:highlight>
              <a:latin typeface="Arial"/>
              <a:ea typeface="Arial"/>
              <a:cs typeface="Arial"/>
              <a:sym typeface="Arial"/>
            </a:endParaRPr>
          </a:p>
        </p:txBody>
      </p:sp>
      <p:sp>
        <p:nvSpPr>
          <p:cNvPr id="86" name="Google Shape;86;g1c32c574647_0_71:notes"/>
          <p:cNvSpPr txBox="1">
            <a:spLocks noGrp="1"/>
          </p:cNvSpPr>
          <p:nvPr>
            <p:ph type="sldNum" idx="12"/>
          </p:nvPr>
        </p:nvSpPr>
        <p:spPr>
          <a:xfrm>
            <a:off x="5265810" y="6658663"/>
            <a:ext cx="4028400" cy="3516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c32c574647_0_77: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c32c574647_0_77:notes"/>
          <p:cNvSpPr txBox="1">
            <a:spLocks noGrp="1"/>
          </p:cNvSpPr>
          <p:nvPr>
            <p:ph type="body" idx="1"/>
          </p:nvPr>
        </p:nvSpPr>
        <p:spPr>
          <a:xfrm>
            <a:off x="929640" y="3373754"/>
            <a:ext cx="7437000" cy="2760300"/>
          </a:xfrm>
          <a:prstGeom prst="rect">
            <a:avLst/>
          </a:prstGeom>
        </p:spPr>
        <p:txBody>
          <a:bodyPr spcFirstLastPara="1" wrap="square" lIns="90675" tIns="90675" rIns="90675" bIns="90675" anchor="t" anchorCtr="0">
            <a:noAutofit/>
          </a:bodyPr>
          <a:lstStyle/>
          <a:p>
            <a:pPr marL="0" lvl="0" indent="0" algn="l" rtl="0">
              <a:spcBef>
                <a:spcPts val="0"/>
              </a:spcBef>
              <a:spcAft>
                <a:spcPts val="0"/>
              </a:spcAft>
              <a:buNone/>
            </a:pPr>
            <a:r>
              <a:rPr lang="en-US">
                <a:solidFill>
                  <a:srgbClr val="222222"/>
                </a:solidFill>
                <a:highlight>
                  <a:srgbClr val="FFFFFF"/>
                </a:highlight>
                <a:latin typeface="Arial"/>
                <a:ea typeface="Arial"/>
                <a:cs typeface="Arial"/>
                <a:sym typeface="Arial"/>
              </a:rPr>
              <a:t>We then decided to look just at the corpus of data that pertains to EAST retentions - which is pre 2011 print monographs. So this is looking at just that subset of the ILL transactions. </a:t>
            </a:r>
            <a:endParaRPr>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r>
              <a:rPr lang="en-US">
                <a:solidFill>
                  <a:srgbClr val="222222"/>
                </a:solidFill>
                <a:highlight>
                  <a:srgbClr val="FFFFFF"/>
                </a:highlight>
                <a:latin typeface="Arial"/>
                <a:ea typeface="Arial"/>
                <a:cs typeface="Arial"/>
                <a:sym typeface="Arial"/>
              </a:rPr>
              <a:t>About one third  of all transactions were on pre 2011 imprints. When looking only at this subset, the percentage of transactions that were on retained titles increased to 83%, with 13.4% being lent by the retainer to another EAST institution (again the green slice here)</a:t>
            </a:r>
            <a:endParaRPr>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r>
              <a:rPr lang="en-US">
                <a:solidFill>
                  <a:srgbClr val="222222"/>
                </a:solidFill>
                <a:highlight>
                  <a:srgbClr val="FFFFFF"/>
                </a:highlight>
                <a:latin typeface="Arial"/>
                <a:ea typeface="Arial"/>
                <a:cs typeface="Arial"/>
                <a:sym typeface="Arial"/>
              </a:rPr>
              <a:t>This made us feel good that we were retaining materials that are used and useful. </a:t>
            </a:r>
            <a:endParaRPr>
              <a:solidFill>
                <a:srgbClr val="222222"/>
              </a:solidFill>
              <a:highlight>
                <a:srgbClr val="FFFFFF"/>
              </a:highlight>
              <a:latin typeface="Arial"/>
              <a:ea typeface="Arial"/>
              <a:cs typeface="Arial"/>
              <a:sym typeface="Arial"/>
            </a:endParaRPr>
          </a:p>
        </p:txBody>
      </p:sp>
      <p:sp>
        <p:nvSpPr>
          <p:cNvPr id="93" name="Google Shape;93;g1c32c574647_0_77:notes"/>
          <p:cNvSpPr txBox="1">
            <a:spLocks noGrp="1"/>
          </p:cNvSpPr>
          <p:nvPr>
            <p:ph type="sldNum" idx="12"/>
          </p:nvPr>
        </p:nvSpPr>
        <p:spPr>
          <a:xfrm>
            <a:off x="5265810" y="6658663"/>
            <a:ext cx="4028400" cy="3516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c32c574647_0_83: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c32c574647_0_83:notes"/>
          <p:cNvSpPr txBox="1">
            <a:spLocks noGrp="1"/>
          </p:cNvSpPr>
          <p:nvPr>
            <p:ph type="body" idx="1"/>
          </p:nvPr>
        </p:nvSpPr>
        <p:spPr>
          <a:xfrm>
            <a:off x="929640" y="3373754"/>
            <a:ext cx="7437000" cy="2760300"/>
          </a:xfrm>
          <a:prstGeom prst="rect">
            <a:avLst/>
          </a:prstGeom>
        </p:spPr>
        <p:txBody>
          <a:bodyPr spcFirstLastPara="1" wrap="square" lIns="90675" tIns="90675" rIns="90675" bIns="90675" anchor="t" anchorCtr="0">
            <a:noAutofit/>
          </a:bodyPr>
          <a:lstStyle/>
          <a:p>
            <a:pPr marL="0" lvl="0" indent="0" algn="l" rtl="0">
              <a:spcBef>
                <a:spcPts val="0"/>
              </a:spcBef>
              <a:spcAft>
                <a:spcPts val="0"/>
              </a:spcAft>
              <a:buNone/>
            </a:pPr>
            <a:r>
              <a:rPr lang="en-US">
                <a:solidFill>
                  <a:srgbClr val="222222"/>
                </a:solidFill>
                <a:highlight>
                  <a:srgbClr val="FFFFFF"/>
                </a:highlight>
                <a:latin typeface="Arial"/>
                <a:ea typeface="Arial"/>
                <a:cs typeface="Arial"/>
                <a:sym typeface="Arial"/>
              </a:rPr>
              <a:t>Also of interest was investigating the </a:t>
            </a:r>
            <a:r>
              <a:rPr lang="en-US" b="1" i="1">
                <a:solidFill>
                  <a:srgbClr val="222222"/>
                </a:solidFill>
                <a:highlight>
                  <a:srgbClr val="FFFFFF"/>
                </a:highlight>
                <a:latin typeface="Arial"/>
                <a:ea typeface="Arial"/>
                <a:cs typeface="Arial"/>
                <a:sym typeface="Arial"/>
              </a:rPr>
              <a:t>total number of EAST retention commitments</a:t>
            </a:r>
            <a:r>
              <a:rPr lang="en-US">
                <a:solidFill>
                  <a:srgbClr val="222222"/>
                </a:solidFill>
                <a:highlight>
                  <a:srgbClr val="FFFFFF"/>
                </a:highlight>
                <a:latin typeface="Arial"/>
                <a:ea typeface="Arial"/>
                <a:cs typeface="Arial"/>
                <a:sym typeface="Arial"/>
              </a:rPr>
              <a:t> on retentions which were lent. Approximately 30% of retained titles that were lent had 5 or more copies committed across EAST, while almost half had only one retention commitment, with the remaining 20% having 2-4 copies retained across the EAST member libraries. This does, in fact, reflect the distribution of retained titles across the EAST collective collection, so no surprises there. </a:t>
            </a:r>
            <a:endParaRPr>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r>
              <a:rPr lang="en-US">
                <a:solidFill>
                  <a:srgbClr val="888A9C"/>
                </a:solidFill>
                <a:highlight>
                  <a:srgbClr val="FFFFFF"/>
                </a:highlight>
                <a:latin typeface="Arial"/>
                <a:ea typeface="Arial"/>
                <a:cs typeface="Arial"/>
                <a:sym typeface="Arial"/>
              </a:rPr>
              <a:t>Pub year data is in 2019 GAC and POD for Tableau.xlsx</a:t>
            </a:r>
            <a:endParaRPr>
              <a:solidFill>
                <a:srgbClr val="888A9C"/>
              </a:solidFill>
              <a:highlight>
                <a:srgbClr val="FFFFFF"/>
              </a:highlight>
              <a:latin typeface="Arial"/>
              <a:ea typeface="Arial"/>
              <a:cs typeface="Arial"/>
              <a:sym typeface="Arial"/>
            </a:endParaRPr>
          </a:p>
        </p:txBody>
      </p:sp>
      <p:sp>
        <p:nvSpPr>
          <p:cNvPr id="100" name="Google Shape;100;g1c32c574647_0_83:notes"/>
          <p:cNvSpPr txBox="1">
            <a:spLocks noGrp="1"/>
          </p:cNvSpPr>
          <p:nvPr>
            <p:ph type="sldNum" idx="12"/>
          </p:nvPr>
        </p:nvSpPr>
        <p:spPr>
          <a:xfrm>
            <a:off x="5265810" y="6658663"/>
            <a:ext cx="4028400" cy="3516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c32c574647_0_113: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c32c574647_0_113:notes"/>
          <p:cNvSpPr txBox="1">
            <a:spLocks noGrp="1"/>
          </p:cNvSpPr>
          <p:nvPr>
            <p:ph type="body" idx="1"/>
          </p:nvPr>
        </p:nvSpPr>
        <p:spPr>
          <a:xfrm>
            <a:off x="929640" y="3373754"/>
            <a:ext cx="7437000" cy="2760300"/>
          </a:xfrm>
          <a:prstGeom prst="rect">
            <a:avLst/>
          </a:prstGeom>
        </p:spPr>
        <p:txBody>
          <a:bodyPr spcFirstLastPara="1" wrap="square" lIns="90675" tIns="90675" rIns="90675" bIns="90675" anchor="t" anchorCtr="0">
            <a:noAutofit/>
          </a:bodyPr>
          <a:lstStyle/>
          <a:p>
            <a:pPr marL="0" lvl="0" indent="0" algn="l" rtl="0">
              <a:spcBef>
                <a:spcPts val="0"/>
              </a:spcBef>
              <a:spcAft>
                <a:spcPts val="0"/>
              </a:spcAft>
              <a:buNone/>
            </a:pPr>
            <a:r>
              <a:rPr lang="en-US">
                <a:solidFill>
                  <a:srgbClr val="222222"/>
                </a:solidFill>
                <a:highlight>
                  <a:srgbClr val="FFFFFF"/>
                </a:highlight>
                <a:latin typeface="Arial"/>
                <a:ea typeface="Arial"/>
                <a:cs typeface="Arial"/>
                <a:sym typeface="Arial"/>
              </a:rPr>
              <a:t>And finally we looked at the the existence of a digital surrogate in HathiTrust or Internet Archive for retained titles that were lent (regardless of the retainer or borrower). Approximately half of the transactions were found to have a digital surrogate though only 11% of retained titles that were loaned were open access or available for controlled digital lending. (so better on the preservation side, not so great on the access side.)</a:t>
            </a:r>
            <a:endParaRPr>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r>
              <a:rPr lang="en-US" b="1">
                <a:solidFill>
                  <a:srgbClr val="222222"/>
                </a:solidFill>
                <a:highlight>
                  <a:srgbClr val="FFFFFF"/>
                </a:highlight>
                <a:latin typeface="Arial"/>
                <a:ea typeface="Arial"/>
                <a:cs typeface="Arial"/>
                <a:sym typeface="Arial"/>
              </a:rPr>
              <a:t>Of particular note, approximately one quarter of the lent retention transactions were for titles that lacked a digital surrogate and were retained by only 1 EAST member.</a:t>
            </a:r>
            <a:r>
              <a:rPr lang="en-US">
                <a:solidFill>
                  <a:srgbClr val="222222"/>
                </a:solidFill>
                <a:highlight>
                  <a:srgbClr val="FFFFFF"/>
                </a:highlight>
                <a:latin typeface="Arial"/>
                <a:ea typeface="Arial"/>
                <a:cs typeface="Arial"/>
                <a:sym typeface="Arial"/>
              </a:rPr>
              <a:t> These may be candidates for further investigation for digitization. </a:t>
            </a:r>
            <a:endParaRPr>
              <a:solidFill>
                <a:srgbClr val="222222"/>
              </a:solidFill>
              <a:highlight>
                <a:srgbClr val="FFFFFF"/>
              </a:highlight>
              <a:latin typeface="Arial"/>
              <a:ea typeface="Arial"/>
              <a:cs typeface="Arial"/>
              <a:sym typeface="Arial"/>
            </a:endParaRPr>
          </a:p>
        </p:txBody>
      </p:sp>
      <p:sp>
        <p:nvSpPr>
          <p:cNvPr id="107" name="Google Shape;107;g1c32c574647_0_113:notes"/>
          <p:cNvSpPr txBox="1">
            <a:spLocks noGrp="1"/>
          </p:cNvSpPr>
          <p:nvPr>
            <p:ph type="sldNum" idx="12"/>
          </p:nvPr>
        </p:nvSpPr>
        <p:spPr>
          <a:xfrm>
            <a:off x="5265810" y="6658663"/>
            <a:ext cx="4028400" cy="3516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1524000" y="690935"/>
            <a:ext cx="9144000" cy="2097837"/>
          </a:xfrm>
          <a:prstGeom prst="rect">
            <a:avLst/>
          </a:prstGeom>
          <a:noFill/>
          <a:ln w="38100" cap="flat" cmpd="sng">
            <a:solidFill>
              <a:srgbClr val="A9C160"/>
            </a:solidFill>
            <a:prstDash val="solid"/>
            <a:round/>
            <a:headEnd type="none" w="sm" len="sm"/>
            <a:tailEnd type="none" w="sm" len="sm"/>
          </a:ln>
        </p:spPr>
        <p:txBody>
          <a:bodyPr spcFirstLastPara="1" wrap="square" lIns="91425" tIns="91425" rIns="91425" bIns="91425" anchor="b" anchorCtr="0">
            <a:noAutofit/>
          </a:bodyPr>
          <a:lstStyle>
            <a:lvl1pPr marR="0" lvl="0" algn="ctr">
              <a:lnSpc>
                <a:spcPct val="90000"/>
              </a:lnSpc>
              <a:spcBef>
                <a:spcPts val="0"/>
              </a:spcBef>
              <a:spcAft>
                <a:spcPts val="0"/>
              </a:spcAft>
              <a:buClr>
                <a:srgbClr val="D1D3D4"/>
              </a:buClr>
              <a:buSzPts val="6600"/>
              <a:buFont typeface="Candara"/>
              <a:buNone/>
              <a:defRPr sz="6600" b="0" i="1" u="none" strike="noStrike" cap="none">
                <a:solidFill>
                  <a:srgbClr val="D1D3D4"/>
                </a:solidFill>
                <a:latin typeface="Candara"/>
                <a:ea typeface="Candara"/>
                <a:cs typeface="Candara"/>
                <a:sym typeface="Candara"/>
              </a:defRPr>
            </a:lvl1pPr>
            <a:lvl2pPr marR="0" lvl="1"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2"/>
          <p:cNvSpPr txBox="1">
            <a:spLocks noGrp="1"/>
          </p:cNvSpPr>
          <p:nvPr>
            <p:ph type="subTitle" idx="1"/>
          </p:nvPr>
        </p:nvSpPr>
        <p:spPr>
          <a:xfrm>
            <a:off x="1524000" y="3406001"/>
            <a:ext cx="9144000" cy="1655761"/>
          </a:xfrm>
          <a:prstGeom prst="rect">
            <a:avLst/>
          </a:prstGeom>
          <a:noFill/>
          <a:ln>
            <a:noFill/>
          </a:ln>
        </p:spPr>
        <p:txBody>
          <a:bodyPr spcFirstLastPara="1" wrap="square" lIns="91425" tIns="91425" rIns="91425" bIns="91425" anchor="t" anchorCtr="0">
            <a:noAutofit/>
          </a:bodyPr>
          <a:lstStyle>
            <a:lvl1pPr marR="0" lvl="0" algn="ctr">
              <a:lnSpc>
                <a:spcPct val="90000"/>
              </a:lnSpc>
              <a:spcBef>
                <a:spcPts val="1000"/>
              </a:spcBef>
              <a:spcAft>
                <a:spcPts val="0"/>
              </a:spcAft>
              <a:buClr>
                <a:srgbClr val="A9C160"/>
              </a:buClr>
              <a:buSzPts val="3200"/>
              <a:buFont typeface="Arial"/>
              <a:buNone/>
              <a:defRPr sz="3200" b="1" i="0" u="none" strike="noStrike" cap="none">
                <a:solidFill>
                  <a:srgbClr val="A9C160"/>
                </a:solidFill>
                <a:latin typeface="Candara"/>
                <a:ea typeface="Candara"/>
                <a:cs typeface="Candara"/>
                <a:sym typeface="Candara"/>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Candara"/>
                <a:ea typeface="Candara"/>
                <a:cs typeface="Candara"/>
                <a:sym typeface="Candara"/>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Candara"/>
                <a:ea typeface="Candara"/>
                <a:cs typeface="Candara"/>
                <a:sym typeface="Candara"/>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ndara"/>
                <a:ea typeface="Candara"/>
                <a:cs typeface="Candara"/>
                <a:sym typeface="Candara"/>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ndara"/>
                <a:ea typeface="Candara"/>
                <a:cs typeface="Candara"/>
                <a:sym typeface="Candara"/>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ndara"/>
                <a:ea typeface="Candara"/>
                <a:cs typeface="Candara"/>
                <a:sym typeface="Candara"/>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ndara"/>
                <a:ea typeface="Candara"/>
                <a:cs typeface="Candara"/>
                <a:sym typeface="Candara"/>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ndara"/>
                <a:ea typeface="Candara"/>
                <a:cs typeface="Candara"/>
                <a:sym typeface="Candara"/>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ndara"/>
                <a:ea typeface="Candara"/>
                <a:cs typeface="Candara"/>
                <a:sym typeface="Candara"/>
              </a:defRPr>
            </a:lvl9pPr>
          </a:lstStyle>
          <a:p>
            <a:endParaRPr/>
          </a:p>
        </p:txBody>
      </p:sp>
      <p:sp>
        <p:nvSpPr>
          <p:cNvPr id="17" name="Google Shape;17;p2"/>
          <p:cNvSpPr txBox="1">
            <a:spLocks noGrp="1"/>
          </p:cNvSpPr>
          <p:nvPr>
            <p:ph type="ftr" idx="11"/>
          </p:nvPr>
        </p:nvSpPr>
        <p:spPr>
          <a:xfrm>
            <a:off x="4177862" y="6351269"/>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A9C"/>
              </a:buClr>
              <a:buSzPts val="1200"/>
              <a:buFont typeface="Candara"/>
              <a:buNone/>
              <a:defRPr sz="1200" b="0" i="0" u="none" strike="noStrike" cap="none">
                <a:solidFill>
                  <a:srgbClr val="888A9C"/>
                </a:solidFill>
                <a:latin typeface="Candara"/>
                <a:ea typeface="Candara"/>
                <a:cs typeface="Candara"/>
                <a:sym typeface="Candara"/>
              </a:defRPr>
            </a:lvl1pPr>
            <a:lvl2pPr marR="0" lvl="1"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2pPr>
            <a:lvl3pPr marR="0" lvl="2"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3pPr>
            <a:lvl4pPr marR="0" lvl="3"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4pPr>
            <a:lvl5pPr marR="0" lvl="4"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5pPr>
            <a:lvl6pPr marR="0" lvl="5"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6pPr>
            <a:lvl7pPr marR="0" lvl="6"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7pPr>
            <a:lvl8pPr marR="0" lvl="7"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8pPr>
            <a:lvl9pPr marR="0" lvl="8"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838200" y="365125"/>
            <a:ext cx="10515599" cy="1325562"/>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dk1"/>
              </a:buClr>
              <a:buSzPts val="4400"/>
              <a:buFont typeface="Candara"/>
              <a:buNone/>
              <a:defRPr sz="4400" b="0" i="0" u="none" strike="noStrike" cap="none">
                <a:solidFill>
                  <a:schemeClr val="dk1"/>
                </a:solidFill>
                <a:latin typeface="Candara"/>
                <a:ea typeface="Candara"/>
                <a:cs typeface="Candara"/>
                <a:sym typeface="Candara"/>
              </a:defRPr>
            </a:lvl1pPr>
            <a:lvl2pPr marR="0" lvl="1"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 name="Google Shape;20;p3"/>
          <p:cNvSpPr txBox="1">
            <a:spLocks noGrp="1"/>
          </p:cNvSpPr>
          <p:nvPr>
            <p:ph type="body" idx="1"/>
          </p:nvPr>
        </p:nvSpPr>
        <p:spPr>
          <a:xfrm>
            <a:off x="838200" y="1825625"/>
            <a:ext cx="10515599" cy="3960319"/>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rgbClr val="1A4B78"/>
              </a:buClr>
              <a:buSzPts val="2800"/>
              <a:buFont typeface="Arial"/>
              <a:buChar char="•"/>
              <a:defRPr sz="2800" b="0" i="0" u="none" strike="noStrike" cap="none">
                <a:solidFill>
                  <a:srgbClr val="1A4B78"/>
                </a:solidFill>
                <a:latin typeface="Candara"/>
                <a:ea typeface="Candara"/>
                <a:cs typeface="Candara"/>
                <a:sym typeface="Candara"/>
              </a:defRPr>
            </a:lvl1pPr>
            <a:lvl2pPr marL="914400" marR="0" lvl="1" indent="-381000" algn="l">
              <a:lnSpc>
                <a:spcPct val="90000"/>
              </a:lnSpc>
              <a:spcBef>
                <a:spcPts val="500"/>
              </a:spcBef>
              <a:spcAft>
                <a:spcPts val="0"/>
              </a:spcAft>
              <a:buClr>
                <a:srgbClr val="1A4B78"/>
              </a:buClr>
              <a:buSzPts val="2400"/>
              <a:buFont typeface="Arial"/>
              <a:buChar char="•"/>
              <a:defRPr sz="2400" b="0" i="0" u="none" strike="noStrike" cap="none">
                <a:solidFill>
                  <a:srgbClr val="1A4B78"/>
                </a:solidFill>
                <a:latin typeface="Candara"/>
                <a:ea typeface="Candara"/>
                <a:cs typeface="Candara"/>
                <a:sym typeface="Candara"/>
              </a:defRPr>
            </a:lvl2pPr>
            <a:lvl3pPr marL="1371600" marR="0" lvl="2" indent="-355600" algn="l">
              <a:lnSpc>
                <a:spcPct val="90000"/>
              </a:lnSpc>
              <a:spcBef>
                <a:spcPts val="500"/>
              </a:spcBef>
              <a:spcAft>
                <a:spcPts val="0"/>
              </a:spcAft>
              <a:buClr>
                <a:srgbClr val="1A4B78"/>
              </a:buClr>
              <a:buSzPts val="2000"/>
              <a:buFont typeface="Arial"/>
              <a:buChar char="•"/>
              <a:defRPr sz="2000" b="0" i="0" u="none" strike="noStrike" cap="none">
                <a:solidFill>
                  <a:srgbClr val="1A4B78"/>
                </a:solidFill>
                <a:latin typeface="Candara"/>
                <a:ea typeface="Candara"/>
                <a:cs typeface="Candara"/>
                <a:sym typeface="Candara"/>
              </a:defRPr>
            </a:lvl3pPr>
            <a:lvl4pPr marL="1828800" marR="0" lvl="3" indent="-342900" algn="l">
              <a:lnSpc>
                <a:spcPct val="90000"/>
              </a:lnSpc>
              <a:spcBef>
                <a:spcPts val="500"/>
              </a:spcBef>
              <a:spcAft>
                <a:spcPts val="0"/>
              </a:spcAft>
              <a:buClr>
                <a:srgbClr val="1A4B78"/>
              </a:buClr>
              <a:buSzPts val="1800"/>
              <a:buFont typeface="Arial"/>
              <a:buChar char="•"/>
              <a:defRPr sz="1800" b="0" i="0" u="none" strike="noStrike" cap="none">
                <a:solidFill>
                  <a:srgbClr val="1A4B78"/>
                </a:solidFill>
                <a:latin typeface="Candara"/>
                <a:ea typeface="Candara"/>
                <a:cs typeface="Candara"/>
                <a:sym typeface="Candara"/>
              </a:defRPr>
            </a:lvl4pPr>
            <a:lvl5pPr marL="2286000" marR="0" lvl="4" indent="-342900" algn="l">
              <a:lnSpc>
                <a:spcPct val="90000"/>
              </a:lnSpc>
              <a:spcBef>
                <a:spcPts val="500"/>
              </a:spcBef>
              <a:spcAft>
                <a:spcPts val="0"/>
              </a:spcAft>
              <a:buClr>
                <a:srgbClr val="1A4B78"/>
              </a:buClr>
              <a:buSzPts val="1800"/>
              <a:buFont typeface="Arial"/>
              <a:buChar char="•"/>
              <a:defRPr sz="1800" b="0" i="0" u="none" strike="noStrike" cap="none">
                <a:solidFill>
                  <a:srgbClr val="1A4B78"/>
                </a:solidFill>
                <a:latin typeface="Candara"/>
                <a:ea typeface="Candara"/>
                <a:cs typeface="Candara"/>
                <a:sym typeface="Candara"/>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9pPr>
          </a:lstStyle>
          <a:p>
            <a:endParaRPr/>
          </a:p>
        </p:txBody>
      </p:sp>
      <p:sp>
        <p:nvSpPr>
          <p:cNvPr id="21" name="Google Shape;21;p3"/>
          <p:cNvSpPr txBox="1">
            <a:spLocks noGrp="1"/>
          </p:cNvSpPr>
          <p:nvPr>
            <p:ph type="ftr" idx="11"/>
          </p:nvPr>
        </p:nvSpPr>
        <p:spPr>
          <a:xfrm>
            <a:off x="4177862" y="6351269"/>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A9C"/>
              </a:buClr>
              <a:buSzPts val="1200"/>
              <a:buFont typeface="Candara"/>
              <a:buNone/>
              <a:defRPr sz="1200" b="0" i="0" u="none" strike="noStrike" cap="none">
                <a:solidFill>
                  <a:srgbClr val="888A9C"/>
                </a:solidFill>
                <a:latin typeface="Candara"/>
                <a:ea typeface="Candara"/>
                <a:cs typeface="Candara"/>
                <a:sym typeface="Candara"/>
              </a:defRPr>
            </a:lvl1pPr>
            <a:lvl2pPr marR="0" lvl="1"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2pPr>
            <a:lvl3pPr marR="0" lvl="2"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3pPr>
            <a:lvl4pPr marR="0" lvl="3"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4pPr>
            <a:lvl5pPr marR="0" lvl="4"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5pPr>
            <a:lvl6pPr marR="0" lvl="5"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6pPr>
            <a:lvl7pPr marR="0" lvl="6"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7pPr>
            <a:lvl8pPr marR="0" lvl="7"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8pPr>
            <a:lvl9pPr marR="0" lvl="8"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838200" y="365125"/>
            <a:ext cx="10515599" cy="1325562"/>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dk1"/>
              </a:buClr>
              <a:buSzPts val="4400"/>
              <a:buFont typeface="Candara"/>
              <a:buNone/>
              <a:defRPr sz="4400" b="0" i="0" u="none" strike="noStrike" cap="none">
                <a:solidFill>
                  <a:schemeClr val="dk1"/>
                </a:solidFill>
                <a:latin typeface="Candara"/>
                <a:ea typeface="Candara"/>
                <a:cs typeface="Candara"/>
                <a:sym typeface="Candara"/>
              </a:defRPr>
            </a:lvl1pPr>
            <a:lvl2pPr marR="0" lvl="1"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4"/>
          <p:cNvSpPr txBox="1">
            <a:spLocks noGrp="1"/>
          </p:cNvSpPr>
          <p:nvPr>
            <p:ph type="ftr" idx="11"/>
          </p:nvPr>
        </p:nvSpPr>
        <p:spPr>
          <a:xfrm>
            <a:off x="4177862" y="6351269"/>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A9C"/>
              </a:buClr>
              <a:buSzPts val="1200"/>
              <a:buFont typeface="Candara"/>
              <a:buNone/>
              <a:defRPr sz="1200" b="0" i="0" u="none" strike="noStrike" cap="none">
                <a:solidFill>
                  <a:srgbClr val="888A9C"/>
                </a:solidFill>
                <a:latin typeface="Candara"/>
                <a:ea typeface="Candara"/>
                <a:cs typeface="Candara"/>
                <a:sym typeface="Candara"/>
              </a:defRPr>
            </a:lvl1pPr>
            <a:lvl2pPr marR="0" lvl="1"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2pPr>
            <a:lvl3pPr marR="0" lvl="2"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3pPr>
            <a:lvl4pPr marR="0" lvl="3"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4pPr>
            <a:lvl5pPr marR="0" lvl="4"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5pPr>
            <a:lvl6pPr marR="0" lvl="5"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6pPr>
            <a:lvl7pPr marR="0" lvl="6"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7pPr>
            <a:lvl8pPr marR="0" lvl="7"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8pPr>
            <a:lvl9pPr marR="0" lvl="8"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5"/>
          <p:cNvSpPr txBox="1">
            <a:spLocks noGrp="1"/>
          </p:cNvSpPr>
          <p:nvPr>
            <p:ph type="ftr" idx="11"/>
          </p:nvPr>
        </p:nvSpPr>
        <p:spPr>
          <a:xfrm>
            <a:off x="4177862" y="6351269"/>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A9C"/>
              </a:buClr>
              <a:buSzPts val="1200"/>
              <a:buFont typeface="Candara"/>
              <a:buNone/>
              <a:defRPr sz="1200" b="0" i="0" u="none" strike="noStrike" cap="none">
                <a:solidFill>
                  <a:srgbClr val="888A9C"/>
                </a:solidFill>
                <a:latin typeface="Candara"/>
                <a:ea typeface="Candara"/>
                <a:cs typeface="Candara"/>
                <a:sym typeface="Candara"/>
              </a:defRPr>
            </a:lvl1pPr>
            <a:lvl2pPr marR="0" lvl="1"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2pPr>
            <a:lvl3pPr marR="0" lvl="2"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3pPr>
            <a:lvl4pPr marR="0" lvl="3"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4pPr>
            <a:lvl5pPr marR="0" lvl="4"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5pPr>
            <a:lvl6pPr marR="0" lvl="5"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6pPr>
            <a:lvl7pPr marR="0" lvl="6"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7pPr>
            <a:lvl8pPr marR="0" lvl="7"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8pPr>
            <a:lvl9pPr marR="0" lvl="8"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9pPr>
          </a:lstStyle>
          <a:p>
            <a:endParaRPr/>
          </a:p>
        </p:txBody>
      </p:sp>
      <p:pic>
        <p:nvPicPr>
          <p:cNvPr id="27" name="Google Shape;27;p5"/>
          <p:cNvPicPr preferRelativeResize="0"/>
          <p:nvPr/>
        </p:nvPicPr>
        <p:blipFill rotWithShape="1">
          <a:blip r:embed="rId2">
            <a:alphaModFix/>
          </a:blip>
          <a:srcRect/>
          <a:stretch/>
        </p:blipFill>
        <p:spPr>
          <a:xfrm>
            <a:off x="2367721" y="3161431"/>
            <a:ext cx="7130543" cy="2847957"/>
          </a:xfrm>
          <a:prstGeom prst="rect">
            <a:avLst/>
          </a:prstGeom>
          <a:noFill/>
          <a:ln>
            <a:noFill/>
          </a:ln>
        </p:spPr>
      </p:pic>
      <p:sp>
        <p:nvSpPr>
          <p:cNvPr id="28" name="Google Shape;28;p5"/>
          <p:cNvSpPr txBox="1"/>
          <p:nvPr/>
        </p:nvSpPr>
        <p:spPr>
          <a:xfrm>
            <a:off x="3531035" y="463827"/>
            <a:ext cx="5129927" cy="132343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Candara"/>
              <a:buNone/>
            </a:pPr>
            <a:r>
              <a:rPr lang="en-US" sz="8000" b="0" i="0" u="none" strike="noStrike" cap="none">
                <a:solidFill>
                  <a:schemeClr val="dk1"/>
                </a:solidFill>
                <a:latin typeface="Candara"/>
                <a:ea typeface="Candara"/>
                <a:cs typeface="Candara"/>
                <a:sym typeface="Candara"/>
              </a:rPr>
              <a:t>Thank  you.</a:t>
            </a:r>
            <a:endParaRPr sz="1400" b="0" i="0" u="none" strike="noStrike" cap="none">
              <a:solidFill>
                <a:srgbClr val="000000"/>
              </a:solidFill>
              <a:latin typeface="Arial"/>
              <a:ea typeface="Arial"/>
              <a:cs typeface="Arial"/>
              <a:sym typeface="Arial"/>
            </a:endParaRPr>
          </a:p>
        </p:txBody>
      </p:sp>
      <p:sp>
        <p:nvSpPr>
          <p:cNvPr id="29" name="Google Shape;29;p5"/>
          <p:cNvSpPr/>
          <p:nvPr/>
        </p:nvSpPr>
        <p:spPr>
          <a:xfrm>
            <a:off x="7181078" y="5202778"/>
            <a:ext cx="1662829" cy="83099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00"/>
              <a:buFont typeface="Candara"/>
              <a:buNone/>
            </a:pPr>
            <a:r>
              <a:rPr lang="en-US" sz="1200" b="0" i="0" u="none" strike="noStrike" cap="none">
                <a:solidFill>
                  <a:schemeClr val="dk1"/>
                </a:solidFill>
                <a:latin typeface="Candara"/>
                <a:ea typeface="Candara"/>
                <a:cs typeface="Candara"/>
                <a:sym typeface="Candara"/>
              </a:rPr>
              <a:t>Education, Owl graphics by Freepik, Flaticon, CC BY 3.0 (via Logo Maker)</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839787" y="457200"/>
            <a:ext cx="3932237" cy="1600198"/>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91425" tIns="91425" rIns="91425" bIns="91425" anchor="b" anchorCtr="0">
            <a:noAutofit/>
          </a:bodyPr>
          <a:lstStyle>
            <a:lvl1pPr marR="0" lvl="0" algn="ctr">
              <a:lnSpc>
                <a:spcPct val="90000"/>
              </a:lnSpc>
              <a:spcBef>
                <a:spcPts val="0"/>
              </a:spcBef>
              <a:spcAft>
                <a:spcPts val="0"/>
              </a:spcAft>
              <a:buClr>
                <a:schemeClr val="dk1"/>
              </a:buClr>
              <a:buSzPts val="3200"/>
              <a:buFont typeface="Candara"/>
              <a:buNone/>
              <a:defRPr sz="3200" b="0" i="0" u="none" strike="noStrike" cap="none">
                <a:solidFill>
                  <a:schemeClr val="dk1"/>
                </a:solidFill>
                <a:latin typeface="Candara"/>
                <a:ea typeface="Candara"/>
                <a:cs typeface="Candara"/>
                <a:sym typeface="Candara"/>
              </a:defRPr>
            </a:lvl1pPr>
            <a:lvl2pPr marR="0" lvl="1"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 name="Google Shape;32;p6"/>
          <p:cNvSpPr txBox="1">
            <a:spLocks noGrp="1"/>
          </p:cNvSpPr>
          <p:nvPr>
            <p:ph type="body" idx="1"/>
          </p:nvPr>
        </p:nvSpPr>
        <p:spPr>
          <a:xfrm>
            <a:off x="5183187" y="987425"/>
            <a:ext cx="6172199" cy="4873623"/>
          </a:xfrm>
          <a:prstGeom prst="rect">
            <a:avLst/>
          </a:prstGeom>
          <a:noFill/>
          <a:ln>
            <a:noFill/>
          </a:ln>
        </p:spPr>
        <p:txBody>
          <a:bodyPr spcFirstLastPara="1" wrap="square" lIns="91425" tIns="91425" rIns="91425" bIns="91425"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ndara"/>
                <a:ea typeface="Candara"/>
                <a:cs typeface="Candara"/>
                <a:sym typeface="Candara"/>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ndara"/>
                <a:ea typeface="Candara"/>
                <a:cs typeface="Candara"/>
                <a:sym typeface="Candara"/>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ndara"/>
                <a:ea typeface="Candara"/>
                <a:cs typeface="Candara"/>
                <a:sym typeface="Candara"/>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9pPr>
          </a:lstStyle>
          <a:p>
            <a:endParaRPr/>
          </a:p>
        </p:txBody>
      </p:sp>
      <p:sp>
        <p:nvSpPr>
          <p:cNvPr id="33" name="Google Shape;33;p6"/>
          <p:cNvSpPr txBox="1">
            <a:spLocks noGrp="1"/>
          </p:cNvSpPr>
          <p:nvPr>
            <p:ph type="body" idx="2"/>
          </p:nvPr>
        </p:nvSpPr>
        <p:spPr>
          <a:xfrm>
            <a:off x="839787"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ndara"/>
                <a:ea typeface="Candara"/>
                <a:cs typeface="Candara"/>
                <a:sym typeface="Candara"/>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ndara"/>
                <a:ea typeface="Candara"/>
                <a:cs typeface="Candara"/>
                <a:sym typeface="Candara"/>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ndara"/>
                <a:ea typeface="Candara"/>
                <a:cs typeface="Candara"/>
                <a:sym typeface="Candara"/>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ndara"/>
                <a:ea typeface="Candara"/>
                <a:cs typeface="Candara"/>
                <a:sym typeface="Candara"/>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ndara"/>
                <a:ea typeface="Candara"/>
                <a:cs typeface="Candara"/>
                <a:sym typeface="Candara"/>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ndara"/>
                <a:ea typeface="Candara"/>
                <a:cs typeface="Candara"/>
                <a:sym typeface="Candara"/>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ndara"/>
                <a:ea typeface="Candara"/>
                <a:cs typeface="Candara"/>
                <a:sym typeface="Candara"/>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ndara"/>
                <a:ea typeface="Candara"/>
                <a:cs typeface="Candara"/>
                <a:sym typeface="Candara"/>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ndara"/>
                <a:ea typeface="Candara"/>
                <a:cs typeface="Candara"/>
                <a:sym typeface="Candara"/>
              </a:defRPr>
            </a:lvl9pPr>
          </a:lstStyle>
          <a:p>
            <a:endParaRPr/>
          </a:p>
        </p:txBody>
      </p:sp>
      <p:sp>
        <p:nvSpPr>
          <p:cNvPr id="34" name="Google Shape;34;p6"/>
          <p:cNvSpPr txBox="1">
            <a:spLocks noGrp="1"/>
          </p:cNvSpPr>
          <p:nvPr>
            <p:ph type="ftr" idx="11"/>
          </p:nvPr>
        </p:nvSpPr>
        <p:spPr>
          <a:xfrm>
            <a:off x="4177862" y="6351269"/>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A9C"/>
              </a:buClr>
              <a:buSzPts val="1200"/>
              <a:buFont typeface="Candara"/>
              <a:buNone/>
              <a:defRPr sz="1200" b="0" i="0" u="none" strike="noStrike" cap="none">
                <a:solidFill>
                  <a:srgbClr val="888A9C"/>
                </a:solidFill>
                <a:latin typeface="Candara"/>
                <a:ea typeface="Candara"/>
                <a:cs typeface="Candara"/>
                <a:sym typeface="Candara"/>
              </a:defRPr>
            </a:lvl1pPr>
            <a:lvl2pPr marR="0" lvl="1"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2pPr>
            <a:lvl3pPr marR="0" lvl="2"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3pPr>
            <a:lvl4pPr marR="0" lvl="3"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4pPr>
            <a:lvl5pPr marR="0" lvl="4"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5pPr>
            <a:lvl6pPr marR="0" lvl="5"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6pPr>
            <a:lvl7pPr marR="0" lvl="6"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7pPr>
            <a:lvl8pPr marR="0" lvl="7"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8pPr>
            <a:lvl9pPr marR="0" lvl="8"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839787" y="457200"/>
            <a:ext cx="3932237" cy="1600198"/>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91425" tIns="91425" rIns="91425" bIns="91425" anchor="b" anchorCtr="0">
            <a:noAutofit/>
          </a:bodyPr>
          <a:lstStyle>
            <a:lvl1pPr marR="0" lvl="0" algn="ctr">
              <a:lnSpc>
                <a:spcPct val="90000"/>
              </a:lnSpc>
              <a:spcBef>
                <a:spcPts val="0"/>
              </a:spcBef>
              <a:spcAft>
                <a:spcPts val="0"/>
              </a:spcAft>
              <a:buClr>
                <a:schemeClr val="dk1"/>
              </a:buClr>
              <a:buSzPts val="3200"/>
              <a:buFont typeface="Candara"/>
              <a:buNone/>
              <a:defRPr sz="3200" b="0" i="0" u="none" strike="noStrike" cap="none">
                <a:solidFill>
                  <a:schemeClr val="dk1"/>
                </a:solidFill>
                <a:latin typeface="Candara"/>
                <a:ea typeface="Candara"/>
                <a:cs typeface="Candara"/>
                <a:sym typeface="Candara"/>
              </a:defRPr>
            </a:lvl1pPr>
            <a:lvl2pPr marR="0" lvl="1"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 name="Google Shape;37;p7"/>
          <p:cNvSpPr>
            <a:spLocks noGrp="1"/>
          </p:cNvSpPr>
          <p:nvPr>
            <p:ph type="pic" idx="2"/>
          </p:nvPr>
        </p:nvSpPr>
        <p:spPr>
          <a:xfrm>
            <a:off x="5183187" y="987425"/>
            <a:ext cx="6172199" cy="4873623"/>
          </a:xfrm>
          <a:prstGeom prst="rect">
            <a:avLst/>
          </a:prstGeom>
          <a:noFill/>
          <a:ln>
            <a:noFill/>
          </a:ln>
        </p:spPr>
      </p:sp>
      <p:sp>
        <p:nvSpPr>
          <p:cNvPr id="38" name="Google Shape;38;p7"/>
          <p:cNvSpPr txBox="1">
            <a:spLocks noGrp="1"/>
          </p:cNvSpPr>
          <p:nvPr>
            <p:ph type="body" idx="1"/>
          </p:nvPr>
        </p:nvSpPr>
        <p:spPr>
          <a:xfrm>
            <a:off x="839787"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ndara"/>
                <a:ea typeface="Candara"/>
                <a:cs typeface="Candara"/>
                <a:sym typeface="Candara"/>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ndara"/>
                <a:ea typeface="Candara"/>
                <a:cs typeface="Candara"/>
                <a:sym typeface="Candara"/>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ndara"/>
                <a:ea typeface="Candara"/>
                <a:cs typeface="Candara"/>
                <a:sym typeface="Candara"/>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ndara"/>
                <a:ea typeface="Candara"/>
                <a:cs typeface="Candara"/>
                <a:sym typeface="Candara"/>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ndara"/>
                <a:ea typeface="Candara"/>
                <a:cs typeface="Candara"/>
                <a:sym typeface="Candara"/>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ndara"/>
                <a:ea typeface="Candara"/>
                <a:cs typeface="Candara"/>
                <a:sym typeface="Candara"/>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ndara"/>
                <a:ea typeface="Candara"/>
                <a:cs typeface="Candara"/>
                <a:sym typeface="Candara"/>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ndara"/>
                <a:ea typeface="Candara"/>
                <a:cs typeface="Candara"/>
                <a:sym typeface="Candara"/>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ndara"/>
                <a:ea typeface="Candara"/>
                <a:cs typeface="Candara"/>
                <a:sym typeface="Candara"/>
              </a:defRPr>
            </a:lvl9pPr>
          </a:lstStyle>
          <a:p>
            <a:endParaRPr/>
          </a:p>
        </p:txBody>
      </p:sp>
      <p:sp>
        <p:nvSpPr>
          <p:cNvPr id="39" name="Google Shape;39;p7"/>
          <p:cNvSpPr txBox="1">
            <a:spLocks noGrp="1"/>
          </p:cNvSpPr>
          <p:nvPr>
            <p:ph type="ftr" idx="11"/>
          </p:nvPr>
        </p:nvSpPr>
        <p:spPr>
          <a:xfrm>
            <a:off x="4177862" y="6351269"/>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A9C"/>
              </a:buClr>
              <a:buSzPts val="1200"/>
              <a:buFont typeface="Candara"/>
              <a:buNone/>
              <a:defRPr sz="1200" b="0" i="0" u="none" strike="noStrike" cap="none">
                <a:solidFill>
                  <a:srgbClr val="888A9C"/>
                </a:solidFill>
                <a:latin typeface="Candara"/>
                <a:ea typeface="Candara"/>
                <a:cs typeface="Candara"/>
                <a:sym typeface="Candara"/>
              </a:defRPr>
            </a:lvl1pPr>
            <a:lvl2pPr marR="0" lvl="1"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2pPr>
            <a:lvl3pPr marR="0" lvl="2"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3pPr>
            <a:lvl4pPr marR="0" lvl="3"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4pPr>
            <a:lvl5pPr marR="0" lvl="4"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5pPr>
            <a:lvl6pPr marR="0" lvl="5"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6pPr>
            <a:lvl7pPr marR="0" lvl="6"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7pPr>
            <a:lvl8pPr marR="0" lvl="7"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8pPr>
            <a:lvl9pPr marR="0" lvl="8"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838200" y="365125"/>
            <a:ext cx="10515599" cy="1325562"/>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dk1"/>
              </a:buClr>
              <a:buSzPts val="4400"/>
              <a:buFont typeface="Candara"/>
              <a:buNone/>
              <a:defRPr sz="4400" b="0" i="0" u="none" strike="noStrike" cap="none">
                <a:solidFill>
                  <a:schemeClr val="dk1"/>
                </a:solidFill>
                <a:latin typeface="Candara"/>
                <a:ea typeface="Candara"/>
                <a:cs typeface="Candara"/>
                <a:sym typeface="Candara"/>
              </a:defRPr>
            </a:lvl1pPr>
            <a:lvl2pPr marR="0" lvl="1"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Google Shape;42;p8"/>
          <p:cNvSpPr txBox="1">
            <a:spLocks noGrp="1"/>
          </p:cNvSpPr>
          <p:nvPr>
            <p:ph type="body" idx="1"/>
          </p:nvPr>
        </p:nvSpPr>
        <p:spPr>
          <a:xfrm rot="5400000">
            <a:off x="4086542" y="-1422716"/>
            <a:ext cx="4018915" cy="10515599"/>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ndara"/>
                <a:ea typeface="Candara"/>
                <a:cs typeface="Candara"/>
                <a:sym typeface="Candara"/>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ndara"/>
                <a:ea typeface="Candara"/>
                <a:cs typeface="Candara"/>
                <a:sym typeface="Candara"/>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9pPr>
          </a:lstStyle>
          <a:p>
            <a:endParaRPr/>
          </a:p>
        </p:txBody>
      </p:sp>
      <p:sp>
        <p:nvSpPr>
          <p:cNvPr id="43" name="Google Shape;43;p8"/>
          <p:cNvSpPr txBox="1">
            <a:spLocks noGrp="1"/>
          </p:cNvSpPr>
          <p:nvPr>
            <p:ph type="ftr" idx="11"/>
          </p:nvPr>
        </p:nvSpPr>
        <p:spPr>
          <a:xfrm>
            <a:off x="4177862" y="6351269"/>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A9C"/>
              </a:buClr>
              <a:buSzPts val="1200"/>
              <a:buFont typeface="Candara"/>
              <a:buNone/>
              <a:defRPr sz="1200" b="0" i="0" u="none" strike="noStrike" cap="none">
                <a:solidFill>
                  <a:srgbClr val="888A9C"/>
                </a:solidFill>
                <a:latin typeface="Candara"/>
                <a:ea typeface="Candara"/>
                <a:cs typeface="Candara"/>
                <a:sym typeface="Candara"/>
              </a:defRPr>
            </a:lvl1pPr>
            <a:lvl2pPr marR="0" lvl="1"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2pPr>
            <a:lvl3pPr marR="0" lvl="2"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3pPr>
            <a:lvl4pPr marR="0" lvl="3"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4pPr>
            <a:lvl5pPr marR="0" lvl="4"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5pPr>
            <a:lvl6pPr marR="0" lvl="5"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6pPr>
            <a:lvl7pPr marR="0" lvl="6"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7pPr>
            <a:lvl8pPr marR="0" lvl="7"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8pPr>
            <a:lvl9pPr marR="0" lvl="8"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rot="5400000">
            <a:off x="7313173" y="1776850"/>
            <a:ext cx="5452350" cy="2628899"/>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dk1"/>
              </a:buClr>
              <a:buSzPts val="4400"/>
              <a:buFont typeface="Candara"/>
              <a:buNone/>
              <a:defRPr sz="4400" b="0" i="0" u="none" strike="noStrike" cap="none">
                <a:solidFill>
                  <a:schemeClr val="dk1"/>
                </a:solidFill>
                <a:latin typeface="Candara"/>
                <a:ea typeface="Candara"/>
                <a:cs typeface="Candara"/>
                <a:sym typeface="Candara"/>
              </a:defRPr>
            </a:lvl1pPr>
            <a:lvl2pPr marR="0" lvl="1"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 name="Google Shape;46;p9"/>
          <p:cNvSpPr txBox="1">
            <a:spLocks noGrp="1"/>
          </p:cNvSpPr>
          <p:nvPr>
            <p:ph type="body" idx="1"/>
          </p:nvPr>
        </p:nvSpPr>
        <p:spPr>
          <a:xfrm rot="5400000">
            <a:off x="1979173" y="-775849"/>
            <a:ext cx="5452350" cy="7734299"/>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ndara"/>
                <a:ea typeface="Candara"/>
                <a:cs typeface="Candara"/>
                <a:sym typeface="Candara"/>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ndara"/>
                <a:ea typeface="Candara"/>
                <a:cs typeface="Candara"/>
                <a:sym typeface="Candara"/>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9pPr>
          </a:lstStyle>
          <a:p>
            <a:endParaRPr/>
          </a:p>
        </p:txBody>
      </p:sp>
      <p:sp>
        <p:nvSpPr>
          <p:cNvPr id="47" name="Google Shape;47;p9"/>
          <p:cNvSpPr txBox="1">
            <a:spLocks noGrp="1"/>
          </p:cNvSpPr>
          <p:nvPr>
            <p:ph type="ftr" idx="11"/>
          </p:nvPr>
        </p:nvSpPr>
        <p:spPr>
          <a:xfrm>
            <a:off x="4177862" y="6351269"/>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A9C"/>
              </a:buClr>
              <a:buSzPts val="1200"/>
              <a:buFont typeface="Candara"/>
              <a:buNone/>
              <a:defRPr sz="1200" b="0" i="0" u="none" strike="noStrike" cap="none">
                <a:solidFill>
                  <a:srgbClr val="888A9C"/>
                </a:solidFill>
                <a:latin typeface="Candara"/>
                <a:ea typeface="Candara"/>
                <a:cs typeface="Candara"/>
                <a:sym typeface="Candara"/>
              </a:defRPr>
            </a:lvl1pPr>
            <a:lvl2pPr marR="0" lvl="1"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2pPr>
            <a:lvl3pPr marR="0" lvl="2"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3pPr>
            <a:lvl4pPr marR="0" lvl="3"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4pPr>
            <a:lvl5pPr marR="0" lvl="4"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5pPr>
            <a:lvl6pPr marR="0" lvl="5"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6pPr>
            <a:lvl7pPr marR="0" lvl="6"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7pPr>
            <a:lvl8pPr marR="0" lvl="7"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8pPr>
            <a:lvl9pPr marR="0" lvl="8"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599" cy="1325562"/>
          </a:xfrm>
          <a:prstGeom prst="rect">
            <a:avLst/>
          </a:prstGeom>
          <a:solidFill>
            <a:schemeClr val="lt1"/>
          </a:solidFill>
          <a:ln w="25400" cap="flat" cmpd="sng">
            <a:solidFill>
              <a:srgbClr val="D1D3D4"/>
            </a:solidFill>
            <a:prstDash val="solid"/>
            <a:round/>
            <a:headEnd type="none" w="sm" len="sm"/>
            <a:tailEnd type="none" w="sm" len="sm"/>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4400"/>
              <a:buFont typeface="Candara"/>
              <a:buNone/>
              <a:defRPr sz="4400" b="0" i="0" u="none" strike="noStrike" cap="none">
                <a:solidFill>
                  <a:schemeClr val="dk1"/>
                </a:solidFill>
                <a:latin typeface="Candara"/>
                <a:ea typeface="Candara"/>
                <a:cs typeface="Candara"/>
                <a:sym typeface="Candara"/>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599" cy="4018915"/>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ndara"/>
                <a:ea typeface="Candara"/>
                <a:cs typeface="Candara"/>
                <a:sym typeface="Canda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ndara"/>
                <a:ea typeface="Candara"/>
                <a:cs typeface="Candara"/>
                <a:sym typeface="Canda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9pPr>
          </a:lstStyle>
          <a:p>
            <a:endParaRPr/>
          </a:p>
        </p:txBody>
      </p:sp>
      <p:sp>
        <p:nvSpPr>
          <p:cNvPr id="12" name="Google Shape;12;p1"/>
          <p:cNvSpPr txBox="1">
            <a:spLocks noGrp="1"/>
          </p:cNvSpPr>
          <p:nvPr>
            <p:ph type="ftr" idx="11"/>
          </p:nvPr>
        </p:nvSpPr>
        <p:spPr>
          <a:xfrm>
            <a:off x="4177862" y="6351269"/>
            <a:ext cx="41148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A9C"/>
              </a:buClr>
              <a:buSzPts val="1200"/>
              <a:buFont typeface="Candara"/>
              <a:buNone/>
              <a:defRPr sz="1200" b="0" i="0" u="none" strike="noStrike" cap="none">
                <a:solidFill>
                  <a:srgbClr val="888A9C"/>
                </a:solidFill>
                <a:latin typeface="Candara"/>
                <a:ea typeface="Candara"/>
                <a:cs typeface="Candara"/>
                <a:sym typeface="Candara"/>
              </a:defRPr>
            </a:lvl1pPr>
            <a:lvl2pPr marR="0" lvl="1" algn="l" rtl="0">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9pPr>
          </a:lstStyle>
          <a:p>
            <a:endParaRPr/>
          </a:p>
        </p:txBody>
      </p:sp>
      <p:pic>
        <p:nvPicPr>
          <p:cNvPr id="13" name="Google Shape;13;p1"/>
          <p:cNvPicPr preferRelativeResize="0"/>
          <p:nvPr/>
        </p:nvPicPr>
        <p:blipFill rotWithShape="1">
          <a:blip r:embed="rId10">
            <a:alphaModFix/>
          </a:blip>
          <a:srcRect/>
          <a:stretch/>
        </p:blipFill>
        <p:spPr>
          <a:xfrm>
            <a:off x="7709110" y="6079594"/>
            <a:ext cx="4404358" cy="75437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it.ly/EASTILLSta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astlibraries.org/retention-access/access/2019-ill-stat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0"/>
          <p:cNvSpPr txBox="1">
            <a:spLocks noGrp="1"/>
          </p:cNvSpPr>
          <p:nvPr>
            <p:ph type="ctrTitle"/>
          </p:nvPr>
        </p:nvSpPr>
        <p:spPr>
          <a:xfrm>
            <a:off x="652950" y="690925"/>
            <a:ext cx="10950300" cy="2097900"/>
          </a:xfrm>
          <a:prstGeom prst="rect">
            <a:avLst/>
          </a:prstGeom>
          <a:noFill/>
          <a:ln w="38100" cap="flat" cmpd="sng">
            <a:solidFill>
              <a:srgbClr val="A9C160"/>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B2407F"/>
              </a:buClr>
              <a:buSzPts val="1650"/>
              <a:buFont typeface="Candara"/>
              <a:buNone/>
            </a:pPr>
            <a:r>
              <a:rPr lang="en-US" sz="6600" b="0" i="0" u="none" strike="noStrike" cap="none">
                <a:solidFill>
                  <a:srgbClr val="B2407F"/>
                </a:solidFill>
                <a:latin typeface="Candara"/>
                <a:ea typeface="Candara"/>
                <a:cs typeface="Candara"/>
                <a:sym typeface="Candara"/>
              </a:rPr>
              <a:t>EAST ILL Stats </a:t>
            </a:r>
            <a:endParaRPr sz="6600" b="0" i="0" u="none" strike="noStrike" cap="none">
              <a:solidFill>
                <a:srgbClr val="B2407F"/>
              </a:solidFill>
              <a:latin typeface="Candara"/>
              <a:ea typeface="Candara"/>
              <a:cs typeface="Candara"/>
              <a:sym typeface="Candara"/>
            </a:endParaRPr>
          </a:p>
          <a:p>
            <a:pPr marL="0" marR="0" lvl="0" indent="0" algn="ctr" rtl="0">
              <a:lnSpc>
                <a:spcPct val="90000"/>
              </a:lnSpc>
              <a:spcBef>
                <a:spcPts val="0"/>
              </a:spcBef>
              <a:spcAft>
                <a:spcPts val="0"/>
              </a:spcAft>
              <a:buClr>
                <a:srgbClr val="B2407F"/>
              </a:buClr>
              <a:buSzPts val="1650"/>
              <a:buFont typeface="Candara"/>
              <a:buNone/>
            </a:pPr>
            <a:r>
              <a:rPr lang="en-US" sz="6600" b="0" i="0" u="none" strike="noStrike" cap="none">
                <a:solidFill>
                  <a:srgbClr val="B2407F"/>
                </a:solidFill>
                <a:latin typeface="Candara"/>
                <a:ea typeface="Candara"/>
                <a:cs typeface="Candara"/>
                <a:sym typeface="Candara"/>
              </a:rPr>
              <a:t>Access Working Group </a:t>
            </a:r>
            <a:r>
              <a:rPr lang="en-US" i="0">
                <a:solidFill>
                  <a:srgbClr val="B2407F"/>
                </a:solidFill>
              </a:rPr>
              <a:t>Results </a:t>
            </a:r>
            <a:endParaRPr sz="6600" b="0" i="1" u="none" strike="noStrike" cap="none">
              <a:solidFill>
                <a:srgbClr val="D1D3D4"/>
              </a:solidFill>
              <a:latin typeface="Candara"/>
              <a:ea typeface="Candara"/>
              <a:cs typeface="Candara"/>
              <a:sym typeface="Candara"/>
            </a:endParaRPr>
          </a:p>
        </p:txBody>
      </p:sp>
      <p:sp>
        <p:nvSpPr>
          <p:cNvPr id="53" name="Google Shape;53;p10"/>
          <p:cNvSpPr txBox="1">
            <a:spLocks noGrp="1"/>
          </p:cNvSpPr>
          <p:nvPr>
            <p:ph type="subTitle" idx="1"/>
          </p:nvPr>
        </p:nvSpPr>
        <p:spPr>
          <a:xfrm>
            <a:off x="1524000" y="3406001"/>
            <a:ext cx="9144000" cy="165576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A9C160"/>
              </a:buClr>
              <a:buSzPts val="800"/>
              <a:buFont typeface="Arial"/>
              <a:buNone/>
            </a:pPr>
            <a:r>
              <a:rPr lang="en-US" sz="5300"/>
              <a:t>PAN Short</a:t>
            </a:r>
            <a:br>
              <a:rPr lang="en-US" sz="5300"/>
            </a:br>
            <a:r>
              <a:rPr lang="en-US" sz="5300"/>
              <a:t>January 27, 2023</a:t>
            </a:r>
            <a:endParaRPr sz="5300" i="0" u="none" strike="noStrike" cap="none">
              <a:solidFill>
                <a:srgbClr val="A9C1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838200" y="102475"/>
            <a:ext cx="10515600" cy="13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Conclusions</a:t>
            </a:r>
            <a:endParaRPr/>
          </a:p>
        </p:txBody>
      </p:sp>
      <p:sp>
        <p:nvSpPr>
          <p:cNvPr id="117" name="Google Shape;117;p19"/>
          <p:cNvSpPr txBox="1">
            <a:spLocks noGrp="1"/>
          </p:cNvSpPr>
          <p:nvPr>
            <p:ph type="body" idx="1"/>
          </p:nvPr>
        </p:nvSpPr>
        <p:spPr>
          <a:xfrm>
            <a:off x="82950" y="1428175"/>
            <a:ext cx="12026100" cy="4546800"/>
          </a:xfrm>
          <a:prstGeom prst="rect">
            <a:avLst/>
          </a:prstGeom>
        </p:spPr>
        <p:txBody>
          <a:bodyPr spcFirstLastPara="1" wrap="square" lIns="91425" tIns="91425" rIns="91425" bIns="91425" anchor="t" anchorCtr="0">
            <a:noAutofit/>
          </a:bodyPr>
          <a:lstStyle/>
          <a:p>
            <a:pPr marL="457200" lvl="0" indent="-419100" algn="l" rtl="0">
              <a:lnSpc>
                <a:spcPct val="180000"/>
              </a:lnSpc>
              <a:spcBef>
                <a:spcPts val="0"/>
              </a:spcBef>
              <a:spcAft>
                <a:spcPts val="0"/>
              </a:spcAft>
              <a:buClr>
                <a:schemeClr val="dk1"/>
              </a:buClr>
              <a:buSzPts val="3000"/>
              <a:buChar char="•"/>
            </a:pPr>
            <a:r>
              <a:rPr lang="en-US" sz="3000">
                <a:solidFill>
                  <a:schemeClr val="dk1"/>
                </a:solidFill>
                <a:highlight>
                  <a:srgbClr val="FFFFFF"/>
                </a:highlight>
              </a:rPr>
              <a:t>~44% of all the ILL transactions analyzed had a retention commitment </a:t>
            </a:r>
            <a:endParaRPr sz="3000">
              <a:solidFill>
                <a:schemeClr val="dk1"/>
              </a:solidFill>
              <a:highlight>
                <a:schemeClr val="lt1"/>
              </a:highlight>
            </a:endParaRPr>
          </a:p>
          <a:p>
            <a:pPr marL="457200" lvl="0" indent="-419100" algn="l" rtl="0">
              <a:lnSpc>
                <a:spcPct val="180000"/>
              </a:lnSpc>
              <a:spcBef>
                <a:spcPts val="0"/>
              </a:spcBef>
              <a:spcAft>
                <a:spcPts val="0"/>
              </a:spcAft>
              <a:buClr>
                <a:schemeClr val="dk1"/>
              </a:buClr>
              <a:buSzPts val="3000"/>
              <a:buChar char="•"/>
            </a:pPr>
            <a:r>
              <a:rPr lang="en-US" sz="3000">
                <a:solidFill>
                  <a:schemeClr val="dk1"/>
                </a:solidFill>
                <a:highlight>
                  <a:schemeClr val="lt1"/>
                </a:highlight>
              </a:rPr>
              <a:t>&gt; 6% were lent by the EAST retaining library </a:t>
            </a:r>
            <a:endParaRPr sz="3000">
              <a:solidFill>
                <a:schemeClr val="dk1"/>
              </a:solidFill>
              <a:highlight>
                <a:srgbClr val="FFFFFF"/>
              </a:highlight>
            </a:endParaRPr>
          </a:p>
          <a:p>
            <a:pPr marL="457200" lvl="0" indent="-419100" algn="l" rtl="0">
              <a:lnSpc>
                <a:spcPct val="180000"/>
              </a:lnSpc>
              <a:spcBef>
                <a:spcPts val="0"/>
              </a:spcBef>
              <a:spcAft>
                <a:spcPts val="0"/>
              </a:spcAft>
              <a:buClr>
                <a:schemeClr val="dk1"/>
              </a:buClr>
              <a:buSzPts val="3000"/>
              <a:buChar char="•"/>
            </a:pPr>
            <a:r>
              <a:rPr lang="en-US" sz="3000" b="1">
                <a:solidFill>
                  <a:schemeClr val="dk1"/>
                </a:solidFill>
                <a:highlight>
                  <a:srgbClr val="FFFFFF"/>
                </a:highlight>
              </a:rPr>
              <a:t>50%  had only ONE EAST retention commitment </a:t>
            </a:r>
            <a:endParaRPr sz="3000" b="1">
              <a:solidFill>
                <a:schemeClr val="dk1"/>
              </a:solidFill>
              <a:highlight>
                <a:srgbClr val="FFFFFF"/>
              </a:highlight>
            </a:endParaRPr>
          </a:p>
          <a:p>
            <a:pPr marL="457200" lvl="0" indent="-419100" algn="l" rtl="0">
              <a:lnSpc>
                <a:spcPct val="180000"/>
              </a:lnSpc>
              <a:spcBef>
                <a:spcPts val="0"/>
              </a:spcBef>
              <a:spcAft>
                <a:spcPts val="0"/>
              </a:spcAft>
              <a:buClr>
                <a:schemeClr val="dk1"/>
              </a:buClr>
              <a:buSzPts val="3000"/>
              <a:buChar char="•"/>
            </a:pPr>
            <a:r>
              <a:rPr lang="en-US" sz="3000">
                <a:solidFill>
                  <a:schemeClr val="dk1"/>
                </a:solidFill>
                <a:highlight>
                  <a:srgbClr val="FFFFFF"/>
                </a:highlight>
              </a:rPr>
              <a:t>~ 70% of the retained titles lent were returnables </a:t>
            </a:r>
            <a:endParaRPr sz="3000">
              <a:solidFill>
                <a:schemeClr val="dk1"/>
              </a:solidFill>
              <a:highlight>
                <a:srgbClr val="FFFFFF"/>
              </a:highlight>
            </a:endParaRPr>
          </a:p>
          <a:p>
            <a:pPr marL="457200" lvl="0" indent="-419100" algn="l" rtl="0">
              <a:lnSpc>
                <a:spcPct val="180000"/>
              </a:lnSpc>
              <a:spcBef>
                <a:spcPts val="0"/>
              </a:spcBef>
              <a:spcAft>
                <a:spcPts val="0"/>
              </a:spcAft>
              <a:buClr>
                <a:schemeClr val="dk1"/>
              </a:buClr>
              <a:buSzPts val="3000"/>
              <a:buChar char="•"/>
            </a:pPr>
            <a:r>
              <a:rPr lang="en-US" sz="3000" b="1">
                <a:solidFill>
                  <a:schemeClr val="dk1"/>
                </a:solidFill>
                <a:highlight>
                  <a:srgbClr val="FFFFFF"/>
                </a:highlight>
              </a:rPr>
              <a:t>25% had only 1 retention and lacked a digital surrogate.</a:t>
            </a:r>
            <a:endParaRPr sz="3000" b="1"/>
          </a:p>
        </p:txBody>
      </p:sp>
      <p:sp>
        <p:nvSpPr>
          <p:cNvPr id="118" name="Google Shape;118;p19"/>
          <p:cNvSpPr txBox="1"/>
          <p:nvPr/>
        </p:nvSpPr>
        <p:spPr>
          <a:xfrm>
            <a:off x="838200" y="5974975"/>
            <a:ext cx="7851600" cy="835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4700" u="sng">
                <a:solidFill>
                  <a:schemeClr val="hlink"/>
                </a:solidFill>
                <a:latin typeface="Candara"/>
                <a:ea typeface="Candara"/>
                <a:cs typeface="Candara"/>
                <a:sym typeface="Candara"/>
                <a:hlinkClick r:id="rId3"/>
              </a:rPr>
              <a:t>https://bit.ly/EASTILLStats</a:t>
            </a:r>
            <a:endParaRPr sz="4700">
              <a:latin typeface="Candara"/>
              <a:ea typeface="Candara"/>
              <a:cs typeface="Candara"/>
              <a:sym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838200" y="143950"/>
            <a:ext cx="10515600" cy="13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What questions should the</a:t>
            </a:r>
            <a:endParaRPr/>
          </a:p>
          <a:p>
            <a:pPr marL="0" lvl="0" indent="0" algn="ctr" rtl="0">
              <a:spcBef>
                <a:spcPts val="0"/>
              </a:spcBef>
              <a:spcAft>
                <a:spcPts val="0"/>
              </a:spcAft>
              <a:buNone/>
            </a:pPr>
            <a:r>
              <a:rPr lang="en-US"/>
              <a:t> ILL analysis help us answer?</a:t>
            </a:r>
            <a:endParaRPr/>
          </a:p>
        </p:txBody>
      </p:sp>
      <p:sp>
        <p:nvSpPr>
          <p:cNvPr id="125" name="Google Shape;125;p20"/>
          <p:cNvSpPr txBox="1"/>
          <p:nvPr/>
        </p:nvSpPr>
        <p:spPr>
          <a:xfrm>
            <a:off x="40050" y="1469650"/>
            <a:ext cx="12111900" cy="44484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chemeClr val="dk1"/>
              </a:buClr>
              <a:buSzPts val="2000"/>
              <a:buFont typeface="Candara"/>
              <a:buAutoNum type="arabicPeriod"/>
            </a:pPr>
            <a:r>
              <a:rPr lang="en-US" sz="2000" b="1" i="1">
                <a:solidFill>
                  <a:schemeClr val="dk1"/>
                </a:solidFill>
                <a:latin typeface="Candara"/>
                <a:ea typeface="Candara"/>
                <a:cs typeface="Candara"/>
                <a:sym typeface="Candara"/>
              </a:rPr>
              <a:t>Does retention change the ILL pattern?</a:t>
            </a:r>
            <a:endParaRPr sz="2000" b="1" i="1">
              <a:solidFill>
                <a:schemeClr val="dk1"/>
              </a:solidFill>
              <a:latin typeface="Candara"/>
              <a:ea typeface="Candara"/>
              <a:cs typeface="Candara"/>
              <a:sym typeface="Candara"/>
            </a:endParaRPr>
          </a:p>
          <a:p>
            <a:pPr marL="457200" lvl="0" indent="0" algn="l" rtl="0">
              <a:lnSpc>
                <a:spcPct val="115000"/>
              </a:lnSpc>
              <a:spcBef>
                <a:spcPts val="0"/>
              </a:spcBef>
              <a:spcAft>
                <a:spcPts val="0"/>
              </a:spcAft>
              <a:buNone/>
            </a:pPr>
            <a:r>
              <a:rPr lang="en-US" sz="2000">
                <a:solidFill>
                  <a:srgbClr val="B2407F"/>
                </a:solidFill>
                <a:latin typeface="Candara"/>
                <a:ea typeface="Candara"/>
                <a:cs typeface="Candara"/>
                <a:sym typeface="Candara"/>
              </a:rPr>
              <a:t>	We didn’t see that happening, merits continued research</a:t>
            </a:r>
            <a:endParaRPr sz="2000">
              <a:solidFill>
                <a:srgbClr val="B2407F"/>
              </a:solidFill>
              <a:latin typeface="Candara"/>
              <a:ea typeface="Candara"/>
              <a:cs typeface="Candara"/>
              <a:sym typeface="Candara"/>
            </a:endParaRPr>
          </a:p>
          <a:p>
            <a:pPr marL="457200" lvl="0" indent="-355600" algn="l" rtl="0">
              <a:lnSpc>
                <a:spcPct val="115000"/>
              </a:lnSpc>
              <a:spcBef>
                <a:spcPts val="0"/>
              </a:spcBef>
              <a:spcAft>
                <a:spcPts val="0"/>
              </a:spcAft>
              <a:buClr>
                <a:schemeClr val="dk1"/>
              </a:buClr>
              <a:buSzPts val="2000"/>
              <a:buFont typeface="Candara"/>
              <a:buAutoNum type="arabicPeriod"/>
            </a:pPr>
            <a:r>
              <a:rPr lang="en-US" sz="2000" b="1" i="1">
                <a:solidFill>
                  <a:schemeClr val="dk1"/>
                </a:solidFill>
                <a:latin typeface="Candara"/>
                <a:ea typeface="Candara"/>
                <a:cs typeface="Candara"/>
                <a:sym typeface="Candara"/>
              </a:rPr>
              <a:t>Do retained items circulate more than non-retained titles?</a:t>
            </a:r>
            <a:endParaRPr sz="2000" b="1" i="1">
              <a:solidFill>
                <a:schemeClr val="dk1"/>
              </a:solidFill>
              <a:latin typeface="Candara"/>
              <a:ea typeface="Candara"/>
              <a:cs typeface="Candara"/>
              <a:sym typeface="Candara"/>
            </a:endParaRPr>
          </a:p>
          <a:p>
            <a:pPr marL="457200" lvl="0" indent="0" algn="l" rtl="0">
              <a:lnSpc>
                <a:spcPct val="115000"/>
              </a:lnSpc>
              <a:spcBef>
                <a:spcPts val="0"/>
              </a:spcBef>
              <a:spcAft>
                <a:spcPts val="0"/>
              </a:spcAft>
              <a:buNone/>
            </a:pPr>
            <a:r>
              <a:rPr lang="en-US" sz="2000">
                <a:solidFill>
                  <a:srgbClr val="B2407F"/>
                </a:solidFill>
                <a:latin typeface="Candara"/>
                <a:ea typeface="Candara"/>
                <a:cs typeface="Candara"/>
                <a:sym typeface="Candara"/>
              </a:rPr>
              <a:t>	We didn’t look at circulation, though widely circed were a focus of retention</a:t>
            </a:r>
            <a:endParaRPr sz="2000">
              <a:solidFill>
                <a:srgbClr val="B2407F"/>
              </a:solidFill>
              <a:latin typeface="Candara"/>
              <a:ea typeface="Candara"/>
              <a:cs typeface="Candara"/>
              <a:sym typeface="Candara"/>
            </a:endParaRPr>
          </a:p>
          <a:p>
            <a:pPr marL="457200" lvl="0" indent="-355600" algn="l" rtl="0">
              <a:lnSpc>
                <a:spcPct val="115000"/>
              </a:lnSpc>
              <a:spcBef>
                <a:spcPts val="0"/>
              </a:spcBef>
              <a:spcAft>
                <a:spcPts val="0"/>
              </a:spcAft>
              <a:buClr>
                <a:schemeClr val="dk1"/>
              </a:buClr>
              <a:buSzPts val="2000"/>
              <a:buFont typeface="Candara"/>
              <a:buAutoNum type="arabicPeriod"/>
            </a:pPr>
            <a:r>
              <a:rPr lang="en-US" sz="2000" b="1" i="1">
                <a:solidFill>
                  <a:schemeClr val="dk1"/>
                </a:solidFill>
                <a:latin typeface="Candara"/>
                <a:ea typeface="Candara"/>
                <a:cs typeface="Candara"/>
                <a:sym typeface="Candara"/>
              </a:rPr>
              <a:t>How many requests could have been fulfilled by a digital surrogate?</a:t>
            </a:r>
            <a:endParaRPr sz="2000" b="1" i="1">
              <a:solidFill>
                <a:schemeClr val="dk1"/>
              </a:solidFill>
              <a:latin typeface="Candara"/>
              <a:ea typeface="Candara"/>
              <a:cs typeface="Candara"/>
              <a:sym typeface="Candara"/>
            </a:endParaRPr>
          </a:p>
          <a:p>
            <a:pPr marL="457200" lvl="0" indent="0" algn="l" rtl="0">
              <a:lnSpc>
                <a:spcPct val="115000"/>
              </a:lnSpc>
              <a:spcBef>
                <a:spcPts val="0"/>
              </a:spcBef>
              <a:spcAft>
                <a:spcPts val="0"/>
              </a:spcAft>
              <a:buNone/>
            </a:pPr>
            <a:r>
              <a:rPr lang="en-US" sz="2000">
                <a:solidFill>
                  <a:srgbClr val="B2407F"/>
                </a:solidFill>
                <a:latin typeface="Candara"/>
                <a:ea typeface="Candara"/>
                <a:cs typeface="Candara"/>
                <a:sym typeface="Candara"/>
              </a:rPr>
              <a:t> 	Almost half, if CDL allowed</a:t>
            </a:r>
            <a:endParaRPr sz="2000">
              <a:solidFill>
                <a:srgbClr val="B2407F"/>
              </a:solidFill>
              <a:latin typeface="Candara"/>
              <a:ea typeface="Candara"/>
              <a:cs typeface="Candara"/>
              <a:sym typeface="Candara"/>
            </a:endParaRPr>
          </a:p>
          <a:p>
            <a:pPr marL="457200" lvl="0" indent="-355600" algn="l" rtl="0">
              <a:lnSpc>
                <a:spcPct val="115000"/>
              </a:lnSpc>
              <a:spcBef>
                <a:spcPts val="0"/>
              </a:spcBef>
              <a:spcAft>
                <a:spcPts val="0"/>
              </a:spcAft>
              <a:buClr>
                <a:schemeClr val="dk1"/>
              </a:buClr>
              <a:buSzPts val="2000"/>
              <a:buFont typeface="Candara"/>
              <a:buAutoNum type="arabicPeriod"/>
            </a:pPr>
            <a:r>
              <a:rPr lang="en-US" sz="2000" b="1">
                <a:solidFill>
                  <a:schemeClr val="dk1"/>
                </a:solidFill>
                <a:latin typeface="Candara"/>
                <a:ea typeface="Candara"/>
                <a:cs typeface="Candara"/>
                <a:sym typeface="Candara"/>
              </a:rPr>
              <a:t>Would seeing the % of retained items lent via ILL, both to EAST members, and outside of EAST be useful? </a:t>
            </a:r>
            <a:endParaRPr sz="2000" b="1">
              <a:solidFill>
                <a:schemeClr val="dk1"/>
              </a:solidFill>
              <a:latin typeface="Candara"/>
              <a:ea typeface="Candara"/>
              <a:cs typeface="Candara"/>
              <a:sym typeface="Candara"/>
            </a:endParaRPr>
          </a:p>
          <a:p>
            <a:pPr marL="457200" lvl="0" indent="457200" algn="l" rtl="0">
              <a:lnSpc>
                <a:spcPct val="115000"/>
              </a:lnSpc>
              <a:spcBef>
                <a:spcPts val="0"/>
              </a:spcBef>
              <a:spcAft>
                <a:spcPts val="0"/>
              </a:spcAft>
              <a:buNone/>
            </a:pPr>
            <a:r>
              <a:rPr lang="en-US" sz="2000">
                <a:solidFill>
                  <a:srgbClr val="B2407F"/>
                </a:solidFill>
                <a:latin typeface="Candara"/>
                <a:ea typeface="Candara"/>
                <a:cs typeface="Candara"/>
                <a:sym typeface="Candara"/>
              </a:rPr>
              <a:t>Yes!</a:t>
            </a:r>
            <a:endParaRPr sz="2000">
              <a:solidFill>
                <a:srgbClr val="B2407F"/>
              </a:solidFill>
              <a:latin typeface="Candara"/>
              <a:ea typeface="Candara"/>
              <a:cs typeface="Candara"/>
              <a:sym typeface="Candara"/>
            </a:endParaRPr>
          </a:p>
          <a:p>
            <a:pPr marL="457200" lvl="0" indent="-355600" algn="l" rtl="0">
              <a:lnSpc>
                <a:spcPct val="115000"/>
              </a:lnSpc>
              <a:spcBef>
                <a:spcPts val="0"/>
              </a:spcBef>
              <a:spcAft>
                <a:spcPts val="0"/>
              </a:spcAft>
              <a:buClr>
                <a:schemeClr val="dk1"/>
              </a:buClr>
              <a:buSzPts val="2000"/>
              <a:buFont typeface="Candara"/>
              <a:buAutoNum type="arabicPeriod"/>
            </a:pPr>
            <a:r>
              <a:rPr lang="en-US" sz="2000" b="1">
                <a:solidFill>
                  <a:schemeClr val="dk1"/>
                </a:solidFill>
                <a:latin typeface="Candara"/>
                <a:ea typeface="Candara"/>
                <a:cs typeface="Candara"/>
                <a:sym typeface="Candara"/>
              </a:rPr>
              <a:t>Is speed of delivery, or turnaround time, important? Not just “can we access,” but “can we access quickly”?</a:t>
            </a:r>
            <a:endParaRPr sz="2000" b="1">
              <a:solidFill>
                <a:schemeClr val="dk1"/>
              </a:solidFill>
              <a:latin typeface="Candara"/>
              <a:ea typeface="Candara"/>
              <a:cs typeface="Candara"/>
              <a:sym typeface="Candara"/>
            </a:endParaRPr>
          </a:p>
          <a:p>
            <a:pPr marL="457200" lvl="0" indent="457200" algn="l" rtl="0">
              <a:lnSpc>
                <a:spcPct val="115000"/>
              </a:lnSpc>
              <a:spcBef>
                <a:spcPts val="0"/>
              </a:spcBef>
              <a:spcAft>
                <a:spcPts val="0"/>
              </a:spcAft>
              <a:buNone/>
            </a:pPr>
            <a:r>
              <a:rPr lang="en-US" sz="2000">
                <a:solidFill>
                  <a:srgbClr val="B2407F"/>
                </a:solidFill>
                <a:latin typeface="Candara"/>
                <a:ea typeface="Candara"/>
                <a:cs typeface="Candara"/>
                <a:sym typeface="Candara"/>
              </a:rPr>
              <a:t>Turnaround time was not something we explored, but as EAST grows it is an area of interest</a:t>
            </a:r>
            <a:endParaRPr sz="2000">
              <a:solidFill>
                <a:srgbClr val="B2407F"/>
              </a:solidFill>
              <a:latin typeface="Candara"/>
              <a:ea typeface="Candara"/>
              <a:cs typeface="Candara"/>
              <a:sym typeface="Candara"/>
            </a:endParaRPr>
          </a:p>
          <a:p>
            <a:pPr marL="457200" lvl="0" indent="0" algn="l" rtl="0">
              <a:lnSpc>
                <a:spcPct val="115000"/>
              </a:lnSpc>
              <a:spcBef>
                <a:spcPts val="0"/>
              </a:spcBef>
              <a:spcAft>
                <a:spcPts val="0"/>
              </a:spcAft>
              <a:buNone/>
            </a:pPr>
            <a:endParaRPr sz="2400">
              <a:latin typeface="Candara"/>
              <a:ea typeface="Candara"/>
              <a:cs typeface="Candara"/>
              <a:sym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Future projects and exploration</a:t>
            </a:r>
            <a:endParaRPr/>
          </a:p>
        </p:txBody>
      </p:sp>
      <p:sp>
        <p:nvSpPr>
          <p:cNvPr id="132" name="Google Shape;132;p21"/>
          <p:cNvSpPr txBox="1">
            <a:spLocks noGrp="1"/>
          </p:cNvSpPr>
          <p:nvPr>
            <p:ph type="body" idx="1"/>
          </p:nvPr>
        </p:nvSpPr>
        <p:spPr>
          <a:xfrm>
            <a:off x="838200" y="1825625"/>
            <a:ext cx="10515600" cy="4436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2700"/>
              <a:t>Explore 2022 Data</a:t>
            </a:r>
            <a:endParaRPr sz="2700"/>
          </a:p>
          <a:p>
            <a:pPr marL="0" lvl="0" indent="0" algn="l" rtl="0">
              <a:spcBef>
                <a:spcPts val="1000"/>
              </a:spcBef>
              <a:spcAft>
                <a:spcPts val="0"/>
              </a:spcAft>
              <a:buNone/>
            </a:pPr>
            <a:endParaRPr sz="2700"/>
          </a:p>
          <a:p>
            <a:pPr marL="0" lvl="0" indent="0" algn="l" rtl="0">
              <a:spcBef>
                <a:spcPts val="1000"/>
              </a:spcBef>
              <a:spcAft>
                <a:spcPts val="0"/>
              </a:spcAft>
              <a:buNone/>
            </a:pPr>
            <a:r>
              <a:rPr lang="en-US" sz="2700"/>
              <a:t>Digitization of Held By One and No Digital Surrogate</a:t>
            </a:r>
            <a:endParaRPr sz="2700"/>
          </a:p>
          <a:p>
            <a:pPr marL="0" lvl="0" indent="0" algn="l" rtl="0">
              <a:spcBef>
                <a:spcPts val="1000"/>
              </a:spcBef>
              <a:spcAft>
                <a:spcPts val="0"/>
              </a:spcAft>
              <a:buNone/>
            </a:pPr>
            <a:endParaRPr sz="2700"/>
          </a:p>
          <a:p>
            <a:pPr marL="0" lvl="0" indent="0" algn="l" rtl="0">
              <a:spcBef>
                <a:spcPts val="1000"/>
              </a:spcBef>
              <a:spcAft>
                <a:spcPts val="0"/>
              </a:spcAft>
              <a:buNone/>
            </a:pPr>
            <a:r>
              <a:rPr lang="en-US" sz="2700"/>
              <a:t>Explore Other Sources of Data:</a:t>
            </a:r>
            <a:endParaRPr sz="2700"/>
          </a:p>
          <a:p>
            <a:pPr marL="457200" lvl="0" indent="0" algn="l" rtl="0">
              <a:spcBef>
                <a:spcPts val="1000"/>
              </a:spcBef>
              <a:spcAft>
                <a:spcPts val="0"/>
              </a:spcAft>
              <a:buNone/>
            </a:pPr>
            <a:r>
              <a:rPr lang="en-US" sz="2700"/>
              <a:t>	Local Systems data e.g. Alma stats</a:t>
            </a:r>
            <a:endParaRPr sz="2700"/>
          </a:p>
          <a:p>
            <a:pPr marL="457200" lvl="0" indent="0" algn="l" rtl="0">
              <a:spcBef>
                <a:spcPts val="1000"/>
              </a:spcBef>
              <a:spcAft>
                <a:spcPts val="0"/>
              </a:spcAft>
              <a:buNone/>
            </a:pPr>
            <a:r>
              <a:rPr lang="en-US" sz="2700"/>
              <a:t>	Illiad IDS customers - can get retention information into data</a:t>
            </a:r>
            <a:endParaRPr sz="2700"/>
          </a:p>
          <a:p>
            <a:pPr marL="457200" lvl="0" indent="0" algn="l" rtl="0">
              <a:spcBef>
                <a:spcPts val="1000"/>
              </a:spcBef>
              <a:spcAft>
                <a:spcPts val="0"/>
              </a:spcAft>
              <a:buNone/>
            </a:pPr>
            <a:r>
              <a:rPr lang="en-US" sz="2700"/>
              <a:t>	Local circulation (do retained titles circulate locally more?)</a:t>
            </a:r>
            <a:endParaRPr sz="2700"/>
          </a:p>
          <a:p>
            <a:pPr marL="457200" lvl="0" indent="0" algn="l" rtl="0">
              <a:spcBef>
                <a:spcPts val="1000"/>
              </a:spcBef>
              <a:spcAft>
                <a:spcPts val="0"/>
              </a:spcAft>
              <a:buNone/>
            </a:pPr>
            <a:endParaRPr sz="2700"/>
          </a:p>
          <a:p>
            <a:pPr marL="457200" lvl="0" indent="0" algn="l" rtl="0">
              <a:spcBef>
                <a:spcPts val="1000"/>
              </a:spcBef>
              <a:spcAft>
                <a:spcPts val="0"/>
              </a:spcAft>
              <a:buNone/>
            </a:pPr>
            <a:endParaRPr sz="27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Join us on this quest</a:t>
            </a:r>
            <a:endParaRPr/>
          </a:p>
        </p:txBody>
      </p:sp>
      <p:sp>
        <p:nvSpPr>
          <p:cNvPr id="139" name="Google Shape;139;p22"/>
          <p:cNvSpPr txBox="1">
            <a:spLocks noGrp="1"/>
          </p:cNvSpPr>
          <p:nvPr>
            <p:ph type="body" idx="1"/>
          </p:nvPr>
        </p:nvSpPr>
        <p:spPr>
          <a:xfrm>
            <a:off x="838200" y="1825625"/>
            <a:ext cx="10515600" cy="4436400"/>
          </a:xfrm>
          <a:prstGeom prst="rect">
            <a:avLst/>
          </a:prstGeom>
        </p:spPr>
        <p:txBody>
          <a:bodyPr spcFirstLastPara="1" wrap="square" lIns="91425" tIns="91425" rIns="91425" bIns="91425" anchor="t" anchorCtr="0">
            <a:noAutofit/>
          </a:bodyPr>
          <a:lstStyle/>
          <a:p>
            <a:pPr marL="0" lvl="0" indent="0" algn="ctr" rtl="0">
              <a:spcBef>
                <a:spcPts val="1000"/>
              </a:spcBef>
              <a:spcAft>
                <a:spcPts val="0"/>
              </a:spcAft>
              <a:buNone/>
            </a:pPr>
            <a:r>
              <a:rPr lang="en-US" u="sng">
                <a:solidFill>
                  <a:schemeClr val="hlink"/>
                </a:solidFill>
                <a:hlinkClick r:id="rId3"/>
              </a:rPr>
              <a:t>https://eastlibraries.org/retention-access/access/2019-ill-stats</a:t>
            </a:r>
            <a:endParaRPr/>
          </a:p>
          <a:p>
            <a:pPr marL="0" lvl="0" indent="0" algn="ctr" rtl="0">
              <a:spcBef>
                <a:spcPts val="1000"/>
              </a:spcBef>
              <a:spcAft>
                <a:spcPts val="0"/>
              </a:spcAft>
              <a:buNone/>
            </a:pPr>
            <a:endParaRPr/>
          </a:p>
          <a:p>
            <a:pPr marL="0" lvl="0" indent="0" algn="ctr" rtl="0">
              <a:spcBef>
                <a:spcPts val="1000"/>
              </a:spcBef>
              <a:spcAft>
                <a:spcPts val="0"/>
              </a:spcAft>
              <a:buNone/>
            </a:pPr>
            <a:r>
              <a:rPr lang="en-US" sz="3600"/>
              <a:t>Let us know if you are doing any similar work</a:t>
            </a:r>
            <a:endParaRPr sz="3600"/>
          </a:p>
          <a:p>
            <a:pPr marL="0" lvl="0" indent="0" algn="l" rtl="0">
              <a:spcBef>
                <a:spcPts val="1000"/>
              </a:spcBef>
              <a:spcAft>
                <a:spcPts val="0"/>
              </a:spcAft>
              <a:buNone/>
            </a:pPr>
            <a:r>
              <a:rPr lang="en-US" sz="3600"/>
              <a:t>                               </a:t>
            </a:r>
            <a:r>
              <a:rPr lang="en-US" sz="3600" b="1"/>
              <a:t>samato@blc.org</a:t>
            </a:r>
            <a:endParaRPr sz="36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838200" y="365125"/>
            <a:ext cx="10515599" cy="1325562"/>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4400"/>
              <a:buNone/>
            </a:pPr>
            <a:r>
              <a:rPr lang="en-US"/>
              <a:t>2021-2022  Access Working Group</a:t>
            </a:r>
            <a:endParaRPr/>
          </a:p>
          <a:p>
            <a:pPr marL="0" lvl="0" indent="0" algn="ctr" rtl="0">
              <a:lnSpc>
                <a:spcPct val="90000"/>
              </a:lnSpc>
              <a:spcBef>
                <a:spcPts val="0"/>
              </a:spcBef>
              <a:spcAft>
                <a:spcPts val="0"/>
              </a:spcAft>
              <a:buSzPts val="4400"/>
              <a:buNone/>
            </a:pPr>
            <a:r>
              <a:rPr lang="en-US"/>
              <a:t>Stats Subgroup </a:t>
            </a:r>
            <a:endParaRPr/>
          </a:p>
        </p:txBody>
      </p:sp>
      <p:sp>
        <p:nvSpPr>
          <p:cNvPr id="59" name="Google Shape;59;p11"/>
          <p:cNvSpPr txBox="1">
            <a:spLocks noGrp="1"/>
          </p:cNvSpPr>
          <p:nvPr>
            <p:ph type="body" idx="1"/>
          </p:nvPr>
        </p:nvSpPr>
        <p:spPr>
          <a:xfrm>
            <a:off x="838200" y="1684001"/>
            <a:ext cx="10515600" cy="4742446"/>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None/>
            </a:pPr>
            <a:endParaRPr sz="2400">
              <a:solidFill>
                <a:schemeClr val="dk1"/>
              </a:solidFill>
            </a:endParaRPr>
          </a:p>
          <a:p>
            <a:pPr marL="457200" lvl="0" indent="-369570" algn="l" rtl="0">
              <a:lnSpc>
                <a:spcPct val="115000"/>
              </a:lnSpc>
              <a:spcBef>
                <a:spcPts val="0"/>
              </a:spcBef>
              <a:spcAft>
                <a:spcPts val="0"/>
              </a:spcAft>
              <a:buClr>
                <a:schemeClr val="dk1"/>
              </a:buClr>
              <a:buSzPct val="100000"/>
              <a:buFont typeface="Candara"/>
              <a:buAutoNum type="arabicPeriod"/>
            </a:pPr>
            <a:r>
              <a:rPr lang="en-US" sz="2400">
                <a:solidFill>
                  <a:schemeClr val="dk1"/>
                </a:solidFill>
              </a:rPr>
              <a:t>Does retention change the ILL pattern?</a:t>
            </a:r>
            <a:endParaRPr sz="2400">
              <a:solidFill>
                <a:schemeClr val="dk1"/>
              </a:solidFill>
            </a:endParaRPr>
          </a:p>
          <a:p>
            <a:pPr marL="457200" lvl="0" indent="0" algn="l" rtl="0">
              <a:lnSpc>
                <a:spcPct val="115000"/>
              </a:lnSpc>
              <a:spcBef>
                <a:spcPts val="0"/>
              </a:spcBef>
              <a:spcAft>
                <a:spcPts val="0"/>
              </a:spcAft>
              <a:buNone/>
            </a:pPr>
            <a:endParaRPr sz="2400">
              <a:solidFill>
                <a:schemeClr val="dk1"/>
              </a:solidFill>
            </a:endParaRPr>
          </a:p>
          <a:p>
            <a:pPr marL="457200" lvl="0" indent="-369570" algn="l" rtl="0">
              <a:lnSpc>
                <a:spcPct val="115000"/>
              </a:lnSpc>
              <a:spcBef>
                <a:spcPts val="0"/>
              </a:spcBef>
              <a:spcAft>
                <a:spcPts val="0"/>
              </a:spcAft>
              <a:buClr>
                <a:schemeClr val="dk1"/>
              </a:buClr>
              <a:buSzPct val="100000"/>
              <a:buFont typeface="Candara"/>
              <a:buAutoNum type="arabicPeriod"/>
            </a:pPr>
            <a:r>
              <a:rPr lang="en-US" sz="2400">
                <a:solidFill>
                  <a:schemeClr val="dk1"/>
                </a:solidFill>
              </a:rPr>
              <a:t>Do retained items circulate more than non-retained titles?</a:t>
            </a:r>
            <a:endParaRPr sz="2400">
              <a:solidFill>
                <a:schemeClr val="dk1"/>
              </a:solidFill>
            </a:endParaRPr>
          </a:p>
          <a:p>
            <a:pPr marL="0" lvl="0" indent="0" algn="l" rtl="0">
              <a:lnSpc>
                <a:spcPct val="115000"/>
              </a:lnSpc>
              <a:spcBef>
                <a:spcPts val="0"/>
              </a:spcBef>
              <a:spcAft>
                <a:spcPts val="0"/>
              </a:spcAft>
              <a:buNone/>
            </a:pPr>
            <a:endParaRPr sz="2400">
              <a:solidFill>
                <a:schemeClr val="dk1"/>
              </a:solidFill>
            </a:endParaRPr>
          </a:p>
          <a:p>
            <a:pPr marL="457200" lvl="0" indent="-369570" algn="l" rtl="0">
              <a:lnSpc>
                <a:spcPct val="115000"/>
              </a:lnSpc>
              <a:spcBef>
                <a:spcPts val="0"/>
              </a:spcBef>
              <a:spcAft>
                <a:spcPts val="0"/>
              </a:spcAft>
              <a:buClr>
                <a:schemeClr val="dk1"/>
              </a:buClr>
              <a:buSzPct val="100000"/>
              <a:buFont typeface="Candara"/>
              <a:buAutoNum type="arabicPeriod"/>
            </a:pPr>
            <a:r>
              <a:rPr lang="en-US" sz="2400">
                <a:solidFill>
                  <a:schemeClr val="dk1"/>
                </a:solidFill>
              </a:rPr>
              <a:t>How many requests could have been fulfilled by a digital surrogate?</a:t>
            </a:r>
            <a:endParaRPr sz="2400">
              <a:solidFill>
                <a:schemeClr val="dk1"/>
              </a:solidFill>
            </a:endParaRPr>
          </a:p>
          <a:p>
            <a:pPr marL="0" lvl="0" indent="0" algn="l" rtl="0">
              <a:lnSpc>
                <a:spcPct val="115000"/>
              </a:lnSpc>
              <a:spcBef>
                <a:spcPts val="0"/>
              </a:spcBef>
              <a:spcAft>
                <a:spcPts val="0"/>
              </a:spcAft>
              <a:buNone/>
            </a:pPr>
            <a:endParaRPr sz="2400">
              <a:solidFill>
                <a:schemeClr val="dk1"/>
              </a:solidFill>
            </a:endParaRPr>
          </a:p>
          <a:p>
            <a:pPr marL="457200" lvl="0" indent="-369570" algn="l" rtl="0">
              <a:lnSpc>
                <a:spcPct val="115000"/>
              </a:lnSpc>
              <a:spcBef>
                <a:spcPts val="0"/>
              </a:spcBef>
              <a:spcAft>
                <a:spcPts val="0"/>
              </a:spcAft>
              <a:buClr>
                <a:schemeClr val="dk1"/>
              </a:buClr>
              <a:buSzPct val="100000"/>
              <a:buFont typeface="Candara"/>
              <a:buAutoNum type="arabicPeriod"/>
            </a:pPr>
            <a:r>
              <a:rPr lang="en-US" sz="2400">
                <a:solidFill>
                  <a:schemeClr val="dk1"/>
                </a:solidFill>
              </a:rPr>
              <a:t>Would seeing the percentage of retained items lent via ILL, both to East members,</a:t>
            </a:r>
            <a:endParaRPr sz="2400">
              <a:solidFill>
                <a:schemeClr val="dk1"/>
              </a:solidFill>
            </a:endParaRPr>
          </a:p>
          <a:p>
            <a:pPr marL="457200" lvl="0" indent="0" algn="l" rtl="0">
              <a:lnSpc>
                <a:spcPct val="115000"/>
              </a:lnSpc>
              <a:spcBef>
                <a:spcPts val="0"/>
              </a:spcBef>
              <a:spcAft>
                <a:spcPts val="0"/>
              </a:spcAft>
              <a:buNone/>
            </a:pPr>
            <a:r>
              <a:rPr lang="en-US" sz="2400">
                <a:solidFill>
                  <a:schemeClr val="dk1"/>
                </a:solidFill>
              </a:rPr>
              <a:t>and outside of EAST be useful? </a:t>
            </a:r>
            <a:endParaRPr sz="2400">
              <a:solidFill>
                <a:schemeClr val="dk1"/>
              </a:solidFill>
            </a:endParaRPr>
          </a:p>
          <a:p>
            <a:pPr marL="457200" lvl="0" indent="0" algn="l" rtl="0">
              <a:lnSpc>
                <a:spcPct val="115000"/>
              </a:lnSpc>
              <a:spcBef>
                <a:spcPts val="0"/>
              </a:spcBef>
              <a:spcAft>
                <a:spcPts val="0"/>
              </a:spcAft>
              <a:buNone/>
            </a:pPr>
            <a:endParaRPr sz="2400">
              <a:solidFill>
                <a:schemeClr val="dk1"/>
              </a:solidFill>
            </a:endParaRPr>
          </a:p>
          <a:p>
            <a:pPr marL="457200" lvl="0" indent="-369570" algn="l" rtl="0">
              <a:lnSpc>
                <a:spcPct val="115000"/>
              </a:lnSpc>
              <a:spcBef>
                <a:spcPts val="0"/>
              </a:spcBef>
              <a:spcAft>
                <a:spcPts val="0"/>
              </a:spcAft>
              <a:buClr>
                <a:schemeClr val="dk1"/>
              </a:buClr>
              <a:buSzPct val="100000"/>
              <a:buFont typeface="Candara"/>
              <a:buAutoNum type="arabicPeriod"/>
            </a:pPr>
            <a:r>
              <a:rPr lang="en-US" sz="2400">
                <a:solidFill>
                  <a:schemeClr val="dk1"/>
                </a:solidFill>
              </a:rPr>
              <a:t>Is speed of delivery, or turnaround time, important? Not just “can we access,” but “can we access quickly”?</a:t>
            </a:r>
            <a:endParaRPr sz="2400">
              <a:solidFill>
                <a:schemeClr val="dk1"/>
              </a:solidFill>
            </a:endParaRPr>
          </a:p>
          <a:p>
            <a:pPr marL="0" lvl="0" indent="0" algn="l" rtl="0">
              <a:lnSpc>
                <a:spcPct val="115000"/>
              </a:lnSpc>
              <a:spcBef>
                <a:spcPts val="0"/>
              </a:spcBef>
              <a:spcAft>
                <a:spcPts val="0"/>
              </a:spcAft>
              <a:buNone/>
            </a:pPr>
            <a:endParaRPr sz="11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662850" y="365125"/>
            <a:ext cx="10515600" cy="926400"/>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4400"/>
              <a:buNone/>
            </a:pPr>
            <a:r>
              <a:rPr lang="en-US"/>
              <a:t>Sources of Data - 2019</a:t>
            </a:r>
            <a:endParaRPr/>
          </a:p>
        </p:txBody>
      </p:sp>
      <p:sp>
        <p:nvSpPr>
          <p:cNvPr id="65" name="Google Shape;65;p12"/>
          <p:cNvSpPr txBox="1">
            <a:spLocks noGrp="1"/>
          </p:cNvSpPr>
          <p:nvPr>
            <p:ph type="body" idx="1"/>
          </p:nvPr>
        </p:nvSpPr>
        <p:spPr>
          <a:xfrm>
            <a:off x="662850" y="1291525"/>
            <a:ext cx="10515600" cy="5502000"/>
          </a:xfrm>
          <a:prstGeom prst="rect">
            <a:avLst/>
          </a:prstGeom>
          <a:noFill/>
          <a:ln>
            <a:noFill/>
          </a:ln>
        </p:spPr>
        <p:txBody>
          <a:bodyPr spcFirstLastPara="1" wrap="square" lIns="91425" tIns="91425" rIns="91425" bIns="91425" anchor="t" anchorCtr="0">
            <a:normAutofit lnSpcReduction="10000"/>
          </a:bodyPr>
          <a:lstStyle/>
          <a:p>
            <a:pPr marL="457200" marR="0" lvl="0" indent="0" algn="l" rtl="0">
              <a:lnSpc>
                <a:spcPct val="90000"/>
              </a:lnSpc>
              <a:spcBef>
                <a:spcPts val="1000"/>
              </a:spcBef>
              <a:spcAft>
                <a:spcPts val="0"/>
              </a:spcAft>
              <a:buNone/>
            </a:pPr>
            <a:endParaRPr sz="4400"/>
          </a:p>
          <a:p>
            <a:pPr marL="457200" marR="0" lvl="0" indent="-482600" algn="l" rtl="0">
              <a:lnSpc>
                <a:spcPct val="115000"/>
              </a:lnSpc>
              <a:spcBef>
                <a:spcPts val="1000"/>
              </a:spcBef>
              <a:spcAft>
                <a:spcPts val="0"/>
              </a:spcAft>
              <a:buSzPts val="4000"/>
              <a:buChar char="•"/>
            </a:pPr>
            <a:r>
              <a:rPr lang="en-US" sz="4000"/>
              <a:t>OCLC GAC data</a:t>
            </a:r>
            <a:endParaRPr sz="4000"/>
          </a:p>
          <a:p>
            <a:pPr marL="457200" marR="0" lvl="0" indent="-482600" algn="l" rtl="0">
              <a:lnSpc>
                <a:spcPct val="115000"/>
              </a:lnSpc>
              <a:spcBef>
                <a:spcPts val="1000"/>
              </a:spcBef>
              <a:spcAft>
                <a:spcPts val="0"/>
              </a:spcAft>
              <a:buSzPts val="4000"/>
              <a:buChar char="•"/>
            </a:pPr>
            <a:r>
              <a:rPr lang="en-US" sz="4000"/>
              <a:t>RapidR (returnables) </a:t>
            </a:r>
            <a:endParaRPr sz="4000"/>
          </a:p>
          <a:p>
            <a:pPr marL="457200" marR="0" lvl="0" indent="-482600" algn="l" rtl="0">
              <a:lnSpc>
                <a:spcPct val="115000"/>
              </a:lnSpc>
              <a:spcBef>
                <a:spcPts val="1000"/>
              </a:spcBef>
              <a:spcAft>
                <a:spcPts val="0"/>
              </a:spcAft>
              <a:buSzPts val="4000"/>
              <a:buChar char="•"/>
            </a:pPr>
            <a:r>
              <a:rPr lang="en-US" sz="4000"/>
              <a:t>OCLC API for determining retention status</a:t>
            </a:r>
            <a:endParaRPr sz="4000"/>
          </a:p>
          <a:p>
            <a:pPr marL="457200" marR="0" lvl="0" indent="-482600" algn="l" rtl="0">
              <a:lnSpc>
                <a:spcPct val="115000"/>
              </a:lnSpc>
              <a:spcBef>
                <a:spcPts val="1000"/>
              </a:spcBef>
              <a:spcAft>
                <a:spcPts val="0"/>
              </a:spcAft>
              <a:buSzPts val="4000"/>
              <a:buChar char="•"/>
            </a:pPr>
            <a:r>
              <a:rPr lang="en-US" sz="4000"/>
              <a:t>HathiTrust and Internet Archives APIs to determine digital surrogates</a:t>
            </a:r>
            <a:endParaRPr sz="4000"/>
          </a:p>
          <a:p>
            <a:pPr marL="457200" marR="0" lvl="0" indent="0" algn="l" rtl="0">
              <a:lnSpc>
                <a:spcPct val="115000"/>
              </a:lnSpc>
              <a:spcBef>
                <a:spcPts val="1000"/>
              </a:spcBef>
              <a:spcAft>
                <a:spcPts val="0"/>
              </a:spcAft>
              <a:buNone/>
            </a:pPr>
            <a:r>
              <a:rPr lang="en-US" sz="4400"/>
              <a:t> </a:t>
            </a:r>
            <a:endParaRPr sz="3100"/>
          </a:p>
        </p:txBody>
      </p:sp>
      <p:pic>
        <p:nvPicPr>
          <p:cNvPr id="66" name="Google Shape;66;p12"/>
          <p:cNvPicPr preferRelativeResize="0"/>
          <p:nvPr/>
        </p:nvPicPr>
        <p:blipFill>
          <a:blip r:embed="rId3">
            <a:alphaModFix/>
          </a:blip>
          <a:stretch>
            <a:fillRect/>
          </a:stretch>
        </p:blipFill>
        <p:spPr>
          <a:xfrm>
            <a:off x="2902850" y="477338"/>
            <a:ext cx="967625" cy="701975"/>
          </a:xfrm>
          <a:prstGeom prst="rect">
            <a:avLst/>
          </a:prstGeom>
          <a:noFill/>
          <a:ln>
            <a:noFill/>
          </a:ln>
        </p:spPr>
      </p:pic>
      <p:pic>
        <p:nvPicPr>
          <p:cNvPr id="67" name="Google Shape;67;p12"/>
          <p:cNvPicPr preferRelativeResize="0"/>
          <p:nvPr/>
        </p:nvPicPr>
        <p:blipFill>
          <a:blip r:embed="rId4">
            <a:alphaModFix/>
          </a:blip>
          <a:stretch>
            <a:fillRect/>
          </a:stretch>
        </p:blipFill>
        <p:spPr>
          <a:xfrm>
            <a:off x="7573950" y="4773975"/>
            <a:ext cx="1176275" cy="864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838200" y="365125"/>
            <a:ext cx="10515600" cy="926400"/>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4400"/>
              <a:buNone/>
            </a:pPr>
            <a:r>
              <a:rPr lang="en-US"/>
              <a:t>Fields in Our Summary Data Sheet </a:t>
            </a:r>
            <a:endParaRPr/>
          </a:p>
        </p:txBody>
      </p:sp>
      <p:sp>
        <p:nvSpPr>
          <p:cNvPr id="73" name="Google Shape;73;p13"/>
          <p:cNvSpPr txBox="1">
            <a:spLocks noGrp="1"/>
          </p:cNvSpPr>
          <p:nvPr>
            <p:ph type="body" idx="1"/>
          </p:nvPr>
        </p:nvSpPr>
        <p:spPr>
          <a:xfrm>
            <a:off x="838200" y="1291525"/>
            <a:ext cx="10515600" cy="550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400" b="1">
                <a:solidFill>
                  <a:schemeClr val="dk1"/>
                </a:solidFill>
              </a:rPr>
              <a:t>Lending Name</a:t>
            </a:r>
            <a:endParaRPr sz="1400" b="1">
              <a:solidFill>
                <a:schemeClr val="dk1"/>
              </a:solidFill>
            </a:endParaRPr>
          </a:p>
          <a:p>
            <a:pPr marL="0" lvl="0" indent="0" algn="l" rtl="0">
              <a:lnSpc>
                <a:spcPct val="115000"/>
              </a:lnSpc>
              <a:spcBef>
                <a:spcPts val="0"/>
              </a:spcBef>
              <a:spcAft>
                <a:spcPts val="0"/>
              </a:spcAft>
              <a:buNone/>
            </a:pPr>
            <a:r>
              <a:rPr lang="en-US" sz="1400" b="1">
                <a:solidFill>
                  <a:schemeClr val="dk1"/>
                </a:solidFill>
                <a:highlight>
                  <a:srgbClr val="FFFF00"/>
                </a:highlight>
              </a:rPr>
              <a:t>Lending Institution Symbol</a:t>
            </a:r>
            <a:endParaRPr sz="1400" b="1">
              <a:solidFill>
                <a:schemeClr val="dk1"/>
              </a:solidFill>
              <a:highlight>
                <a:srgbClr val="FFFF00"/>
              </a:highlight>
            </a:endParaRPr>
          </a:p>
          <a:p>
            <a:pPr marL="0" lvl="0" indent="0" algn="l" rtl="0">
              <a:lnSpc>
                <a:spcPct val="115000"/>
              </a:lnSpc>
              <a:spcBef>
                <a:spcPts val="0"/>
              </a:spcBef>
              <a:spcAft>
                <a:spcPts val="0"/>
              </a:spcAft>
              <a:buNone/>
            </a:pPr>
            <a:r>
              <a:rPr lang="en-US" sz="1400" b="1">
                <a:solidFill>
                  <a:schemeClr val="dk1"/>
                </a:solidFill>
              </a:rPr>
              <a:t>RapidR</a:t>
            </a:r>
            <a:endParaRPr sz="1400" b="1">
              <a:solidFill>
                <a:schemeClr val="dk1"/>
              </a:solidFill>
            </a:endParaRPr>
          </a:p>
          <a:p>
            <a:pPr marL="0" lvl="0" indent="0" algn="l" rtl="0">
              <a:lnSpc>
                <a:spcPct val="115000"/>
              </a:lnSpc>
              <a:spcBef>
                <a:spcPts val="0"/>
              </a:spcBef>
              <a:spcAft>
                <a:spcPts val="0"/>
              </a:spcAft>
              <a:buNone/>
            </a:pPr>
            <a:r>
              <a:rPr lang="en-US" sz="1400" b="1">
                <a:solidFill>
                  <a:schemeClr val="dk1"/>
                </a:solidFill>
              </a:rPr>
              <a:t>Gac Loan</a:t>
            </a:r>
            <a:endParaRPr sz="1400" b="1">
              <a:solidFill>
                <a:schemeClr val="dk1"/>
              </a:solidFill>
            </a:endParaRPr>
          </a:p>
          <a:p>
            <a:pPr marL="0" lvl="0" indent="0" algn="l" rtl="0">
              <a:lnSpc>
                <a:spcPct val="115000"/>
              </a:lnSpc>
              <a:spcBef>
                <a:spcPts val="0"/>
              </a:spcBef>
              <a:spcAft>
                <a:spcPts val="0"/>
              </a:spcAft>
              <a:buNone/>
            </a:pPr>
            <a:r>
              <a:rPr lang="en-US" sz="1400" b="1">
                <a:solidFill>
                  <a:schemeClr val="dk1"/>
                </a:solidFill>
              </a:rPr>
              <a:t>Rapid Loan</a:t>
            </a:r>
            <a:endParaRPr sz="1400" b="1">
              <a:solidFill>
                <a:schemeClr val="dk1"/>
              </a:solidFill>
            </a:endParaRPr>
          </a:p>
          <a:p>
            <a:pPr marL="0" lvl="0" indent="0" algn="l" rtl="0">
              <a:lnSpc>
                <a:spcPct val="115000"/>
              </a:lnSpc>
              <a:spcBef>
                <a:spcPts val="0"/>
              </a:spcBef>
              <a:spcAft>
                <a:spcPts val="0"/>
              </a:spcAft>
              <a:buNone/>
            </a:pPr>
            <a:r>
              <a:rPr lang="en-US" sz="1400" b="1">
                <a:solidFill>
                  <a:schemeClr val="dk1"/>
                </a:solidFill>
              </a:rPr>
              <a:t>GAC Copy</a:t>
            </a:r>
            <a:endParaRPr sz="1400" b="1">
              <a:solidFill>
                <a:schemeClr val="dk1"/>
              </a:solidFill>
            </a:endParaRPr>
          </a:p>
          <a:p>
            <a:pPr marL="0" lvl="0" indent="0" algn="l" rtl="0">
              <a:lnSpc>
                <a:spcPct val="115000"/>
              </a:lnSpc>
              <a:spcBef>
                <a:spcPts val="0"/>
              </a:spcBef>
              <a:spcAft>
                <a:spcPts val="0"/>
              </a:spcAft>
              <a:buNone/>
            </a:pPr>
            <a:r>
              <a:rPr lang="en-US" sz="1400" b="1">
                <a:solidFill>
                  <a:schemeClr val="dk1"/>
                </a:solidFill>
              </a:rPr>
              <a:t>Rapid Copy (Article or Book Chapter)</a:t>
            </a:r>
            <a:endParaRPr sz="1400" b="1">
              <a:solidFill>
                <a:schemeClr val="dk1"/>
              </a:solidFill>
            </a:endParaRPr>
          </a:p>
          <a:p>
            <a:pPr marL="0" lvl="0" indent="0" algn="l" rtl="0">
              <a:lnSpc>
                <a:spcPct val="115000"/>
              </a:lnSpc>
              <a:spcBef>
                <a:spcPts val="0"/>
              </a:spcBef>
              <a:spcAft>
                <a:spcPts val="0"/>
              </a:spcAft>
              <a:buNone/>
            </a:pPr>
            <a:r>
              <a:rPr lang="en-US" sz="1400" b="1">
                <a:solidFill>
                  <a:schemeClr val="dk1"/>
                </a:solidFill>
              </a:rPr>
              <a:t>Total Returnable Loans</a:t>
            </a:r>
            <a:endParaRPr sz="1400" b="1">
              <a:solidFill>
                <a:schemeClr val="dk1"/>
              </a:solidFill>
            </a:endParaRPr>
          </a:p>
          <a:p>
            <a:pPr marL="0" lvl="0" indent="0" algn="l" rtl="0">
              <a:lnSpc>
                <a:spcPct val="115000"/>
              </a:lnSpc>
              <a:spcBef>
                <a:spcPts val="0"/>
              </a:spcBef>
              <a:spcAft>
                <a:spcPts val="0"/>
              </a:spcAft>
              <a:buNone/>
            </a:pPr>
            <a:r>
              <a:rPr lang="en-US" sz="1400" b="1">
                <a:solidFill>
                  <a:schemeClr val="dk1"/>
                </a:solidFill>
              </a:rPr>
              <a:t>Total Copies</a:t>
            </a:r>
            <a:endParaRPr sz="1400" b="1">
              <a:solidFill>
                <a:schemeClr val="dk1"/>
              </a:solidFill>
            </a:endParaRPr>
          </a:p>
          <a:p>
            <a:pPr marL="0" lvl="0" indent="0" algn="l" rtl="0">
              <a:lnSpc>
                <a:spcPct val="115000"/>
              </a:lnSpc>
              <a:spcBef>
                <a:spcPts val="0"/>
              </a:spcBef>
              <a:spcAft>
                <a:spcPts val="0"/>
              </a:spcAft>
              <a:buNone/>
            </a:pPr>
            <a:r>
              <a:rPr lang="en-US" sz="1400" b="1">
                <a:solidFill>
                  <a:schemeClr val="dk1"/>
                </a:solidFill>
              </a:rPr>
              <a:t>Total ALL ILL</a:t>
            </a:r>
            <a:endParaRPr sz="1400" b="1">
              <a:solidFill>
                <a:schemeClr val="dk1"/>
              </a:solidFill>
            </a:endParaRPr>
          </a:p>
          <a:p>
            <a:pPr marL="0" lvl="0" indent="0" algn="l" rtl="0">
              <a:lnSpc>
                <a:spcPct val="115000"/>
              </a:lnSpc>
              <a:spcBef>
                <a:spcPts val="0"/>
              </a:spcBef>
              <a:spcAft>
                <a:spcPts val="0"/>
              </a:spcAft>
              <a:buNone/>
            </a:pPr>
            <a:r>
              <a:rPr lang="en-US" sz="1400" b="1">
                <a:solidFill>
                  <a:schemeClr val="dk1"/>
                </a:solidFill>
              </a:rPr>
              <a:t>Shared Print?</a:t>
            </a:r>
            <a:endParaRPr sz="1400" b="1">
              <a:solidFill>
                <a:schemeClr val="dk1"/>
              </a:solidFill>
            </a:endParaRPr>
          </a:p>
          <a:p>
            <a:pPr marL="0" lvl="0" indent="0" algn="l" rtl="0">
              <a:lnSpc>
                <a:spcPct val="115000"/>
              </a:lnSpc>
              <a:spcBef>
                <a:spcPts val="0"/>
              </a:spcBef>
              <a:spcAft>
                <a:spcPts val="0"/>
              </a:spcAft>
              <a:buNone/>
            </a:pPr>
            <a:r>
              <a:rPr lang="en-US" sz="1400" b="1">
                <a:solidFill>
                  <a:schemeClr val="dk1"/>
                </a:solidFill>
                <a:highlight>
                  <a:srgbClr val="FFFF00"/>
                </a:highlight>
              </a:rPr>
              <a:t>Lent to EAST Library</a:t>
            </a:r>
            <a:endParaRPr sz="1400" b="1">
              <a:solidFill>
                <a:schemeClr val="dk1"/>
              </a:solidFill>
              <a:highlight>
                <a:srgbClr val="FFFF00"/>
              </a:highlight>
            </a:endParaRPr>
          </a:p>
          <a:p>
            <a:pPr marL="0" lvl="0" indent="0" algn="l" rtl="0">
              <a:lnSpc>
                <a:spcPct val="115000"/>
              </a:lnSpc>
              <a:spcBef>
                <a:spcPts val="0"/>
              </a:spcBef>
              <a:spcAft>
                <a:spcPts val="0"/>
              </a:spcAft>
              <a:buNone/>
            </a:pPr>
            <a:r>
              <a:rPr lang="en-US" sz="1400" b="1">
                <a:solidFill>
                  <a:schemeClr val="dk1"/>
                </a:solidFill>
              </a:rPr>
              <a:t>% ILLs that are Shared Print</a:t>
            </a:r>
            <a:endParaRPr sz="1400" b="1">
              <a:solidFill>
                <a:schemeClr val="dk1"/>
              </a:solidFill>
            </a:endParaRPr>
          </a:p>
          <a:p>
            <a:pPr marL="0" lvl="0" indent="0" algn="l" rtl="0">
              <a:lnSpc>
                <a:spcPct val="115000"/>
              </a:lnSpc>
              <a:spcBef>
                <a:spcPts val="0"/>
              </a:spcBef>
              <a:spcAft>
                <a:spcPts val="0"/>
              </a:spcAft>
              <a:buNone/>
            </a:pPr>
            <a:r>
              <a:rPr lang="en-US" sz="1400" b="1">
                <a:solidFill>
                  <a:schemeClr val="dk1"/>
                </a:solidFill>
              </a:rPr>
              <a:t>Shared Print AND Retained by Lending Institution</a:t>
            </a:r>
            <a:endParaRPr sz="1400" b="1">
              <a:solidFill>
                <a:schemeClr val="dk1"/>
              </a:solidFill>
            </a:endParaRPr>
          </a:p>
          <a:p>
            <a:pPr marL="0" lvl="0" indent="0" algn="l" rtl="0">
              <a:lnSpc>
                <a:spcPct val="115000"/>
              </a:lnSpc>
              <a:spcBef>
                <a:spcPts val="0"/>
              </a:spcBef>
              <a:spcAft>
                <a:spcPts val="0"/>
              </a:spcAft>
              <a:buNone/>
            </a:pPr>
            <a:r>
              <a:rPr lang="en-US" sz="1400" b="1">
                <a:solidFill>
                  <a:schemeClr val="dk1"/>
                </a:solidFill>
                <a:highlight>
                  <a:srgbClr val="FFFF00"/>
                </a:highlight>
              </a:rPr>
              <a:t>Shared Print AND Retained by Lending Institution AND Lent to an EAST Library</a:t>
            </a:r>
            <a:endParaRPr sz="1400" b="1">
              <a:solidFill>
                <a:schemeClr val="dk1"/>
              </a:solidFill>
              <a:highlight>
                <a:srgbClr val="FFFF00"/>
              </a:highlight>
            </a:endParaRPr>
          </a:p>
          <a:p>
            <a:pPr marL="0" lvl="0" indent="0" algn="l" rtl="0">
              <a:lnSpc>
                <a:spcPct val="115000"/>
              </a:lnSpc>
              <a:spcBef>
                <a:spcPts val="0"/>
              </a:spcBef>
              <a:spcAft>
                <a:spcPts val="0"/>
              </a:spcAft>
              <a:buNone/>
            </a:pPr>
            <a:r>
              <a:rPr lang="en-US" sz="1400" b="1">
                <a:solidFill>
                  <a:schemeClr val="dk1"/>
                </a:solidFill>
              </a:rPr>
              <a:t>Shared Print AND Retained by Lending Institution AND Lent to an EAST Library - % of total loans</a:t>
            </a:r>
            <a:endParaRPr sz="1400" b="1">
              <a:solidFill>
                <a:schemeClr val="dk1"/>
              </a:solidFill>
            </a:endParaRPr>
          </a:p>
          <a:p>
            <a:pPr marL="0" lvl="0" indent="0" algn="l" rtl="0">
              <a:lnSpc>
                <a:spcPct val="115000"/>
              </a:lnSpc>
              <a:spcBef>
                <a:spcPts val="0"/>
              </a:spcBef>
              <a:spcAft>
                <a:spcPts val="0"/>
              </a:spcAft>
              <a:buNone/>
            </a:pPr>
            <a:r>
              <a:rPr lang="en-US" sz="1400" b="1">
                <a:solidFill>
                  <a:schemeClr val="dk1"/>
                </a:solidFill>
              </a:rPr>
              <a:t>Percent of circulating monographs retained</a:t>
            </a:r>
            <a:endParaRPr sz="1400" b="1">
              <a:solidFill>
                <a:schemeClr val="dk1"/>
              </a:solidFill>
            </a:endParaRPr>
          </a:p>
          <a:p>
            <a:pPr marL="0" lvl="0" indent="0" algn="l" rtl="0">
              <a:lnSpc>
                <a:spcPct val="115000"/>
              </a:lnSpc>
              <a:spcBef>
                <a:spcPts val="0"/>
              </a:spcBef>
              <a:spcAft>
                <a:spcPts val="0"/>
              </a:spcAft>
              <a:buNone/>
            </a:pPr>
            <a:r>
              <a:rPr lang="en-US" sz="1400" b="1">
                <a:solidFill>
                  <a:schemeClr val="dk1"/>
                </a:solidFill>
              </a:rPr>
              <a:t>Percent of circulating monographs ILLed</a:t>
            </a:r>
            <a:endParaRPr sz="1400" b="1">
              <a:solidFill>
                <a:schemeClr val="dk1"/>
              </a:solidFill>
            </a:endParaRPr>
          </a:p>
          <a:p>
            <a:pPr marL="0" lvl="0" indent="0" algn="l" rtl="0">
              <a:lnSpc>
                <a:spcPct val="115000"/>
              </a:lnSpc>
              <a:spcBef>
                <a:spcPts val="0"/>
              </a:spcBef>
              <a:spcAft>
                <a:spcPts val="0"/>
              </a:spcAft>
              <a:buNone/>
            </a:pPr>
            <a:r>
              <a:rPr lang="en-US" sz="1400" b="1">
                <a:solidFill>
                  <a:schemeClr val="dk1"/>
                </a:solidFill>
              </a:rPr>
              <a:t>Estimated Collection Size when joining EAST</a:t>
            </a:r>
            <a:endParaRPr sz="1400" b="1">
              <a:solidFill>
                <a:schemeClr val="dk1"/>
              </a:solidFill>
            </a:endParaRPr>
          </a:p>
          <a:p>
            <a:pPr marL="0" lvl="0" indent="0" algn="l" rtl="0">
              <a:lnSpc>
                <a:spcPct val="115000"/>
              </a:lnSpc>
              <a:spcBef>
                <a:spcPts val="0"/>
              </a:spcBef>
              <a:spcAft>
                <a:spcPts val="0"/>
              </a:spcAft>
              <a:buNone/>
            </a:pPr>
            <a:r>
              <a:rPr lang="en-US" sz="1400" b="1">
                <a:solidFill>
                  <a:schemeClr val="dk1"/>
                </a:solidFill>
              </a:rPr>
              <a:t># Registered LHRs in OCLC</a:t>
            </a:r>
            <a:endParaRPr sz="1400" b="1">
              <a:solidFill>
                <a:schemeClr val="dk1"/>
              </a:solidFill>
            </a:endParaRPr>
          </a:p>
          <a:p>
            <a:pPr marL="0" lvl="0" indent="0" algn="l" rtl="0">
              <a:lnSpc>
                <a:spcPct val="115000"/>
              </a:lnSpc>
              <a:spcBef>
                <a:spcPts val="0"/>
              </a:spcBef>
              <a:spcAft>
                <a:spcPts val="0"/>
              </a:spcAft>
              <a:buNone/>
            </a:pPr>
            <a:r>
              <a:rPr lang="en-US" sz="1400" b="1">
                <a:solidFill>
                  <a:schemeClr val="dk1"/>
                </a:solidFill>
              </a:rPr>
              <a:t>Unique Lent</a:t>
            </a:r>
            <a:endParaRPr sz="1400" b="1">
              <a:solidFill>
                <a:schemeClr val="dk1"/>
              </a:solidFill>
            </a:endParaRPr>
          </a:p>
          <a:p>
            <a:pPr marL="0" lvl="0" indent="0" algn="l" rtl="0">
              <a:lnSpc>
                <a:spcPct val="115000"/>
              </a:lnSpc>
              <a:spcBef>
                <a:spcPts val="0"/>
              </a:spcBef>
              <a:spcAft>
                <a:spcPts val="0"/>
              </a:spcAft>
              <a:buNone/>
            </a:pPr>
            <a:r>
              <a:rPr lang="en-US" sz="1400" b="1">
                <a:solidFill>
                  <a:schemeClr val="dk1"/>
                </a:solidFill>
              </a:rPr>
              <a:t>% of Loans that were Shared Print titles that are retained by only 1</a:t>
            </a:r>
            <a:endParaRPr sz="1400" b="1">
              <a:solidFill>
                <a:schemeClr val="dk1"/>
              </a:solidFill>
            </a:endParaRPr>
          </a:p>
          <a:p>
            <a:pPr marL="457200" marR="0" lvl="0" indent="0" algn="l" rtl="0">
              <a:lnSpc>
                <a:spcPct val="90000"/>
              </a:lnSpc>
              <a:spcBef>
                <a:spcPts val="1000"/>
              </a:spcBef>
              <a:spcAft>
                <a:spcPts val="0"/>
              </a:spcAft>
              <a:buNone/>
            </a:pPr>
            <a:endParaRPr sz="1500"/>
          </a:p>
        </p:txBody>
      </p:sp>
      <p:sp>
        <p:nvSpPr>
          <p:cNvPr id="74" name="Google Shape;74;p13"/>
          <p:cNvSpPr txBox="1"/>
          <p:nvPr/>
        </p:nvSpPr>
        <p:spPr>
          <a:xfrm>
            <a:off x="8084100" y="1577425"/>
            <a:ext cx="3269700" cy="9780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600" b="1">
                <a:solidFill>
                  <a:schemeClr val="dk1"/>
                </a:solidFill>
                <a:latin typeface="Candara"/>
                <a:ea typeface="Candara"/>
                <a:cs typeface="Candara"/>
                <a:sym typeface="Candara"/>
              </a:rPr>
              <a:t>Of interest but not explored: </a:t>
            </a:r>
            <a:endParaRPr sz="1600" b="1">
              <a:solidFill>
                <a:schemeClr val="dk1"/>
              </a:solidFill>
              <a:latin typeface="Candara"/>
              <a:ea typeface="Candara"/>
              <a:cs typeface="Candara"/>
              <a:sym typeface="Candara"/>
            </a:endParaRPr>
          </a:p>
          <a:p>
            <a:pPr marL="457200" lvl="0" indent="-330200" algn="l" rtl="0">
              <a:lnSpc>
                <a:spcPct val="90000"/>
              </a:lnSpc>
              <a:spcBef>
                <a:spcPts val="1000"/>
              </a:spcBef>
              <a:spcAft>
                <a:spcPts val="0"/>
              </a:spcAft>
              <a:buClr>
                <a:schemeClr val="dk1"/>
              </a:buClr>
              <a:buSzPts val="1600"/>
              <a:buFont typeface="Candara"/>
              <a:buChar char="●"/>
            </a:pPr>
            <a:r>
              <a:rPr lang="en-US" sz="1600" b="1">
                <a:solidFill>
                  <a:schemeClr val="dk1"/>
                </a:solidFill>
                <a:latin typeface="Candara"/>
                <a:ea typeface="Candara"/>
                <a:cs typeface="Candara"/>
                <a:sym typeface="Candara"/>
              </a:rPr>
              <a:t>Retained &amp; Unfilled </a:t>
            </a:r>
            <a:endParaRPr sz="1600" b="1">
              <a:solidFill>
                <a:schemeClr val="dk1"/>
              </a:solidFill>
              <a:latin typeface="Candara"/>
              <a:ea typeface="Candara"/>
              <a:cs typeface="Candara"/>
              <a:sym typeface="Candara"/>
            </a:endParaRPr>
          </a:p>
          <a:p>
            <a:pPr marL="457200" lvl="0" indent="-330200" algn="l" rtl="0">
              <a:lnSpc>
                <a:spcPct val="90000"/>
              </a:lnSpc>
              <a:spcBef>
                <a:spcPts val="0"/>
              </a:spcBef>
              <a:spcAft>
                <a:spcPts val="0"/>
              </a:spcAft>
              <a:buClr>
                <a:schemeClr val="dk1"/>
              </a:buClr>
              <a:buSzPts val="1600"/>
              <a:buFont typeface="Candara"/>
              <a:buChar char="●"/>
            </a:pPr>
            <a:r>
              <a:rPr lang="en-US" sz="1600" b="1">
                <a:solidFill>
                  <a:schemeClr val="dk1"/>
                </a:solidFill>
                <a:latin typeface="Candara"/>
                <a:ea typeface="Candara"/>
                <a:cs typeface="Candara"/>
                <a:sym typeface="Candara"/>
              </a:rPr>
              <a:t>OCLC EAST holdings  </a:t>
            </a:r>
            <a:endParaRPr>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body" idx="1"/>
          </p:nvPr>
        </p:nvSpPr>
        <p:spPr>
          <a:xfrm>
            <a:off x="1941100" y="2226500"/>
            <a:ext cx="3732300" cy="39603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3500"/>
              <a:t>Data pulled into Tableau to query and visualize </a:t>
            </a:r>
            <a:endParaRPr sz="3500"/>
          </a:p>
        </p:txBody>
      </p:sp>
      <p:pic>
        <p:nvPicPr>
          <p:cNvPr id="81" name="Google Shape;81;p14"/>
          <p:cNvPicPr preferRelativeResize="0"/>
          <p:nvPr/>
        </p:nvPicPr>
        <p:blipFill>
          <a:blip r:embed="rId3">
            <a:alphaModFix/>
          </a:blip>
          <a:stretch>
            <a:fillRect/>
          </a:stretch>
        </p:blipFill>
        <p:spPr>
          <a:xfrm>
            <a:off x="7243219" y="0"/>
            <a:ext cx="4713811" cy="6858000"/>
          </a:xfrm>
          <a:prstGeom prst="rect">
            <a:avLst/>
          </a:prstGeom>
          <a:noFill/>
          <a:ln>
            <a:noFill/>
          </a:ln>
        </p:spPr>
      </p:pic>
      <p:pic>
        <p:nvPicPr>
          <p:cNvPr id="82" name="Google Shape;82;p14"/>
          <p:cNvPicPr preferRelativeResize="0"/>
          <p:nvPr/>
        </p:nvPicPr>
        <p:blipFill>
          <a:blip r:embed="rId4">
            <a:alphaModFix/>
          </a:blip>
          <a:stretch>
            <a:fillRect/>
          </a:stretch>
        </p:blipFill>
        <p:spPr>
          <a:xfrm>
            <a:off x="2149906" y="636175"/>
            <a:ext cx="3314700" cy="876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1100"/>
              </a:spcBef>
              <a:spcAft>
                <a:spcPts val="0"/>
              </a:spcAft>
              <a:buNone/>
            </a:pPr>
            <a:r>
              <a:rPr lang="en-US" sz="2900"/>
              <a:t> Results: All (GAC/POD Loans/Scans): 229,000 transactions</a:t>
            </a:r>
            <a:endParaRPr/>
          </a:p>
        </p:txBody>
      </p:sp>
      <p:pic>
        <p:nvPicPr>
          <p:cNvPr id="89" name="Google Shape;89;p15" title="Chart"/>
          <p:cNvPicPr preferRelativeResize="0"/>
          <p:nvPr/>
        </p:nvPicPr>
        <p:blipFill>
          <a:blip r:embed="rId3">
            <a:alphaModFix/>
          </a:blip>
          <a:stretch>
            <a:fillRect/>
          </a:stretch>
        </p:blipFill>
        <p:spPr>
          <a:xfrm>
            <a:off x="0" y="2066445"/>
            <a:ext cx="12192001" cy="47915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Pre 2011 Returnables Only</a:t>
            </a:r>
            <a:endParaRPr/>
          </a:p>
        </p:txBody>
      </p:sp>
      <p:pic>
        <p:nvPicPr>
          <p:cNvPr id="96" name="Google Shape;96;p16" title="Chart"/>
          <p:cNvPicPr preferRelativeResize="0"/>
          <p:nvPr/>
        </p:nvPicPr>
        <p:blipFill>
          <a:blip r:embed="rId3">
            <a:alphaModFix/>
          </a:blip>
          <a:stretch>
            <a:fillRect/>
          </a:stretch>
        </p:blipFill>
        <p:spPr>
          <a:xfrm>
            <a:off x="152400" y="2398675"/>
            <a:ext cx="11887199" cy="44593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7"/>
          <p:cNvPicPr preferRelativeResize="0"/>
          <p:nvPr/>
        </p:nvPicPr>
        <p:blipFill>
          <a:blip r:embed="rId3">
            <a:alphaModFix/>
          </a:blip>
          <a:stretch>
            <a:fillRect/>
          </a:stretch>
        </p:blipFill>
        <p:spPr>
          <a:xfrm>
            <a:off x="2745800" y="1690825"/>
            <a:ext cx="7388775" cy="4211649"/>
          </a:xfrm>
          <a:prstGeom prst="rect">
            <a:avLst/>
          </a:prstGeom>
          <a:noFill/>
          <a:ln>
            <a:noFill/>
          </a:ln>
        </p:spPr>
      </p:pic>
      <p:sp>
        <p:nvSpPr>
          <p:cNvPr id="103" name="Google Shape;103;p17"/>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Number of EAST Retentions </a:t>
            </a:r>
            <a:br>
              <a:rPr lang="en-US"/>
            </a:br>
            <a:r>
              <a:rPr lang="en-US"/>
              <a:t>on Loaned Material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Digital Surrogates</a:t>
            </a:r>
            <a:endParaRPr/>
          </a:p>
        </p:txBody>
      </p:sp>
      <p:pic>
        <p:nvPicPr>
          <p:cNvPr id="110" name="Google Shape;110;p18"/>
          <p:cNvPicPr preferRelativeResize="0"/>
          <p:nvPr/>
        </p:nvPicPr>
        <p:blipFill>
          <a:blip r:embed="rId3">
            <a:alphaModFix/>
          </a:blip>
          <a:stretch>
            <a:fillRect/>
          </a:stretch>
        </p:blipFill>
        <p:spPr>
          <a:xfrm>
            <a:off x="0" y="1784143"/>
            <a:ext cx="12192002" cy="423746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4">
      <a:dk1>
        <a:srgbClr val="00206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2645</Words>
  <Application>Microsoft Office PowerPoint</Application>
  <PresentationFormat>Widescreen</PresentationFormat>
  <Paragraphs>182</Paragraphs>
  <Slides>13</Slides>
  <Notes>13</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Candara</vt:lpstr>
      <vt:lpstr>Arial</vt:lpstr>
      <vt:lpstr>Calibri</vt:lpstr>
      <vt:lpstr>Office Theme</vt:lpstr>
      <vt:lpstr>EAST ILL Stats  Access Working Group Results </vt:lpstr>
      <vt:lpstr>2021-2022  Access Working Group Stats Subgroup </vt:lpstr>
      <vt:lpstr>Sources of Data - 2019</vt:lpstr>
      <vt:lpstr>Fields in Our Summary Data Sheet </vt:lpstr>
      <vt:lpstr>PowerPoint Presentation</vt:lpstr>
      <vt:lpstr> Results: All (GAC/POD Loans/Scans): 229,000 transactions</vt:lpstr>
      <vt:lpstr>Pre 2011 Returnables Only</vt:lpstr>
      <vt:lpstr>Number of EAST Retentions  on Loaned Material</vt:lpstr>
      <vt:lpstr>Digital Surrogates</vt:lpstr>
      <vt:lpstr>Conclusions</vt:lpstr>
      <vt:lpstr>What questions should the  ILL analysis help us answer?</vt:lpstr>
      <vt:lpstr>Future projects and exploration</vt:lpstr>
      <vt:lpstr>Join us on this quest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ILL Stats  Access Working Group Results </dc:title>
  <cp:lastModifiedBy>Matthew I Revitt</cp:lastModifiedBy>
  <cp:revision>1</cp:revision>
  <dcterms:modified xsi:type="dcterms:W3CDTF">2023-01-26T14:12:51Z</dcterms:modified>
</cp:coreProperties>
</file>