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74" r:id="rId1"/>
  </p:sldMasterIdLst>
  <p:notesMasterIdLst>
    <p:notesMasterId r:id="rId12"/>
  </p:notesMasterIdLst>
  <p:sldIdLst>
    <p:sldId id="287" r:id="rId2"/>
    <p:sldId id="295" r:id="rId3"/>
    <p:sldId id="296" r:id="rId4"/>
    <p:sldId id="298" r:id="rId5"/>
    <p:sldId id="376" r:id="rId6"/>
    <p:sldId id="377" r:id="rId7"/>
    <p:sldId id="378" r:id="rId8"/>
    <p:sldId id="301" r:id="rId9"/>
    <p:sldId id="379" r:id="rId10"/>
    <p:sldId id="380" r:id="rId11"/>
  </p:sldIdLst>
  <p:sldSz cx="9144000" cy="6858000" type="screen4x3"/>
  <p:notesSz cx="7023100" cy="9309100"/>
  <p:embeddedFontLst>
    <p:embeddedFont>
      <p:font typeface="Gill Sans MT" panose="020B0502020104020203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 Cen MT Condensed" panose="020B0606020104020203" pitchFamily="34" charset="0"/>
      <p:regular r:id="rId21"/>
      <p:bold r:id="rId22"/>
    </p:embeddedFont>
    <p:embeddedFont>
      <p:font typeface="Tw Cen MT Condensed Extra Bold" panose="020B0803020202020204" pitchFamily="34" charset="0"/>
      <p:regular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6"/>
    <a:srgbClr val="CC0000"/>
    <a:srgbClr val="B5121B"/>
    <a:srgbClr val="FF3300"/>
    <a:srgbClr val="E88838"/>
    <a:srgbClr val="E3DB35"/>
    <a:srgbClr val="08C863"/>
    <a:srgbClr val="0A9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75641" autoAdjust="0"/>
  </p:normalViewPr>
  <p:slideViewPr>
    <p:cSldViewPr>
      <p:cViewPr>
        <p:scale>
          <a:sx n="60" d="100"/>
          <a:sy n="60" d="100"/>
        </p:scale>
        <p:origin x="-15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D9192BE-E556-456C-989B-A4233AD77366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0CFEB75-6178-4E14-93FF-59C35CCA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8125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5" tIns="46657" rIns="93315" bIns="46657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619E03D-B51C-499B-BF7C-49322D4B5677}" type="slidenum">
              <a:rPr lang="en-US" sz="1200">
                <a:latin typeface="Times New Roman" pitchFamily="18" charset="0"/>
              </a:rPr>
              <a:pPr algn="r"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9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5" tIns="46657" rIns="93315" bIns="46657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2714813-06BE-4D90-A7CF-B4721D36CC96}" type="slidenum">
              <a:rPr lang="en-US" sz="1200">
                <a:latin typeface="Times New Roman" pitchFamily="18" charset="0"/>
              </a:rPr>
              <a:pPr algn="r"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6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5" tIns="46657" rIns="93315" bIns="46657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74576C3-2A5C-4720-8C14-4229BAEE0F90}" type="slidenum">
              <a:rPr lang="en-US" sz="1200">
                <a:latin typeface="Times New Roman" pitchFamily="18" charset="0"/>
              </a:rPr>
              <a:pPr algn="r"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9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5" tIns="46657" rIns="93315" bIns="46657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CDB06E4-545E-4D96-A99E-58D2D9A2A49D}" type="slidenum">
              <a:rPr lang="en-US" sz="1200">
                <a:latin typeface="Times New Roman" pitchFamily="18" charset="0"/>
              </a:rPr>
              <a:pPr algn="r"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45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5" tIns="46657" rIns="93315" bIns="46657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CDB06E4-545E-4D96-A99E-58D2D9A2A49D}" type="slidenum">
              <a:rPr lang="en-US" sz="1200">
                <a:latin typeface="Times New Roman" pitchFamily="18" charset="0"/>
              </a:rPr>
              <a:pPr algn="r"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3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5" tIns="46657" rIns="93315" bIns="46657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CDB06E4-545E-4D96-A99E-58D2D9A2A49D}" type="slidenum">
              <a:rPr lang="en-US" sz="1200">
                <a:latin typeface="Times New Roman" pitchFamily="18" charset="0"/>
              </a:rPr>
              <a:pPr algn="r"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1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5" tIns="46657" rIns="93315" bIns="46657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CDB06E4-545E-4D96-A99E-58D2D9A2A49D}" type="slidenum">
              <a:rPr lang="en-US" sz="1200">
                <a:latin typeface="Times New Roman" pitchFamily="18" charset="0"/>
              </a:rPr>
              <a:pPr algn="r"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4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5" tIns="46657" rIns="93315" bIns="46657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619E03D-B51C-499B-BF7C-49322D4B5677}" type="slidenum">
              <a:rPr lang="en-US" sz="1200">
                <a:latin typeface="Times New Roman" pitchFamily="18" charset="0"/>
              </a:rPr>
              <a:pPr algn="r"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6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5" tIns="46657" rIns="93315" bIns="46657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619E03D-B51C-499B-BF7C-49322D4B5677}" type="slidenum">
              <a:rPr lang="en-US" sz="1200">
                <a:latin typeface="Times New Roman" pitchFamily="18" charset="0"/>
              </a:rPr>
              <a:pPr algn="r"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3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B8BE4-5132-4C62-8EB9-0FC9428FB75A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74FA-1359-4968-BCFB-C95CFB57A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2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28273-1ED9-4313-A8CC-7F8C61F17990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7CDFB-01FD-4E19-A78F-61930E3EF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4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E27A-E858-4FA5-BDAA-3E1D2A8B5822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22548-23D8-40F2-830A-688220114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1AB6-09BA-4DB9-B12D-8291234F8DC1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06592-D454-4998-A8A9-C794DD845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9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4322A-9F42-493E-A58D-52D6258E69BB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4E003-B2A9-4250-98C5-F79A60883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4997-BD37-4525-885B-0600257E0EA9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7E088-9AD8-4496-B3DD-96BE256E6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C2DC6-743B-4456-86EE-07782DD54D4D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8D6C-FE15-4607-B367-0EE8C09EB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70B3F-04B5-4640-8B37-45C49489D45B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324B-B70D-410C-AAE9-EB9D43D2B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2EABE-CBDE-471E-BA0E-97133917F450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47B43-AD1E-4A9F-864A-61739BB6B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28901-44F4-4930-B6B3-15A7E12159C0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BC8D5-CEB9-4395-BEF6-1E8A51CD6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8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DBEB8-555F-405B-8BC7-EC48ACBE7D14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CF130-BDCE-481A-8B3E-3F2A2F42E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0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EE5A3D5-A2FE-452F-84C6-40B5A6337B0D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746F1E-B69E-4A20-9FB0-174A56289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arolmc@uflib.ufl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cweb.forest.usf.edu/flex/ALA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la.org/magir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dlp.gov/project-list/federal-information-preservation-networ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solidFill>
            <a:srgbClr val="002D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74320" bIns="2743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Online Guide to U.S. Map </a:t>
            </a:r>
            <a:r>
              <a:rPr lang="en-US" sz="3600" b="1" dirty="0" smtClean="0">
                <a:solidFill>
                  <a:schemeClr val="bg1"/>
                </a:solidFill>
              </a:rPr>
              <a:t>Resources: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chemeClr val="bg1"/>
                </a:solidFill>
                <a:latin typeface="Gill Sans MT" pitchFamily="34" charset="0"/>
              </a:rPr>
              <a:t>Prospective </a:t>
            </a:r>
            <a:r>
              <a:rPr lang="en-US" sz="2800" i="1" dirty="0">
                <a:solidFill>
                  <a:schemeClr val="bg1"/>
                </a:solidFill>
                <a:latin typeface="Gill Sans MT" pitchFamily="34" charset="0"/>
              </a:rPr>
              <a:t>MAGIRT Shared Print </a:t>
            </a:r>
            <a:r>
              <a:rPr lang="en-US" sz="2800" i="1" dirty="0" smtClean="0">
                <a:solidFill>
                  <a:schemeClr val="bg1"/>
                </a:solidFill>
                <a:latin typeface="Gill Sans MT" pitchFamily="34" charset="0"/>
              </a:rPr>
              <a:t>Archive Project</a:t>
            </a:r>
            <a:endParaRPr lang="en-US" sz="2800" i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4450" y="18829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121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2D56"/>
                </a:solidFill>
                <a:latin typeface="Gill Sans MT" pitchFamily="34" charset="0"/>
              </a:rPr>
              <a:t>Carol McAuliffe </a:t>
            </a:r>
            <a:r>
              <a:rPr lang="en-US" dirty="0">
                <a:solidFill>
                  <a:srgbClr val="002D56"/>
                </a:solidFill>
                <a:latin typeface="Wingdings" pitchFamily="2" charset="2"/>
              </a:rPr>
              <a:t>w</a:t>
            </a:r>
            <a:r>
              <a:rPr lang="en-US" dirty="0">
                <a:solidFill>
                  <a:srgbClr val="002D56"/>
                </a:solidFill>
                <a:latin typeface="Gill Sans MT" pitchFamily="34" charset="0"/>
              </a:rPr>
              <a:t> </a:t>
            </a:r>
            <a:r>
              <a:rPr lang="en-US" dirty="0" smtClean="0">
                <a:solidFill>
                  <a:srgbClr val="002D56"/>
                </a:solidFill>
                <a:latin typeface="Gill Sans MT" pitchFamily="34" charset="0"/>
              </a:rPr>
              <a:t>Map </a:t>
            </a:r>
            <a:r>
              <a:rPr lang="en-US" dirty="0">
                <a:solidFill>
                  <a:srgbClr val="002D56"/>
                </a:solidFill>
                <a:latin typeface="Gill Sans MT" pitchFamily="34" charset="0"/>
              </a:rPr>
              <a:t>and Imagery </a:t>
            </a:r>
            <a:r>
              <a:rPr lang="en-US" dirty="0" smtClean="0">
                <a:solidFill>
                  <a:srgbClr val="002D56"/>
                </a:solidFill>
                <a:latin typeface="Gill Sans MT" pitchFamily="34" charset="0"/>
              </a:rPr>
              <a:t>Library </a:t>
            </a:r>
            <a:r>
              <a:rPr lang="en-US" dirty="0" smtClean="0">
                <a:solidFill>
                  <a:srgbClr val="002D56"/>
                </a:solidFill>
                <a:latin typeface="Wingdings" pitchFamily="2" charset="2"/>
              </a:rPr>
              <a:t>w</a:t>
            </a:r>
            <a:r>
              <a:rPr lang="en-US" dirty="0">
                <a:solidFill>
                  <a:srgbClr val="002D56"/>
                </a:solidFill>
                <a:latin typeface="Gill Sans MT" pitchFamily="34" charset="0"/>
              </a:rPr>
              <a:t> </a:t>
            </a:r>
            <a:r>
              <a:rPr lang="en-US" dirty="0" smtClean="0">
                <a:solidFill>
                  <a:srgbClr val="002D56"/>
                </a:solidFill>
                <a:latin typeface="Gill Sans MT" pitchFamily="34" charset="0"/>
              </a:rPr>
              <a:t>University </a:t>
            </a:r>
            <a:r>
              <a:rPr lang="en-US" dirty="0">
                <a:solidFill>
                  <a:srgbClr val="002D56"/>
                </a:solidFill>
                <a:latin typeface="Gill Sans MT" pitchFamily="34" charset="0"/>
              </a:rPr>
              <a:t>of </a:t>
            </a:r>
            <a:r>
              <a:rPr lang="en-US" dirty="0" smtClean="0">
                <a:solidFill>
                  <a:srgbClr val="002D56"/>
                </a:solidFill>
                <a:latin typeface="Gill Sans MT" pitchFamily="34" charset="0"/>
              </a:rPr>
              <a:t>Florida </a:t>
            </a:r>
            <a:endParaRPr lang="en-US" dirty="0">
              <a:solidFill>
                <a:srgbClr val="002D56"/>
              </a:solidFill>
              <a:latin typeface="Wingdings" pitchFamily="2" charset="2"/>
            </a:endParaRPr>
          </a:p>
          <a:p>
            <a:pPr algn="ctr" eaLnBrk="1" hangingPunct="1"/>
            <a:r>
              <a:rPr lang="en-US" dirty="0" smtClean="0">
                <a:solidFill>
                  <a:srgbClr val="002D56"/>
                </a:solidFill>
                <a:latin typeface="Gill Sans MT" pitchFamily="34" charset="0"/>
              </a:rPr>
              <a:t>Print Archive Network Forum </a:t>
            </a:r>
            <a:r>
              <a:rPr lang="en-US" dirty="0">
                <a:solidFill>
                  <a:srgbClr val="002D56"/>
                </a:solidFill>
                <a:latin typeface="Wingdings" pitchFamily="2" charset="2"/>
              </a:rPr>
              <a:t>w</a:t>
            </a:r>
            <a:r>
              <a:rPr lang="en-US" dirty="0" smtClean="0">
                <a:solidFill>
                  <a:srgbClr val="002D56"/>
                </a:solidFill>
                <a:latin typeface="Gill Sans MT" pitchFamily="34" charset="0"/>
              </a:rPr>
              <a:t> June 24, 2016</a:t>
            </a:r>
            <a:endParaRPr lang="en-US" dirty="0">
              <a:solidFill>
                <a:srgbClr val="002D56"/>
              </a:solidFill>
              <a:latin typeface="Gill Sans MT" pitchFamily="34" charset="0"/>
            </a:endParaRPr>
          </a:p>
        </p:txBody>
      </p:sp>
      <p:pic>
        <p:nvPicPr>
          <p:cNvPr id="2052" name="Picture 6" descr="MAGIRT_4c_A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148013"/>
            <a:ext cx="449580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11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57150">
            <a:solidFill>
              <a:srgbClr val="002D5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13"/>
          <p:cNvSpPr>
            <a:spLocks noChangeShapeType="1"/>
          </p:cNvSpPr>
          <p:nvPr/>
        </p:nvSpPr>
        <p:spPr bwMode="auto">
          <a:xfrm>
            <a:off x="0" y="6858000"/>
            <a:ext cx="9232900" cy="0"/>
          </a:xfrm>
          <a:prstGeom prst="line">
            <a:avLst/>
          </a:prstGeom>
          <a:noFill/>
          <a:ln w="152400">
            <a:solidFill>
              <a:srgbClr val="002D5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99450" cy="11430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Tw Cen MT Condensed Extra Bold" pitchFamily="34" charset="0"/>
              </a:rPr>
              <a:t>Questions? Comments?</a:t>
            </a:r>
            <a:endParaRPr lang="en-US" sz="4800" dirty="0" smtClean="0">
              <a:latin typeface="Tw Cen MT Condensed Extra Bold" pitchFamily="34" charset="0"/>
            </a:endParaRPr>
          </a:p>
        </p:txBody>
      </p:sp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838200" y="6096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Tw Cen MT Condensed" pitchFamily="34" charset="0"/>
              </a:rPr>
              <a:t>Historical USGS 7.5-minute topo quads downloaded from the National Map</a:t>
            </a:r>
          </a:p>
        </p:txBody>
      </p: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0" y="6188075"/>
            <a:ext cx="9144000" cy="669925"/>
            <a:chOff x="0" y="3898"/>
            <a:chExt cx="5760" cy="422"/>
          </a:xfrm>
        </p:grpSpPr>
        <p:sp>
          <p:nvSpPr>
            <p:cNvPr id="8198" name="Text Box 9"/>
            <p:cNvSpPr txBox="1">
              <a:spLocks noChangeArrowheads="1"/>
            </p:cNvSpPr>
            <p:nvPr/>
          </p:nvSpPr>
          <p:spPr bwMode="auto">
            <a:xfrm>
              <a:off x="0" y="3898"/>
              <a:ext cx="5760" cy="422"/>
            </a:xfrm>
            <a:prstGeom prst="rect">
              <a:avLst/>
            </a:prstGeom>
            <a:solidFill>
              <a:srgbClr val="002D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18288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Gill Sans MT" pitchFamily="34" charset="0"/>
                </a:rPr>
                <a:t>                            The Map and Geospatial Information Round Table</a:t>
              </a:r>
            </a:p>
          </p:txBody>
        </p:sp>
        <p:pic>
          <p:nvPicPr>
            <p:cNvPr id="8199" name="Picture 10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3976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1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3973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838200" y="2209800"/>
            <a:ext cx="40062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Carol McAuliffe, Map Librarian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Head of the Map and Imagery Library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and Area Studies Collections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George A.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Smathers Libraries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Florida</a:t>
            </a: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carolmc@uflib.ufl.edu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(352) 273-2828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67300" y="2209800"/>
            <a:ext cx="3661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MAGIRT Map Collection Management Discussion Group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Saturday, June 4, 3:00 – 4:00 pm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Orange County Convention Center S33OH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2"/>
          <p:cNvSpPr txBox="1">
            <a:spLocks noChangeArrowheads="1"/>
          </p:cNvSpPr>
          <p:nvPr/>
        </p:nvSpPr>
        <p:spPr bwMode="auto">
          <a:xfrm>
            <a:off x="838200" y="6096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Tw Cen MT Condensed" pitchFamily="34" charset="0"/>
              </a:rPr>
              <a:t>Historical USGS 7.5-minute topo quads downloaded from the National Map</a:t>
            </a:r>
          </a:p>
        </p:txBody>
      </p: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0" y="6188075"/>
            <a:ext cx="9144000" cy="669925"/>
            <a:chOff x="0" y="3898"/>
            <a:chExt cx="5760" cy="422"/>
          </a:xfrm>
        </p:grpSpPr>
        <p:sp>
          <p:nvSpPr>
            <p:cNvPr id="3078" name="Text Box 9"/>
            <p:cNvSpPr txBox="1">
              <a:spLocks noChangeArrowheads="1"/>
            </p:cNvSpPr>
            <p:nvPr/>
          </p:nvSpPr>
          <p:spPr bwMode="auto">
            <a:xfrm>
              <a:off x="0" y="3898"/>
              <a:ext cx="5760" cy="422"/>
            </a:xfrm>
            <a:prstGeom prst="rect">
              <a:avLst/>
            </a:prstGeom>
            <a:solidFill>
              <a:srgbClr val="002D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18288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Gill Sans MT" pitchFamily="34" charset="0"/>
                </a:rPr>
                <a:t>                            The Map and Geospatial Information Round Table</a:t>
              </a:r>
            </a:p>
          </p:txBody>
        </p:sp>
        <p:pic>
          <p:nvPicPr>
            <p:cNvPr id="3079" name="Picture 10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3976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1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3973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22852"/>
            <a:ext cx="8458200" cy="390441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2900" y="233815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 dirty="0">
                <a:latin typeface="Tw Cen MT Condensed Extra Bold" panose="020B0803020202020204" pitchFamily="34" charset="0"/>
              </a:rPr>
              <a:t>MAGIRT Membership Map</a:t>
            </a:r>
            <a:endParaRPr lang="en-US" sz="4800" kern="0" dirty="0" smtClean="0">
              <a:latin typeface="Tw Cen MT Condensed Extra Bold" panose="020B08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2475" y="5554958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http://arcweb.forest.usf.edu/flex/ALA/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2"/>
          <p:cNvSpPr txBox="1">
            <a:spLocks noChangeArrowheads="1"/>
          </p:cNvSpPr>
          <p:nvPr/>
        </p:nvSpPr>
        <p:spPr bwMode="auto">
          <a:xfrm>
            <a:off x="838200" y="6096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Tw Cen MT Condensed" pitchFamily="34" charset="0"/>
              </a:rPr>
              <a:t>Historical USGS 7.5-minute topo quads downloaded from the National Map</a:t>
            </a:r>
          </a:p>
        </p:txBody>
      </p:sp>
      <p:grpSp>
        <p:nvGrpSpPr>
          <p:cNvPr id="4099" name="Group 8"/>
          <p:cNvGrpSpPr>
            <a:grpSpLocks/>
          </p:cNvGrpSpPr>
          <p:nvPr/>
        </p:nvGrpSpPr>
        <p:grpSpPr bwMode="auto">
          <a:xfrm>
            <a:off x="0" y="6188075"/>
            <a:ext cx="9144000" cy="669925"/>
            <a:chOff x="0" y="3898"/>
            <a:chExt cx="5760" cy="422"/>
          </a:xfrm>
        </p:grpSpPr>
        <p:sp>
          <p:nvSpPr>
            <p:cNvPr id="4103" name="Text Box 9"/>
            <p:cNvSpPr txBox="1">
              <a:spLocks noChangeArrowheads="1"/>
            </p:cNvSpPr>
            <p:nvPr/>
          </p:nvSpPr>
          <p:spPr bwMode="auto">
            <a:xfrm>
              <a:off x="0" y="3898"/>
              <a:ext cx="5760" cy="422"/>
            </a:xfrm>
            <a:prstGeom prst="rect">
              <a:avLst/>
            </a:prstGeom>
            <a:solidFill>
              <a:srgbClr val="002D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18288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Gill Sans MT" pitchFamily="34" charset="0"/>
                </a:rPr>
                <a:t>                            The Map and Geospatial Information Round Table</a:t>
              </a:r>
            </a:p>
          </p:txBody>
        </p:sp>
        <p:pic>
          <p:nvPicPr>
            <p:cNvPr id="4104" name="Picture 10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3976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1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3973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59194"/>
            <a:ext cx="4854771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16121" y="5611297"/>
            <a:ext cx="285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http://www.ala.org/magirt/</a:t>
            </a:r>
            <a:r>
              <a:rPr lang="en-US" dirty="0"/>
              <a:t>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350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4800" kern="0" dirty="0" smtClean="0">
                <a:latin typeface="Tw Cen MT Condensed Extra Bold" pitchFamily="34" charset="0"/>
              </a:rPr>
              <a:t>MAGIRT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411" y="1509713"/>
            <a:ext cx="34105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Map &amp; Geospatial Information Round Table (MAGIRT)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World’s largest map and geospatial library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300 members representing a variety of institutions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266485"/>
            <a:ext cx="829945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Tw Cen MT Condensed Extra Bold" pitchFamily="34" charset="0"/>
              </a:rPr>
              <a:t>Guide to U.S. Map Resources</a:t>
            </a: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838200" y="6096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Tw Cen MT Condensed" pitchFamily="34" charset="0"/>
              </a:rPr>
              <a:t>Historical USGS 7.5-minute topo quads downloaded from the National Map</a:t>
            </a:r>
          </a:p>
        </p:txBody>
      </p: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0" y="6188075"/>
            <a:ext cx="9144000" cy="669925"/>
            <a:chOff x="0" y="3898"/>
            <a:chExt cx="5760" cy="422"/>
          </a:xfrm>
        </p:grpSpPr>
        <p:sp>
          <p:nvSpPr>
            <p:cNvPr id="6150" name="Text Box 9"/>
            <p:cNvSpPr txBox="1">
              <a:spLocks noChangeArrowheads="1"/>
            </p:cNvSpPr>
            <p:nvPr/>
          </p:nvSpPr>
          <p:spPr bwMode="auto">
            <a:xfrm>
              <a:off x="0" y="3898"/>
              <a:ext cx="5760" cy="422"/>
            </a:xfrm>
            <a:prstGeom prst="rect">
              <a:avLst/>
            </a:prstGeom>
            <a:solidFill>
              <a:srgbClr val="002D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18288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Gill Sans MT" pitchFamily="34" charset="0"/>
                </a:rPr>
                <a:t>                            The Map and Geospatial Information Round Table</a:t>
              </a:r>
            </a:p>
          </p:txBody>
        </p:sp>
        <p:pic>
          <p:nvPicPr>
            <p:cNvPr id="6151" name="Picture 10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3976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11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3973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05" y="1667664"/>
            <a:ext cx="2461212" cy="35986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74192" y="1570649"/>
            <a:ext cx="34105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</a:t>
            </a:r>
            <a:r>
              <a:rPr lang="en-US" dirty="0" smtClean="0"/>
              <a:t>and second edition (editor</a:t>
            </a:r>
            <a:r>
              <a:rPr lang="en-US" dirty="0"/>
              <a:t>: David Cobb) published in </a:t>
            </a:r>
            <a:r>
              <a:rPr lang="en-US" dirty="0" smtClean="0"/>
              <a:t>1986 and 1990, respectively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Third edition  </a:t>
            </a:r>
            <a:r>
              <a:rPr lang="en-US" dirty="0" smtClean="0"/>
              <a:t>              (</a:t>
            </a:r>
            <a:r>
              <a:rPr lang="en-US" dirty="0"/>
              <a:t>editor: Christopher </a:t>
            </a:r>
            <a:r>
              <a:rPr lang="en-US" dirty="0" err="1"/>
              <a:t>Thiry</a:t>
            </a:r>
            <a:r>
              <a:rPr lang="en-US" dirty="0"/>
              <a:t>) published in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October 2014, the MAGIRT Publications Committee formed taskforce to investigate an online edition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264440"/>
            <a:ext cx="829945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Tw Cen MT Condensed Extra Bold" pitchFamily="34" charset="0"/>
              </a:rPr>
              <a:t>Guide to U.S. Map Resources</a:t>
            </a: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838200" y="6096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Tw Cen MT Condensed" pitchFamily="34" charset="0"/>
              </a:rPr>
              <a:t>Historical USGS 7.5-minute topo quads downloaded from the National Map</a:t>
            </a:r>
          </a:p>
        </p:txBody>
      </p: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0" y="6188075"/>
            <a:ext cx="9144000" cy="669925"/>
            <a:chOff x="0" y="3898"/>
            <a:chExt cx="5760" cy="422"/>
          </a:xfrm>
        </p:grpSpPr>
        <p:sp>
          <p:nvSpPr>
            <p:cNvPr id="6150" name="Text Box 9"/>
            <p:cNvSpPr txBox="1">
              <a:spLocks noChangeArrowheads="1"/>
            </p:cNvSpPr>
            <p:nvPr/>
          </p:nvSpPr>
          <p:spPr bwMode="auto">
            <a:xfrm>
              <a:off x="0" y="3898"/>
              <a:ext cx="5760" cy="422"/>
            </a:xfrm>
            <a:prstGeom prst="rect">
              <a:avLst/>
            </a:prstGeom>
            <a:solidFill>
              <a:srgbClr val="002D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18288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Gill Sans MT" pitchFamily="34" charset="0"/>
                </a:rPr>
                <a:t>                            The Map and Geospatial Information Round Table</a:t>
              </a:r>
            </a:p>
          </p:txBody>
        </p:sp>
        <p:pic>
          <p:nvPicPr>
            <p:cNvPr id="6151" name="Picture 10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3976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11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3973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872332" y="1668440"/>
            <a:ext cx="746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Online crowd-sourced directory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Searchable map </a:t>
            </a:r>
            <a:r>
              <a:rPr lang="en-US" dirty="0" smtClean="0"/>
              <a:t>interface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Searchable subject </a:t>
            </a:r>
            <a:r>
              <a:rPr lang="en-US" dirty="0" smtClean="0"/>
              <a:t>and geographic specialties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Links to digital </a:t>
            </a:r>
            <a:r>
              <a:rPr lang="en-US" dirty="0" smtClean="0"/>
              <a:t>collections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/>
              <a:t>on print holdings for collaborative collection </a:t>
            </a:r>
            <a:r>
              <a:rPr lang="en-US" dirty="0" smtClean="0"/>
              <a:t>management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 needed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4" y="304800"/>
            <a:ext cx="8299450" cy="11430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Tw Cen MT Condensed Extra Bold" pitchFamily="34" charset="0"/>
              </a:rPr>
              <a:t>Federal Information Preservation Network (</a:t>
            </a:r>
            <a:r>
              <a:rPr lang="en-US" sz="4800" dirty="0" err="1">
                <a:latin typeface="Tw Cen MT Condensed Extra Bold" pitchFamily="34" charset="0"/>
              </a:rPr>
              <a:t>FIPNet</a:t>
            </a:r>
            <a:r>
              <a:rPr lang="en-US" sz="4800" dirty="0">
                <a:latin typeface="Tw Cen MT Condensed Extra Bold" pitchFamily="34" charset="0"/>
              </a:rPr>
              <a:t>) </a:t>
            </a:r>
            <a:endParaRPr lang="en-US" sz="4800" dirty="0" smtClean="0">
              <a:latin typeface="Tw Cen MT Condensed Extra Bold" pitchFamily="34" charset="0"/>
            </a:endParaRP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838200" y="6096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Tw Cen MT Condensed" pitchFamily="34" charset="0"/>
              </a:rPr>
              <a:t>Historical USGS 7.5-minute topo quads downloaded from the National Map</a:t>
            </a:r>
          </a:p>
        </p:txBody>
      </p: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0" y="6188075"/>
            <a:ext cx="9144000" cy="669925"/>
            <a:chOff x="0" y="3898"/>
            <a:chExt cx="5760" cy="422"/>
          </a:xfrm>
        </p:grpSpPr>
        <p:sp>
          <p:nvSpPr>
            <p:cNvPr id="6150" name="Text Box 9"/>
            <p:cNvSpPr txBox="1">
              <a:spLocks noChangeArrowheads="1"/>
            </p:cNvSpPr>
            <p:nvPr/>
          </p:nvSpPr>
          <p:spPr bwMode="auto">
            <a:xfrm>
              <a:off x="0" y="3898"/>
              <a:ext cx="5760" cy="422"/>
            </a:xfrm>
            <a:prstGeom prst="rect">
              <a:avLst/>
            </a:prstGeom>
            <a:solidFill>
              <a:srgbClr val="002D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18288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Gill Sans MT" pitchFamily="34" charset="0"/>
                </a:rPr>
                <a:t>                            The Map and Geospatial Information Round Table</a:t>
              </a:r>
            </a:p>
          </p:txBody>
        </p:sp>
        <p:pic>
          <p:nvPicPr>
            <p:cNvPr id="6151" name="Picture 10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3976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11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3973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28599" y="1845374"/>
            <a:ext cx="8686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a strategy for a collaborative network of information professionals working in various partner roles to ensure access to the national collection of Government information for future generations</a:t>
            </a:r>
            <a:r>
              <a:rPr lang="en-US" dirty="0" smtClean="0"/>
              <a:t>.”</a:t>
            </a:r>
          </a:p>
          <a:p>
            <a:pPr algn="r"/>
            <a:r>
              <a:rPr lang="en-US" dirty="0" smtClean="0"/>
              <a:t>~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www.fdlp.gov/project-list/federal-information-preservation-network</a:t>
            </a:r>
            <a:r>
              <a:rPr lang="en-US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5"/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511329" y="3159012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Collaborative Preservation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Actively Seeking Partner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Ensure Long-Term Access to Government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8316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264440"/>
            <a:ext cx="829945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Tw Cen MT Condensed Extra Bold" pitchFamily="34" charset="0"/>
              </a:rPr>
              <a:t>Guide to U.S. Map Resources</a:t>
            </a: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838200" y="6096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Tw Cen MT Condensed" pitchFamily="34" charset="0"/>
              </a:rPr>
              <a:t>Historical USGS 7.5-minute topo quads downloaded from the National Map</a:t>
            </a:r>
          </a:p>
        </p:txBody>
      </p: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0" y="6188075"/>
            <a:ext cx="9144000" cy="669925"/>
            <a:chOff x="0" y="3898"/>
            <a:chExt cx="5760" cy="422"/>
          </a:xfrm>
        </p:grpSpPr>
        <p:sp>
          <p:nvSpPr>
            <p:cNvPr id="6150" name="Text Box 9"/>
            <p:cNvSpPr txBox="1">
              <a:spLocks noChangeArrowheads="1"/>
            </p:cNvSpPr>
            <p:nvPr/>
          </p:nvSpPr>
          <p:spPr bwMode="auto">
            <a:xfrm>
              <a:off x="0" y="3898"/>
              <a:ext cx="5760" cy="422"/>
            </a:xfrm>
            <a:prstGeom prst="rect">
              <a:avLst/>
            </a:prstGeom>
            <a:solidFill>
              <a:srgbClr val="002D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18288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Gill Sans MT" pitchFamily="34" charset="0"/>
                </a:rPr>
                <a:t>                            The Map and Geospatial Information Round Table</a:t>
              </a:r>
            </a:p>
          </p:txBody>
        </p:sp>
        <p:pic>
          <p:nvPicPr>
            <p:cNvPr id="6151" name="Picture 10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3976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11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3973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496887" y="1219200"/>
            <a:ext cx="548798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Through partnership with GPO and FDLP, determined that print government documents would be initial focus.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Inventory print cartographic </a:t>
            </a:r>
            <a:r>
              <a:rPr lang="en-US" dirty="0" smtClean="0"/>
              <a:t>resources (GPO</a:t>
            </a:r>
            <a:r>
              <a:rPr lang="en-US" dirty="0"/>
              <a:t>, USGS </a:t>
            </a:r>
            <a:r>
              <a:rPr lang="en-US" dirty="0" smtClean="0"/>
              <a:t>topographic </a:t>
            </a:r>
            <a:r>
              <a:rPr lang="en-US" dirty="0"/>
              <a:t>maps, NOAA nautical charts, etc</a:t>
            </a:r>
            <a:r>
              <a:rPr lang="en-US" dirty="0" smtClean="0"/>
              <a:t>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 retention and deselection policies of </a:t>
            </a:r>
            <a:r>
              <a:rPr lang="en-US" dirty="0" smtClean="0"/>
              <a:t>these cartographic </a:t>
            </a:r>
            <a:r>
              <a:rPr lang="en-US" dirty="0"/>
              <a:t>resources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all members of the Federal Depository Library Program with map collections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potential </a:t>
            </a:r>
            <a:r>
              <a:rPr lang="en-US" dirty="0" err="1"/>
              <a:t>FIPNet</a:t>
            </a:r>
            <a:r>
              <a:rPr lang="en-US" dirty="0"/>
              <a:t> partner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16" descr="LaCrosseTop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6938" y="1499515"/>
            <a:ext cx="2067882" cy="1385964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9" descr="MAPNAUTCOLL03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6168" y="4078848"/>
            <a:ext cx="2274787" cy="155995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0" descr="MAPAEROSECTIONAL04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6933" y="2748820"/>
            <a:ext cx="2184583" cy="1498093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1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9945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Tw Cen MT Condensed Extra Bold" pitchFamily="34" charset="0"/>
              </a:rPr>
              <a:t>Shared </a:t>
            </a:r>
            <a:r>
              <a:rPr lang="en-US" sz="4800" dirty="0">
                <a:latin typeface="Tw Cen MT Condensed Extra Bold" pitchFamily="34" charset="0"/>
              </a:rPr>
              <a:t>Print </a:t>
            </a:r>
            <a:r>
              <a:rPr lang="en-US" sz="4800" dirty="0" smtClean="0">
                <a:latin typeface="Tw Cen MT Condensed Extra Bold" pitchFamily="34" charset="0"/>
              </a:rPr>
              <a:t>Archive Project</a:t>
            </a:r>
          </a:p>
        </p:txBody>
      </p:sp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838200" y="6096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Tw Cen MT Condensed" pitchFamily="34" charset="0"/>
              </a:rPr>
              <a:t>Historical USGS 7.5-minute topo quads downloaded from the National Map</a:t>
            </a:r>
          </a:p>
        </p:txBody>
      </p: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0" y="6188075"/>
            <a:ext cx="9144000" cy="669925"/>
            <a:chOff x="0" y="3898"/>
            <a:chExt cx="5760" cy="422"/>
          </a:xfrm>
        </p:grpSpPr>
        <p:sp>
          <p:nvSpPr>
            <p:cNvPr id="8198" name="Text Box 9"/>
            <p:cNvSpPr txBox="1">
              <a:spLocks noChangeArrowheads="1"/>
            </p:cNvSpPr>
            <p:nvPr/>
          </p:nvSpPr>
          <p:spPr bwMode="auto">
            <a:xfrm>
              <a:off x="0" y="3898"/>
              <a:ext cx="5760" cy="422"/>
            </a:xfrm>
            <a:prstGeom prst="rect">
              <a:avLst/>
            </a:prstGeom>
            <a:solidFill>
              <a:srgbClr val="002D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18288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Gill Sans MT" pitchFamily="34" charset="0"/>
                </a:rPr>
                <a:t>                            The Map and Geospatial Information Round Table</a:t>
              </a:r>
            </a:p>
          </p:txBody>
        </p:sp>
        <p:pic>
          <p:nvPicPr>
            <p:cNvPr id="8199" name="Picture 10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3976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1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3973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77925" y="1556490"/>
            <a:ext cx="685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Potential to create a preservation network of institutions with print collections of cartographic government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Determine areas of specialization and areas </a:t>
            </a:r>
            <a:r>
              <a:rPr lang="en-US" dirty="0" smtClean="0"/>
              <a:t>of </a:t>
            </a:r>
            <a:r>
              <a:rPr lang="en-US" dirty="0"/>
              <a:t>overlap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Disseminate “best practice” information for print archives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 establishing shared print collaborations, we ensure a stable print archive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99450" cy="11430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Tw Cen MT Condensed Extra Bold" pitchFamily="34" charset="0"/>
              </a:rPr>
              <a:t>Path to Success</a:t>
            </a:r>
            <a:endParaRPr lang="en-US" sz="4800" dirty="0" smtClean="0">
              <a:latin typeface="Tw Cen MT Condensed Extra Bold" pitchFamily="34" charset="0"/>
            </a:endParaRPr>
          </a:p>
        </p:txBody>
      </p:sp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838200" y="6096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Tw Cen MT Condensed" pitchFamily="34" charset="0"/>
              </a:rPr>
              <a:t>Historical USGS 7.5-minute topo quads downloaded from the National Map</a:t>
            </a:r>
          </a:p>
        </p:txBody>
      </p: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0" y="6188075"/>
            <a:ext cx="9144000" cy="669925"/>
            <a:chOff x="0" y="3898"/>
            <a:chExt cx="5760" cy="422"/>
          </a:xfrm>
        </p:grpSpPr>
        <p:sp>
          <p:nvSpPr>
            <p:cNvPr id="8198" name="Text Box 9"/>
            <p:cNvSpPr txBox="1">
              <a:spLocks noChangeArrowheads="1"/>
            </p:cNvSpPr>
            <p:nvPr/>
          </p:nvSpPr>
          <p:spPr bwMode="auto">
            <a:xfrm>
              <a:off x="0" y="3898"/>
              <a:ext cx="5760" cy="422"/>
            </a:xfrm>
            <a:prstGeom prst="rect">
              <a:avLst/>
            </a:prstGeom>
            <a:solidFill>
              <a:srgbClr val="002D5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82880" bIns="18288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Gill Sans MT" pitchFamily="34" charset="0"/>
                </a:rPr>
                <a:t>                            The Map and Geospatial Information Round Table</a:t>
              </a:r>
            </a:p>
          </p:txBody>
        </p:sp>
        <p:pic>
          <p:nvPicPr>
            <p:cNvPr id="8199" name="Picture 10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3976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11" descr="Magirt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3973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295400" y="1600200"/>
            <a:ext cx="70786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urvey </a:t>
            </a:r>
            <a:r>
              <a:rPr lang="en-US" dirty="0"/>
              <a:t>libraries </a:t>
            </a:r>
            <a:r>
              <a:rPr lang="en-US" dirty="0" smtClean="0"/>
              <a:t>to determine print cartographic </a:t>
            </a:r>
            <a:r>
              <a:rPr lang="en-US" dirty="0"/>
              <a:t>holdings and retention/deselection </a:t>
            </a:r>
            <a:r>
              <a:rPr lang="en-US" dirty="0" smtClean="0"/>
              <a:t>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database and map for Online </a:t>
            </a:r>
            <a:r>
              <a:rPr lang="en-US" i="1" dirty="0"/>
              <a:t>Guide to U.S. Map </a:t>
            </a:r>
            <a:r>
              <a:rPr lang="en-US" i="1" dirty="0" smtClean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training </a:t>
            </a:r>
            <a:r>
              <a:rPr lang="en-US" dirty="0" smtClean="0"/>
              <a:t>so that libraries can update information through the online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 sustainable plan for maintaining and expanding the </a:t>
            </a:r>
            <a:r>
              <a:rPr lang="en-US" i="1" dirty="0" smtClean="0"/>
              <a:t>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4946</TotalTime>
  <Words>587</Words>
  <Application>Microsoft Office PowerPoint</Application>
  <PresentationFormat>On-screen Show (4:3)</PresentationFormat>
  <Paragraphs>138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Gill Sans MT</vt:lpstr>
      <vt:lpstr>Wingdings</vt:lpstr>
      <vt:lpstr>Calibri</vt:lpstr>
      <vt:lpstr>Tw Cen MT Condensed</vt:lpstr>
      <vt:lpstr>Tw Cen MT Condensed Extra Bold</vt:lpstr>
      <vt:lpstr>Times New Roman</vt:lpstr>
      <vt:lpstr>Default Design</vt:lpstr>
      <vt:lpstr>PowerPoint Presentation</vt:lpstr>
      <vt:lpstr>PowerPoint Presentation</vt:lpstr>
      <vt:lpstr>PowerPoint Presentation</vt:lpstr>
      <vt:lpstr>Guide to U.S. Map Resources</vt:lpstr>
      <vt:lpstr>Guide to U.S. Map Resources</vt:lpstr>
      <vt:lpstr>Federal Information Preservation Network (FIPNet) </vt:lpstr>
      <vt:lpstr>Guide to U.S. Map Resources</vt:lpstr>
      <vt:lpstr>Shared Print Archive Project</vt:lpstr>
      <vt:lpstr>Path to Success</vt:lpstr>
      <vt:lpstr>Questions?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&amp; Feeding of Maps Tips for Managing Your Depository Map Collection</dc:title>
  <dc:creator>Hallie Pritchett</dc:creator>
  <cp:lastModifiedBy>Matthew Revitt</cp:lastModifiedBy>
  <cp:revision>407</cp:revision>
  <dcterms:created xsi:type="dcterms:W3CDTF">2011-10-11T06:21:15Z</dcterms:created>
  <dcterms:modified xsi:type="dcterms:W3CDTF">2016-06-22T12:29:14Z</dcterms:modified>
</cp:coreProperties>
</file>