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65" r:id="rId3"/>
    <p:sldId id="258" r:id="rId4"/>
    <p:sldId id="259" r:id="rId5"/>
    <p:sldId id="266" r:id="rId6"/>
    <p:sldId id="260" r:id="rId7"/>
    <p:sldId id="267" r:id="rId8"/>
    <p:sldId id="268" r:id="rId9"/>
    <p:sldId id="263" r:id="rId10"/>
    <p:sldId id="269" r:id="rId11"/>
    <p:sldId id="270" r:id="rId12"/>
  </p:sldIdLst>
  <p:sldSz cx="9144000" cy="5143500" type="screen16x9"/>
  <p:notesSz cx="6858000" cy="9144000"/>
  <p:embeddedFontLst>
    <p:embeddedFont>
      <p:font typeface="Montserrat Medium" panose="020B0604020202020204" charset="0"/>
      <p:regular r:id="rId14"/>
      <p:bold r:id="rId15"/>
      <p:italic r:id="rId16"/>
      <p:boldItalic r:id="rId17"/>
    </p:embeddedFont>
    <p:embeddedFont>
      <p:font typeface="Montserrat SemiBold" panose="020B0604020202020204" charset="0"/>
      <p:regular r:id="rId18"/>
      <p:bold r:id="rId19"/>
      <p:italic r:id="rId20"/>
      <p:boldItalic r:id="rId21"/>
    </p:embeddedFont>
    <p:embeddedFont>
      <p:font typeface="Montserrat" panose="020B0604020202020204" charset="0"/>
      <p:regular r:id="rId22"/>
      <p:bold r:id="rId23"/>
      <p:italic r:id="rId24"/>
      <p:boldItalic r:id="rId25"/>
    </p:embeddedFont>
    <p:embeddedFont>
      <p:font typeface="Montserrat Light" panose="020B0604020202020204" charset="0"/>
      <p:regular r:id="rId26"/>
      <p:bold r:id="rId27"/>
      <p:italic r:id="rId28"/>
      <p:boldItalic r:id="rId29"/>
    </p:embeddedFont>
    <p:embeddedFont>
      <p:font typeface="Montserrat ExtraBold" panose="020B0604020202020204" charset="0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23870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561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c4a16a45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c4a16a45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509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c4a16a45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c4a16a45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9505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c4a16a45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c4a16a45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8893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c4a16a45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c4a16a45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9448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c4a16a45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c4a16a45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5035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c4a16a45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c4a16a45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8359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c4a16a45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c4a16a45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5026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c4a16a45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c4a16a45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4930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196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 ExtraBold"/>
              <a:buNone/>
              <a:defRPr sz="44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955800"/>
            <a:ext cx="8520600" cy="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 Medium"/>
              <a:buNone/>
              <a:defRPr sz="2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000" y="136944"/>
            <a:ext cx="2331423" cy="44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Google Shape;14;p2"/>
          <p:cNvCxnSpPr/>
          <p:nvPr/>
        </p:nvCxnSpPr>
        <p:spPr>
          <a:xfrm>
            <a:off x="1826850" y="2834125"/>
            <a:ext cx="5490300" cy="201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Google Shape;15;p2"/>
          <p:cNvSpPr txBox="1">
            <a:spLocks noGrp="1"/>
          </p:cNvSpPr>
          <p:nvPr>
            <p:ph type="subTitle" idx="2"/>
          </p:nvPr>
        </p:nvSpPr>
        <p:spPr>
          <a:xfrm>
            <a:off x="1826850" y="3525650"/>
            <a:ext cx="5490300" cy="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Light"/>
              <a:buNone/>
              <a:defRPr sz="14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478"/>
              </a:buClr>
              <a:buSzPts val="12000"/>
              <a:buFont typeface="Montserrat ExtraBold"/>
              <a:buNone/>
              <a:defRPr sz="12000">
                <a:solidFill>
                  <a:srgbClr val="00347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Char char="●"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999999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1750650" y="2854225"/>
            <a:ext cx="5490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 Medium"/>
              <a:buNone/>
              <a:defRPr sz="2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" name="Google Shape;19;p3"/>
          <p:cNvCxnSpPr/>
          <p:nvPr/>
        </p:nvCxnSpPr>
        <p:spPr>
          <a:xfrm>
            <a:off x="1826850" y="2834125"/>
            <a:ext cx="5490300" cy="201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549825"/>
            <a:ext cx="85206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Montserrat Medium"/>
              <a:buChar char="●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-50475" y="-111025"/>
            <a:ext cx="9234900" cy="621300"/>
          </a:xfrm>
          <a:prstGeom prst="rect">
            <a:avLst/>
          </a:prstGeom>
          <a:solidFill>
            <a:srgbClr val="0034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Google Shape;2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0825" y="2819"/>
            <a:ext cx="2043711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5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Char char="●"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●"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●"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Char char="●"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●"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●"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/>
          <p:nvPr/>
        </p:nvSpPr>
        <p:spPr>
          <a:xfrm>
            <a:off x="-50475" y="-111025"/>
            <a:ext cx="9234900" cy="621300"/>
          </a:xfrm>
          <a:prstGeom prst="rect">
            <a:avLst/>
          </a:prstGeom>
          <a:solidFill>
            <a:srgbClr val="0034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" name="Google Shape;3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0825" y="2819"/>
            <a:ext cx="2043711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11700" y="55049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-50475" y="-111025"/>
            <a:ext cx="9234900" cy="621300"/>
          </a:xfrm>
          <a:prstGeom prst="rect">
            <a:avLst/>
          </a:prstGeom>
          <a:solidFill>
            <a:srgbClr val="0034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" name="Google Shape;3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0825" y="2819"/>
            <a:ext cx="2043711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11700" y="6339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Char char="●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●"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●"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/>
          <p:nvPr/>
        </p:nvSpPr>
        <p:spPr>
          <a:xfrm>
            <a:off x="-50475" y="-111025"/>
            <a:ext cx="9234900" cy="621300"/>
          </a:xfrm>
          <a:prstGeom prst="rect">
            <a:avLst/>
          </a:prstGeom>
          <a:solidFill>
            <a:srgbClr val="0034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" name="Google Shape;3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0825" y="2819"/>
            <a:ext cx="2043711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003478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 ExtraBold"/>
              <a:buNone/>
              <a:defRPr sz="4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Font typeface="Montserrat ExtraBold"/>
              <a:buNone/>
              <a:defRPr sz="22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 Medium"/>
              <a:buChar char="●"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■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■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Montserrat"/>
              <a:buChar char="■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meparis@brandeis.edu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196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Vendor-Neutral </a:t>
            </a:r>
            <a:r>
              <a:rPr lang="en-US" dirty="0"/>
              <a:t>Resource Sharing</a:t>
            </a:r>
            <a:endParaRPr dirty="0"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311700" y="2955800"/>
            <a:ext cx="8520600" cy="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Leveraging the ISO Protocol to Connect Systems and Build Strategic Partnerships</a:t>
            </a:r>
            <a:endParaRPr dirty="0"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2"/>
          </p:nvPr>
        </p:nvSpPr>
        <p:spPr>
          <a:xfrm>
            <a:off x="1826850" y="3871925"/>
            <a:ext cx="5490300" cy="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Mark Paris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Associate University Librarian for Scholarly Resources &amp; Discovery, Brandeis University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549825"/>
            <a:ext cx="85206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Call to Action</a:t>
            </a:r>
            <a:endParaRPr dirty="0"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/>
              <a:t>What is your vision for resource sharing? How are you addressing your resource constraints?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/>
              <a:t>Will you join me in advocating for this vendor-neutral approach?</a:t>
            </a:r>
          </a:p>
          <a:p>
            <a:pPr marL="742950" lvl="1" indent="-28575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/>
              <a:t>Install ISO and begin working with other ISO libraries – there are a growing number of us</a:t>
            </a:r>
          </a:p>
          <a:p>
            <a:pPr marL="742950" lvl="1" indent="-28575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/>
              <a:t>Let others know that options exist</a:t>
            </a:r>
          </a:p>
          <a:p>
            <a:pPr marL="742950" lvl="1" indent="-28575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/>
              <a:t>Work with vendors to enhance ISO 18626</a:t>
            </a:r>
          </a:p>
          <a:p>
            <a:pPr marL="1200150" lvl="2" indent="-28575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/>
              <a:t>Support for CDL</a:t>
            </a:r>
          </a:p>
          <a:p>
            <a:pPr marL="1200150" lvl="2" indent="-28575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/>
              <a:t>Support for passing debits/credits as a replacement for IFM</a:t>
            </a:r>
          </a:p>
        </p:txBody>
      </p:sp>
    </p:spTree>
    <p:extLst>
      <p:ext uri="{BB962C8B-B14F-4D97-AF65-F5344CB8AC3E}">
        <p14:creationId xmlns:p14="http://schemas.microsoft.com/office/powerpoint/2010/main" val="2655284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C32D47-9015-8A45-A202-03DE35A9E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68B7B40-7093-924A-92E5-D335EC2F88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meparis@brandeis.edu</a:t>
            </a:r>
            <a:endParaRPr lang="en-US" dirty="0"/>
          </a:p>
          <a:p>
            <a:r>
              <a:rPr lang="en-US" dirty="0"/>
              <a:t>Office Phone: 781-736-4695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17F41B-7BB9-434D-AB27-838DD450F3E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Please join the water cooler conversation on Monday if you would like to engage further on this topic.</a:t>
            </a:r>
          </a:p>
        </p:txBody>
      </p:sp>
    </p:spTree>
    <p:extLst>
      <p:ext uri="{BB962C8B-B14F-4D97-AF65-F5344CB8AC3E}">
        <p14:creationId xmlns:p14="http://schemas.microsoft.com/office/powerpoint/2010/main" val="2798208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C32D47-9015-8A45-A202-03DE35A9E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68B7B40-7093-924A-92E5-D335EC2F88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17F41B-7BB9-434D-AB27-838DD450F3E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The Context at Brandeis</a:t>
            </a:r>
          </a:p>
          <a:p>
            <a:r>
              <a:rPr lang="en-US" dirty="0"/>
              <a:t>ISO – A Very Brief Intro</a:t>
            </a:r>
          </a:p>
          <a:p>
            <a:r>
              <a:rPr lang="en-US" dirty="0"/>
              <a:t>A Call to Action</a:t>
            </a:r>
          </a:p>
        </p:txBody>
      </p:sp>
    </p:spTree>
    <p:extLst>
      <p:ext uri="{BB962C8B-B14F-4D97-AF65-F5344CB8AC3E}">
        <p14:creationId xmlns:p14="http://schemas.microsoft.com/office/powerpoint/2010/main" val="1148578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1750650" y="2854225"/>
            <a:ext cx="5490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Context at Brandeis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5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Context at Brandeis</a:t>
            </a:r>
            <a:endParaRPr dirty="0"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Brandeis signed on as a Rapido (Ex Libris) early adopter in October 2020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Better user experience because of unified discovery to delivery pipeline and turnaround defined for users upfront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Fewer platforms to administer on the systems side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Strategic Collections and Analytics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Potential for cost savings – more on this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Implementation started in January 2021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FY-2023 Budget Cuts – OCLC WS ILL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Concurrent project to upgrade our discovery environment to Primo VE (required for Rapido)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Primo VE released on June 7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Scan on Demand moved from </a:t>
            </a:r>
            <a:r>
              <a:rPr lang="en-US" dirty="0" err="1"/>
              <a:t>ILLiad</a:t>
            </a:r>
            <a:r>
              <a:rPr lang="en-US" dirty="0"/>
              <a:t> to Alma digitization workflow on June 14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Started processing lending in Rapido on June 14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Started processing borrowing in Rapido on June 21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July 1 – </a:t>
            </a:r>
            <a:r>
              <a:rPr lang="en-US" dirty="0" err="1"/>
              <a:t>ILLiad</a:t>
            </a:r>
            <a:r>
              <a:rPr lang="en-US" dirty="0"/>
              <a:t> and OCLC WS ILL cancelled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1750650" y="2854225"/>
            <a:ext cx="5490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ISO – A Very Brief Intro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6031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549825"/>
            <a:ext cx="85206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ISO – A Very Brief Intro</a:t>
            </a:r>
            <a:endParaRPr dirty="0"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/>
              <a:t>ISO 10161 (aka ISO ILL) has been around since the 1990’s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/>
              <a:t>ISO 18626 is the next generation of that standard with the potential to be adapted to carry far more data and be leveraged for Controlled Digital Lending (CDL)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/>
              <a:t>Most resource sharing systems support ISO requesting, though very few people (particularly in the United States) are aware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/>
              <a:t>Involves one system passing request data in the form of a file from one system to another; statuses updated by the other system sending a file back</a:t>
            </a:r>
          </a:p>
        </p:txBody>
      </p:sp>
    </p:spTree>
    <p:extLst>
      <p:ext uri="{BB962C8B-B14F-4D97-AF65-F5344CB8AC3E}">
        <p14:creationId xmlns:p14="http://schemas.microsoft.com/office/powerpoint/2010/main" val="2001353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549825"/>
            <a:ext cx="85206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ISO – A Very Brief Intro</a:t>
            </a:r>
            <a:endParaRPr dirty="0"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/>
              <a:t>While we were working on implementing Rapido, I had extensive conversations with Ex Libris to help them understand how </a:t>
            </a:r>
            <a:r>
              <a:rPr lang="en-US" dirty="0" err="1"/>
              <a:t>ILLiad</a:t>
            </a:r>
            <a:r>
              <a:rPr lang="en-US" dirty="0"/>
              <a:t> dealt with ISO…no other </a:t>
            </a:r>
            <a:r>
              <a:rPr lang="en-US" dirty="0" err="1"/>
              <a:t>ILLiad</a:t>
            </a:r>
            <a:r>
              <a:rPr lang="en-US" dirty="0"/>
              <a:t> institution had previously helped them with this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/>
              <a:t>In doing so, we made it possible for any Rapido or Alma library to send and receive ISO messages from </a:t>
            </a:r>
            <a:r>
              <a:rPr lang="en-US" dirty="0" err="1"/>
              <a:t>ILLiad</a:t>
            </a: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/>
              <a:t>We now have ISO connections (to </a:t>
            </a:r>
            <a:r>
              <a:rPr lang="en-US" dirty="0" err="1"/>
              <a:t>ILLiad</a:t>
            </a:r>
            <a:r>
              <a:rPr lang="en-US" dirty="0"/>
              <a:t>) with CRL, Middlebury College, Dickinson College, Wellesley College, and Williams College with more in the works</a:t>
            </a:r>
          </a:p>
        </p:txBody>
      </p:sp>
    </p:spTree>
    <p:extLst>
      <p:ext uri="{BB962C8B-B14F-4D97-AF65-F5344CB8AC3E}">
        <p14:creationId xmlns:p14="http://schemas.microsoft.com/office/powerpoint/2010/main" val="4274834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1750650" y="2854225"/>
            <a:ext cx="5490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Call to Action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7387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549825"/>
            <a:ext cx="85206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Call to Action</a:t>
            </a:r>
            <a:endParaRPr dirty="0"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/>
              <a:t>Resource Sharing is among the most complex services offered by libraries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/>
              <a:t>Resource sharing is deeply strategic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/>
              <a:t>Resource sharing is expensive – we have one vendor who tends to sit in the middle of that process for many libraries in the US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/>
              <a:t>Leveraging a vendor neutral approach such as ISO between consortia and strategic partners can be a way to significantly reduce the number of transactions going through OCLC – This is a path through which a library can be less dependent on OCLC</a:t>
            </a:r>
          </a:p>
        </p:txBody>
      </p:sp>
    </p:spTree>
    <p:extLst>
      <p:ext uri="{BB962C8B-B14F-4D97-AF65-F5344CB8AC3E}">
        <p14:creationId xmlns:p14="http://schemas.microsoft.com/office/powerpoint/2010/main" val="58401179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559</Words>
  <Application>Microsoft Office PowerPoint</Application>
  <PresentationFormat>On-screen Show (16:9)</PresentationFormat>
  <Paragraphs>51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Montserrat Medium</vt:lpstr>
      <vt:lpstr>Montserrat SemiBold</vt:lpstr>
      <vt:lpstr>Arial</vt:lpstr>
      <vt:lpstr>Montserrat</vt:lpstr>
      <vt:lpstr>Montserrat Light</vt:lpstr>
      <vt:lpstr>Montserrat ExtraBold</vt:lpstr>
      <vt:lpstr>Simple Light</vt:lpstr>
      <vt:lpstr>Vendor-Neutral Resource Sharing</vt:lpstr>
      <vt:lpstr>Agenda</vt:lpstr>
      <vt:lpstr>The Context at Brandeis</vt:lpstr>
      <vt:lpstr>The Context at Brandeis</vt:lpstr>
      <vt:lpstr>ISO – A Very Brief Intro</vt:lpstr>
      <vt:lpstr>ISO – A Very Brief Intro</vt:lpstr>
      <vt:lpstr>ISO – A Very Brief Intro</vt:lpstr>
      <vt:lpstr>A Call to Action</vt:lpstr>
      <vt:lpstr>A Call to Action</vt:lpstr>
      <vt:lpstr>A Call to Action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Bibliometrics and ORCiD</dc:title>
  <dc:creator>Matthew I Revitt</dc:creator>
  <cp:lastModifiedBy>Marie Waltz</cp:lastModifiedBy>
  <cp:revision>10</cp:revision>
  <dcterms:modified xsi:type="dcterms:W3CDTF">2022-01-21T21:16:41Z</dcterms:modified>
</cp:coreProperties>
</file>