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7" r:id="rId6"/>
    <p:sldId id="269" r:id="rId7"/>
    <p:sldId id="274" r:id="rId8"/>
    <p:sldId id="270" r:id="rId9"/>
    <p:sldId id="271" r:id="rId10"/>
    <p:sldId id="273" r:id="rId11"/>
    <p:sldId id="261" r:id="rId12"/>
    <p:sldId id="295" r:id="rId13"/>
    <p:sldId id="276" r:id="rId14"/>
    <p:sldId id="262" r:id="rId15"/>
    <p:sldId id="277" r:id="rId16"/>
    <p:sldId id="278" r:id="rId17"/>
    <p:sldId id="280" r:id="rId18"/>
    <p:sldId id="282" r:id="rId19"/>
    <p:sldId id="287" r:id="rId20"/>
    <p:sldId id="285" r:id="rId21"/>
    <p:sldId id="279" r:id="rId22"/>
    <p:sldId id="289" r:id="rId23"/>
    <p:sldId id="301" r:id="rId24"/>
    <p:sldId id="290" r:id="rId25"/>
    <p:sldId id="291" r:id="rId26"/>
    <p:sldId id="292" r:id="rId27"/>
    <p:sldId id="293" r:id="rId28"/>
    <p:sldId id="300" r:id="rId29"/>
    <p:sldId id="297" r:id="rId30"/>
    <p:sldId id="294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80" autoAdjust="0"/>
  </p:normalViewPr>
  <p:slideViewPr>
    <p:cSldViewPr>
      <p:cViewPr>
        <p:scale>
          <a:sx n="66" d="100"/>
          <a:sy n="66" d="100"/>
        </p:scale>
        <p:origin x="-2214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Reduce duplication of widely-held monographs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Ranked first choice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51.4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Preserve rarely-held monographs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Ranked first choice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37.800000000000004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Provide storage space for privately-held library collections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Ranked first choice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590528"/>
        <c:axId val="96905472"/>
      </c:barChart>
      <c:catAx>
        <c:axId val="1015905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96905472"/>
        <c:crosses val="autoZero"/>
        <c:auto val="1"/>
        <c:lblAlgn val="ctr"/>
        <c:lblOffset val="100"/>
        <c:noMultiLvlLbl val="0"/>
      </c:catAx>
      <c:valAx>
        <c:axId val="969054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en-US"/>
          </a:p>
        </c:txPr>
        <c:crossAx val="1015905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DD24C-8FB5-46BF-BE5B-31B4EFB1D52A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99912-30B3-4E1E-AAC4-B9386B8E3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three groups worked for about six months, made their recommendations and in the spring of last year the Steering Committee took their work and created a summary document of the various recommendations.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70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34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34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34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34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34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3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three groups worked for about six months, made their recommendations and in the spring of last year the Steering Committee took their work and created a summary document of the various recommendations.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7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22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6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9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9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9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9912-30B3-4E1E-AAC4-B9386B8E3FB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89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3A62-95A6-4F37-B0A0-255E9721702D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5DFD2D4-CCF3-4CDD-9E90-990D3038484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72200"/>
            <a:ext cx="2743200" cy="583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592" y="6021067"/>
            <a:ext cx="2189408" cy="88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 userDrawn="1"/>
        </p:nvCxnSpPr>
        <p:spPr>
          <a:xfrm>
            <a:off x="3124200" y="6463138"/>
            <a:ext cx="4119562" cy="1267"/>
          </a:xfrm>
          <a:prstGeom prst="straightConnector1">
            <a:avLst/>
          </a:prstGeom>
          <a:ln w="444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idx="4294967295"/>
          </p:nvPr>
        </p:nvSpPr>
        <p:spPr>
          <a:xfrm>
            <a:off x="-152400" y="1371600"/>
            <a:ext cx="5257800" cy="47244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3000"/>
              </a:spcBef>
              <a:tabLst>
                <a:tab pos="10890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sz="5400" dirty="0" smtClean="0">
                <a:solidFill>
                  <a:schemeClr val="tx1"/>
                </a:solidFill>
              </a:rPr>
              <a:t>NERD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1300" dirty="0" smtClean="0">
                <a:solidFill>
                  <a:schemeClr val="tx1"/>
                </a:solidFill>
              </a:rPr>
              <a:t/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300" dirty="0" smtClean="0">
                <a:solidFill>
                  <a:schemeClr val="tx1"/>
                </a:solidFill>
              </a:rPr>
              <a:t/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the Northeast Regional Library Print Management Planning Project (NERLPMPP)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300" dirty="0" smtClean="0">
                <a:solidFill>
                  <a:schemeClr val="tx1"/>
                </a:solidFill>
              </a:rPr>
              <a:t/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300" dirty="0" smtClean="0">
                <a:solidFill>
                  <a:schemeClr val="tx1"/>
                </a:solidFill>
              </a:rPr>
              <a:t/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EAST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62" r="25143"/>
          <a:stretch/>
        </p:blipFill>
        <p:spPr bwMode="auto">
          <a:xfrm>
            <a:off x="4847771" y="943429"/>
            <a:ext cx="4296229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2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June 2013: Survey of Needs/Interests</a:t>
            </a:r>
          </a:p>
          <a:p>
            <a:pPr marL="571500" lvl="0" indent="-5715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July 2013 Kick-Off Meeting</a:t>
            </a:r>
          </a:p>
          <a:p>
            <a:pPr marL="571500" lvl="0" indent="-5715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Oct 2013 – March 2014</a:t>
            </a:r>
            <a:br>
              <a:rPr lang="en-US" sz="3200" dirty="0" smtClean="0"/>
            </a:br>
            <a:r>
              <a:rPr lang="en-US" sz="3200" dirty="0" smtClean="0"/>
              <a:t>3 Working Groups</a:t>
            </a:r>
          </a:p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spcAft>
                <a:spcPts val="1800"/>
              </a:spcAft>
              <a:buNone/>
            </a:pPr>
            <a:r>
              <a:rPr lang="en-US" sz="3600" dirty="0" smtClean="0"/>
              <a:t>Monographs</a:t>
            </a:r>
          </a:p>
          <a:p>
            <a:pPr marL="0" lvl="0" indent="0">
              <a:spcAft>
                <a:spcPts val="1800"/>
              </a:spcAft>
              <a:buNone/>
            </a:pPr>
            <a:r>
              <a:rPr lang="en-US" sz="3600" dirty="0" smtClean="0"/>
              <a:t>Journals </a:t>
            </a:r>
            <a:r>
              <a:rPr lang="en-US" sz="3600" dirty="0"/>
              <a:t>&amp; </a:t>
            </a:r>
            <a:r>
              <a:rPr lang="en-US" sz="3600" dirty="0" smtClean="0"/>
              <a:t>Serials</a:t>
            </a:r>
          </a:p>
          <a:p>
            <a:pPr marL="0" lvl="0" indent="0">
              <a:spcAft>
                <a:spcPts val="900"/>
              </a:spcAft>
              <a:buNone/>
              <a:tabLst>
                <a:tab pos="7997825" algn="r"/>
              </a:tabLst>
            </a:pPr>
            <a:r>
              <a:rPr lang="en-US" sz="3600" dirty="0" smtClean="0"/>
              <a:t>Off-site </a:t>
            </a:r>
            <a:r>
              <a:rPr lang="en-US" sz="3600" dirty="0"/>
              <a:t>Shelving for Privately Held Collections</a:t>
            </a:r>
          </a:p>
          <a:p>
            <a:pPr marL="0" indent="0">
              <a:buNone/>
              <a:tabLst>
                <a:tab pos="914400" algn="l"/>
                <a:tab pos="7997825" algn="r"/>
              </a:tabLst>
            </a:pPr>
            <a:r>
              <a:rPr lang="en-US" sz="3600" dirty="0" smtClean="0"/>
              <a:t>	Individual Reports</a:t>
            </a:r>
          </a:p>
          <a:p>
            <a:pPr marL="0" indent="0" algn="ctr">
              <a:buNone/>
              <a:tabLst>
                <a:tab pos="7997825" algn="r"/>
              </a:tabLst>
            </a:pPr>
            <a:r>
              <a:rPr lang="en-US" sz="3600" dirty="0" smtClean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71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spcAft>
                <a:spcPts val="1800"/>
              </a:spcAft>
              <a:buNone/>
            </a:pPr>
            <a:r>
              <a:rPr lang="en-US" sz="3600" dirty="0" smtClean="0"/>
              <a:t>Monographs</a:t>
            </a:r>
          </a:p>
          <a:p>
            <a:pPr marL="0" lvl="0" indent="0">
              <a:spcAft>
                <a:spcPts val="1800"/>
              </a:spcAft>
              <a:buNone/>
            </a:pPr>
            <a:r>
              <a:rPr lang="en-US" sz="3600" dirty="0" smtClean="0"/>
              <a:t>Journals </a:t>
            </a:r>
            <a:r>
              <a:rPr lang="en-US" sz="3600" dirty="0"/>
              <a:t>&amp; </a:t>
            </a:r>
            <a:r>
              <a:rPr lang="en-US" sz="3600" dirty="0" smtClean="0"/>
              <a:t>Serials</a:t>
            </a:r>
          </a:p>
          <a:p>
            <a:pPr marL="0" lvl="0" indent="0">
              <a:spcAft>
                <a:spcPts val="900"/>
              </a:spcAft>
              <a:buNone/>
              <a:tabLst>
                <a:tab pos="7997825" algn="r"/>
              </a:tabLst>
            </a:pPr>
            <a:r>
              <a:rPr lang="en-US" sz="3600" dirty="0" smtClean="0"/>
              <a:t>Off-site </a:t>
            </a:r>
            <a:r>
              <a:rPr lang="en-US" sz="3600" dirty="0"/>
              <a:t>Shelving for Privately Held Collections</a:t>
            </a:r>
          </a:p>
          <a:p>
            <a:pPr marL="0" indent="0">
              <a:buNone/>
              <a:tabLst>
                <a:tab pos="914400" algn="l"/>
                <a:tab pos="7997825" algn="r"/>
              </a:tabLst>
            </a:pPr>
            <a:r>
              <a:rPr lang="en-US" sz="3600" dirty="0" smtClean="0"/>
              <a:t>	Individual Reports</a:t>
            </a:r>
          </a:p>
          <a:p>
            <a:pPr marL="0" indent="0" algn="ctr">
              <a:buNone/>
              <a:tabLst>
                <a:tab pos="7997825" algn="r"/>
              </a:tabLst>
            </a:pPr>
            <a:r>
              <a:rPr lang="en-US" sz="3600" dirty="0" smtClean="0"/>
              <a:t>	Summary Document</a:t>
            </a:r>
            <a:endParaRPr lang="en-US" sz="3600" dirty="0"/>
          </a:p>
        </p:txBody>
      </p:sp>
      <p:sp>
        <p:nvSpPr>
          <p:cNvPr id="4" name="Curved Down Arrow 3"/>
          <p:cNvSpPr/>
          <p:nvPr/>
        </p:nvSpPr>
        <p:spPr>
          <a:xfrm rot="1258575">
            <a:off x="4444864" y="4906531"/>
            <a:ext cx="2193019" cy="4928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June 2013: Survey of Needs/Interests</a:t>
            </a:r>
          </a:p>
          <a:p>
            <a:pPr marL="571500" lvl="0" indent="-5715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July 2013: Kick-Off Meeting</a:t>
            </a:r>
          </a:p>
          <a:p>
            <a:pPr marL="571500" lvl="0" indent="-5715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Oct 2013 – March </a:t>
            </a:r>
            <a:r>
              <a:rPr lang="en-US" sz="3200" dirty="0" smtClean="0"/>
              <a:t>2014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</a:t>
            </a:r>
            <a:r>
              <a:rPr lang="en-US" sz="2800" dirty="0" smtClean="0"/>
              <a:t>3 Working Groups</a:t>
            </a:r>
          </a:p>
          <a:p>
            <a:pPr marL="914400" lvl="0" indent="-9144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July 2014: Final Meeting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71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4000" dirty="0" smtClean="0"/>
              <a:t>86 participants</a:t>
            </a:r>
          </a:p>
          <a:p>
            <a:pPr>
              <a:spcAft>
                <a:spcPts val="1800"/>
              </a:spcAft>
            </a:pPr>
            <a:r>
              <a:rPr lang="en-US" sz="4000" dirty="0" smtClean="0"/>
              <a:t>Review Summary Document recommendations</a:t>
            </a:r>
          </a:p>
          <a:p>
            <a:pPr>
              <a:spcAft>
                <a:spcPts val="1800"/>
              </a:spcAft>
            </a:pPr>
            <a:r>
              <a:rPr lang="en-US" sz="4000" dirty="0" smtClean="0"/>
              <a:t>Seek a sense of the whole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65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Meeting : </a:t>
            </a:r>
            <a:br>
              <a:rPr lang="en-US" dirty="0" smtClean="0"/>
            </a:br>
            <a:r>
              <a:rPr lang="en-US" sz="4000" dirty="0" smtClean="0"/>
              <a:t>Summary Document Recommendations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800"/>
              </a:spcAft>
              <a:tabLst>
                <a:tab pos="8040688" algn="r"/>
              </a:tabLst>
            </a:pPr>
            <a:r>
              <a:rPr lang="en-US" sz="3600" dirty="0" smtClean="0"/>
              <a:t>Establish EAST  </a:t>
            </a:r>
            <a:br>
              <a:rPr lang="en-US" sz="3600" dirty="0" smtClean="0"/>
            </a:br>
            <a:r>
              <a:rPr lang="en-US" sz="3600" dirty="0" smtClean="0"/>
              <a:t>	Eastern Academic Scholars Trust</a:t>
            </a:r>
          </a:p>
          <a:p>
            <a:pPr>
              <a:spcAft>
                <a:spcPts val="1800"/>
              </a:spcAft>
            </a:pPr>
            <a:r>
              <a:rPr lang="en-US" sz="3600" dirty="0" smtClean="0"/>
              <a:t>EAST Goals</a:t>
            </a:r>
          </a:p>
          <a:p>
            <a:pPr>
              <a:spcAft>
                <a:spcPts val="1800"/>
              </a:spcAft>
            </a:pPr>
            <a:r>
              <a:rPr lang="en-US" sz="3600" dirty="0" smtClean="0"/>
              <a:t>Program Scope</a:t>
            </a:r>
          </a:p>
          <a:p>
            <a:pPr>
              <a:spcAft>
                <a:spcPts val="1800"/>
              </a:spcAft>
            </a:pPr>
            <a:r>
              <a:rPr lang="en-US" sz="3600" dirty="0" smtClean="0"/>
              <a:t>Program Elements</a:t>
            </a:r>
          </a:p>
          <a:p>
            <a:endParaRPr lang="en-US" sz="36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03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EAST Goals</a:t>
            </a:r>
          </a:p>
          <a:p>
            <a:pPr marL="682625" lvl="1" indent="-514350">
              <a:buFont typeface="+mj-lt"/>
              <a:buAutoNum type="arabicPeriod"/>
            </a:pPr>
            <a:r>
              <a:rPr lang="en-US" sz="2800" dirty="0"/>
              <a:t>Share stewardship of library print holdings to ensure preservation of the scholarly record</a:t>
            </a:r>
          </a:p>
          <a:p>
            <a:pPr marL="682625" lvl="1" indent="-514350">
              <a:buFont typeface="+mj-lt"/>
              <a:buAutoNum type="arabicPeriod"/>
            </a:pPr>
            <a:r>
              <a:rPr lang="en-US" sz="2800" dirty="0"/>
              <a:t>Provide access and delivery to meet the needs of scholars, teachers and their students</a:t>
            </a:r>
          </a:p>
          <a:p>
            <a:pPr marL="682625" lvl="1" indent="-514350">
              <a:buFont typeface="+mj-lt"/>
              <a:buAutoNum type="arabicPeriod"/>
            </a:pPr>
            <a:r>
              <a:rPr lang="en-US" sz="2800" dirty="0" smtClean="0"/>
              <a:t>Support </a:t>
            </a:r>
            <a:r>
              <a:rPr lang="en-US" sz="2800" dirty="0"/>
              <a:t>libraries’ </a:t>
            </a:r>
            <a:r>
              <a:rPr lang="en-US" sz="2800" dirty="0" smtClean="0"/>
              <a:t>information needs </a:t>
            </a:r>
            <a:r>
              <a:rPr lang="en-US" sz="2800" dirty="0"/>
              <a:t>for separate contracted offsite shelving for local collections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62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Scope</a:t>
            </a:r>
          </a:p>
          <a:p>
            <a:pPr marL="168275" lvl="1" indent="0">
              <a:buNone/>
            </a:pPr>
            <a:r>
              <a:rPr lang="en-US" sz="3100" dirty="0" smtClean="0"/>
              <a:t>Monographs, Journals &amp; Serials</a:t>
            </a:r>
          </a:p>
          <a:p>
            <a:pPr marL="168275" lvl="1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dirty="0" smtClean="0"/>
              <a:t>Selection</a:t>
            </a:r>
          </a:p>
          <a:p>
            <a:pPr marL="174625" lvl="1" indent="0">
              <a:buNone/>
            </a:pPr>
            <a:r>
              <a:rPr lang="en-US" sz="3100" dirty="0" smtClean="0"/>
              <a:t>Monographs: collection analysis</a:t>
            </a:r>
          </a:p>
          <a:p>
            <a:pPr marL="174625" lvl="1" indent="0">
              <a:buNone/>
            </a:pPr>
            <a:r>
              <a:rPr lang="en-US" sz="3100" dirty="0" smtClean="0"/>
              <a:t>Journals: nominated by libraries or selected publishers/aggregators</a:t>
            </a:r>
            <a:endParaRPr lang="en-US" sz="3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Retention Commitment</a:t>
            </a:r>
          </a:p>
          <a:p>
            <a:pPr marL="168275" lvl="1" indent="0">
              <a:buNone/>
            </a:pPr>
            <a:r>
              <a:rPr lang="en-US" sz="2900" dirty="0" smtClean="0"/>
              <a:t>Initial 15 year, with 5 year reviews</a:t>
            </a:r>
          </a:p>
          <a:p>
            <a:pPr marL="168275" lvl="1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08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Retention Commitment</a:t>
            </a:r>
          </a:p>
          <a:p>
            <a:pPr marL="168275" lvl="1" indent="0">
              <a:buNone/>
            </a:pPr>
            <a:r>
              <a:rPr lang="en-US" sz="2900" dirty="0" smtClean="0"/>
              <a:t>Initial 15 year, with 5 year reviews</a:t>
            </a:r>
          </a:p>
          <a:p>
            <a:pPr marL="168275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300" dirty="0" smtClean="0"/>
              <a:t>Number of copies</a:t>
            </a:r>
          </a:p>
          <a:p>
            <a:pPr marL="174625" lvl="1" indent="0">
              <a:buNone/>
            </a:pPr>
            <a:r>
              <a:rPr lang="en-US" sz="2900" dirty="0" smtClean="0"/>
              <a:t>At least two, if possible</a:t>
            </a:r>
            <a:br>
              <a:rPr lang="en-US" sz="2900" dirty="0" smtClean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4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NERD  to  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4200"/>
              </a:spcAft>
              <a:buNone/>
            </a:pPr>
            <a:r>
              <a:rPr lang="en-US" sz="4000" dirty="0" smtClean="0"/>
              <a:t>Recap: What has happened so far</a:t>
            </a:r>
          </a:p>
          <a:p>
            <a:pPr marL="0" indent="0">
              <a:spcAft>
                <a:spcPts val="4200"/>
              </a:spcAft>
              <a:buNone/>
            </a:pPr>
            <a:r>
              <a:rPr lang="en-US" sz="4000" dirty="0" smtClean="0"/>
              <a:t>Current status</a:t>
            </a:r>
          </a:p>
          <a:p>
            <a:pPr marL="0" indent="0">
              <a:spcAft>
                <a:spcPts val="4200"/>
              </a:spcAft>
              <a:buNone/>
            </a:pPr>
            <a:r>
              <a:rPr lang="en-US" sz="4000" dirty="0" smtClean="0"/>
              <a:t>What’s Next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12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smtClean="0"/>
              <a:t>Retention Commitment</a:t>
            </a:r>
          </a:p>
          <a:p>
            <a:pPr marL="168275" lvl="1" indent="0">
              <a:buNone/>
            </a:pPr>
            <a:r>
              <a:rPr lang="en-US" sz="2900" dirty="0" smtClean="0"/>
              <a:t>Initial 15 year, with 5 year reviews</a:t>
            </a:r>
          </a:p>
          <a:p>
            <a:pPr marL="168275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300" dirty="0" smtClean="0"/>
              <a:t>Number of copies</a:t>
            </a:r>
          </a:p>
          <a:p>
            <a:pPr marL="174625" lvl="1" indent="0">
              <a:buNone/>
            </a:pPr>
            <a:r>
              <a:rPr lang="en-US" sz="2900" dirty="0" smtClean="0"/>
              <a:t>At least two, if possible</a:t>
            </a:r>
            <a:br>
              <a:rPr lang="en-US" sz="2900" dirty="0" smtClean="0"/>
            </a:br>
            <a:endParaRPr lang="en-US" sz="1400" dirty="0"/>
          </a:p>
          <a:p>
            <a:pPr marL="0" indent="0">
              <a:buNone/>
            </a:pPr>
            <a:r>
              <a:rPr lang="en-US" sz="3300" dirty="0" smtClean="0"/>
              <a:t>Validation</a:t>
            </a:r>
            <a:endParaRPr lang="en-US" sz="3300" dirty="0"/>
          </a:p>
          <a:p>
            <a:pPr marL="174625" lvl="1" indent="0">
              <a:buNone/>
            </a:pPr>
            <a:r>
              <a:rPr lang="en-US" sz="2900" dirty="0" smtClean="0"/>
              <a:t>No specific validation of metadata or physical condition.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6679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 :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/>
              <a:t>Steering Committee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Hosting/Management: BLC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Collection Analysis: SCS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Start Up Funding 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14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 :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/>
              <a:t>Membership</a:t>
            </a:r>
          </a:p>
          <a:p>
            <a:pPr marL="400050" lvl="1" indent="0">
              <a:spcAft>
                <a:spcPts val="2400"/>
              </a:spcAft>
              <a:buNone/>
            </a:pPr>
            <a:r>
              <a:rPr lang="en-US" sz="3600" dirty="0" smtClean="0"/>
              <a:t>45 commitments </a:t>
            </a:r>
          </a:p>
          <a:p>
            <a:pPr marL="400050" lvl="1" indent="0">
              <a:spcAft>
                <a:spcPts val="2400"/>
              </a:spcAft>
              <a:buNone/>
            </a:pPr>
            <a:r>
              <a:rPr lang="en-US" sz="3600" dirty="0" smtClean="0"/>
              <a:t>36 to participate in collection analysis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Five Year Budget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75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 :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/>
              <a:t>Membership</a:t>
            </a:r>
          </a:p>
          <a:p>
            <a:pPr marL="400050" lvl="1" indent="0">
              <a:spcAft>
                <a:spcPts val="2400"/>
              </a:spcAft>
              <a:buNone/>
            </a:pPr>
            <a:r>
              <a:rPr lang="en-US" sz="3600" dirty="0" smtClean="0"/>
              <a:t>45 commitments </a:t>
            </a:r>
          </a:p>
          <a:p>
            <a:pPr marL="400050" lvl="1" indent="0">
              <a:spcAft>
                <a:spcPts val="2400"/>
              </a:spcAft>
              <a:buNone/>
            </a:pPr>
            <a:r>
              <a:rPr lang="en-US" sz="3600" dirty="0" smtClean="0"/>
              <a:t>36 to participate in collection analysis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Five Year Budget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46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 : 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/>
              <a:t>More Funding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Governance : MOU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Executive Committee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Collection Analysis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0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 : 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US" sz="4000" dirty="0" smtClean="0"/>
              <a:t>Retention Commitments ~ Monographs</a:t>
            </a:r>
          </a:p>
          <a:p>
            <a:pPr>
              <a:spcAft>
                <a:spcPts val="2400"/>
              </a:spcAft>
            </a:pPr>
            <a:r>
              <a:rPr lang="en-US" sz="4000" dirty="0" smtClean="0"/>
              <a:t>Develop Journal Retention Commitments</a:t>
            </a:r>
          </a:p>
          <a:p>
            <a:pPr marL="0" indent="0">
              <a:spcAft>
                <a:spcPts val="2400"/>
              </a:spcAft>
              <a:buNone/>
            </a:pPr>
            <a:endParaRPr lang="en-US" sz="4000" dirty="0" smtClean="0"/>
          </a:p>
          <a:p>
            <a:pPr marL="0" indent="0">
              <a:spcAft>
                <a:spcPts val="2400"/>
              </a:spcAft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5099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NERD  to   </a:t>
            </a:r>
            <a:r>
              <a:rPr lang="en-US" dirty="0" smtClean="0"/>
              <a:t>EAST</a:t>
            </a:r>
            <a:br>
              <a:rPr lang="en-US" dirty="0" smtClean="0"/>
            </a:br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3600" dirty="0" smtClean="0"/>
              <a:t>Steering Committee</a:t>
            </a:r>
          </a:p>
          <a:p>
            <a:pPr marL="0" indent="0">
              <a:spcAft>
                <a:spcPts val="2400"/>
              </a:spcAft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5553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NERD  to   </a:t>
            </a:r>
            <a:r>
              <a:rPr lang="en-US" dirty="0" smtClean="0"/>
              <a:t>EAST</a:t>
            </a:r>
            <a:br>
              <a:rPr lang="en-US" dirty="0" smtClean="0"/>
            </a:br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Susan </a:t>
            </a:r>
            <a:r>
              <a:rPr lang="en-US" dirty="0"/>
              <a:t>Stearns, Boston Library Consortium:  Project Director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Bryn Geffert, Amherst College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Clement </a:t>
            </a:r>
            <a:r>
              <a:rPr lang="en-US" dirty="0" err="1"/>
              <a:t>Guthro</a:t>
            </a:r>
            <a:r>
              <a:rPr lang="en-US" dirty="0"/>
              <a:t>, Colby College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W. Lee </a:t>
            </a:r>
            <a:r>
              <a:rPr lang="en-US" dirty="0" err="1"/>
              <a:t>Hisle</a:t>
            </a:r>
            <a:r>
              <a:rPr lang="en-US" dirty="0"/>
              <a:t>, Connecticut College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Bart </a:t>
            </a:r>
            <a:r>
              <a:rPr lang="en-US" dirty="0" err="1"/>
              <a:t>Harloe</a:t>
            </a:r>
            <a:r>
              <a:rPr lang="en-US" dirty="0"/>
              <a:t>, </a:t>
            </a:r>
            <a:r>
              <a:rPr lang="en-US" dirty="0" err="1" smtClean="0"/>
              <a:t>ConnectNY</a:t>
            </a:r>
            <a:endParaRPr lang="en-US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Neal </a:t>
            </a:r>
            <a:r>
              <a:rPr lang="en-US" dirty="0"/>
              <a:t>Abraham, Five Colleges, Incorporated</a:t>
            </a:r>
          </a:p>
          <a:p>
            <a:pPr marL="0" indent="0"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6099048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Terry </a:t>
            </a:r>
            <a:r>
              <a:rPr lang="en-US" dirty="0"/>
              <a:t>Snyder, Haverford College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Christopher Loring, Smith College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Peggy </a:t>
            </a:r>
            <a:r>
              <a:rPr lang="en-US" dirty="0" err="1"/>
              <a:t>Seiden</a:t>
            </a:r>
            <a:r>
              <a:rPr lang="en-US" dirty="0"/>
              <a:t>, Swarthmore College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Laura Wood, Tufts University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Scott Kennedy, University of Connecticut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Jay Schafer, University of Massachusetts Amherst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Ian Graham, Wellesley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NERD  to   </a:t>
            </a:r>
            <a:r>
              <a:rPr lang="en-US" dirty="0" smtClean="0"/>
              <a:t>EAST</a:t>
            </a:r>
            <a:br>
              <a:rPr lang="en-US" dirty="0" smtClean="0"/>
            </a:br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3600" dirty="0" smtClean="0"/>
              <a:t>Steering Committee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3600" dirty="0" smtClean="0"/>
              <a:t>Neal Abraham, Five Colleges, Inc.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3600" dirty="0" smtClean="0"/>
              <a:t>Susan Stearns, BLC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3600" dirty="0" smtClean="0"/>
              <a:t>John Unsworth, Brandeis</a:t>
            </a:r>
            <a:br>
              <a:rPr lang="en-US" sz="3600" dirty="0" smtClean="0"/>
            </a:br>
            <a:r>
              <a:rPr lang="en-US" sz="3600" dirty="0" smtClean="0"/>
              <a:t>Laura Wood, Tufts</a:t>
            </a:r>
          </a:p>
          <a:p>
            <a:pPr marL="0" indent="0">
              <a:spcAft>
                <a:spcPts val="2400"/>
              </a:spcAft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246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NERD  to   </a:t>
            </a:r>
            <a:r>
              <a:rPr lang="en-US" dirty="0" smtClean="0"/>
              <a:t>EAST</a:t>
            </a:r>
            <a:br>
              <a:rPr lang="en-US" dirty="0" smtClean="0"/>
            </a:br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And last, but not least: </a:t>
            </a:r>
          </a:p>
          <a:p>
            <a:pPr marL="0" indent="0">
              <a:spcAft>
                <a:spcPts val="240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5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NERD: Briefly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2011 – 2013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N</a:t>
            </a:r>
            <a:r>
              <a:rPr lang="en-US" sz="3200" dirty="0" smtClean="0"/>
              <a:t>orth</a:t>
            </a:r>
            <a:r>
              <a:rPr lang="en-US" sz="3200" b="1" dirty="0" smtClean="0"/>
              <a:t>E</a:t>
            </a:r>
            <a:r>
              <a:rPr lang="en-US" sz="3200" dirty="0" smtClean="0"/>
              <a:t>ast </a:t>
            </a:r>
            <a:r>
              <a:rPr lang="en-US" sz="3200" b="1" dirty="0" smtClean="0"/>
              <a:t>R</a:t>
            </a:r>
            <a:r>
              <a:rPr lang="en-US" sz="3200" dirty="0" smtClean="0"/>
              <a:t>egional </a:t>
            </a:r>
            <a:r>
              <a:rPr lang="en-US" sz="3200" b="1" dirty="0" smtClean="0"/>
              <a:t>D</a:t>
            </a:r>
            <a:r>
              <a:rPr lang="en-US" sz="3200" dirty="0" smtClean="0"/>
              <a:t>epository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Five College Sponsored Exploratory Conversations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91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NERD  to   </a:t>
            </a:r>
            <a:r>
              <a:rPr lang="en-US" dirty="0" smtClean="0"/>
              <a:t>EAST</a:t>
            </a:r>
            <a:br>
              <a:rPr lang="en-US" dirty="0" smtClean="0"/>
            </a:br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And last, but not least: </a:t>
            </a:r>
          </a:p>
          <a:p>
            <a:pPr marL="0" indent="0">
              <a:spcAft>
                <a:spcPts val="2400"/>
              </a:spcAft>
              <a:buNone/>
            </a:pPr>
            <a:endParaRPr lang="en-US" sz="1800" dirty="0" smtClean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sz="4800" dirty="0" smtClean="0"/>
              <a:t>Lizanne Payne</a:t>
            </a:r>
          </a:p>
        </p:txBody>
      </p:sp>
    </p:spTree>
    <p:extLst>
      <p:ext uri="{BB962C8B-B14F-4D97-AF65-F5344CB8AC3E}">
        <p14:creationId xmlns:p14="http://schemas.microsoft.com/office/powerpoint/2010/main" val="6510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NERD  to   </a:t>
            </a:r>
            <a:r>
              <a:rPr lang="en-US" dirty="0" smtClean="0"/>
              <a:t>EAST</a:t>
            </a:r>
            <a:br>
              <a:rPr lang="en-US" dirty="0" smtClean="0"/>
            </a:br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And last, but not least: </a:t>
            </a:r>
          </a:p>
          <a:p>
            <a:pPr marL="0" indent="0">
              <a:spcAft>
                <a:spcPts val="2400"/>
              </a:spcAft>
              <a:buNone/>
            </a:pPr>
            <a:endParaRPr lang="en-US" sz="1800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800" dirty="0" err="1" smtClean="0"/>
              <a:t>Lizanne</a:t>
            </a:r>
            <a:r>
              <a:rPr lang="en-US" sz="4800" dirty="0" smtClean="0"/>
              <a:t> Payne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(a </a:t>
            </a:r>
            <a:r>
              <a:rPr lang="en-US" sz="4800" dirty="0" err="1" smtClean="0"/>
              <a:t>Smithie</a:t>
            </a:r>
            <a:r>
              <a:rPr lang="en-US" sz="4800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4994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18 Month Planning Effort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Funding: Andrew W. Mellon Foundation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Principal Investigators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Neal Abraham, Director of Five Colleges, Inc.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Chris Loring, Director of Libraries, Smith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Consultant: Lizanne Payne</a:t>
            </a:r>
            <a:endParaRPr lang="en-US" sz="32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15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400"/>
              </a:spcAft>
            </a:pPr>
            <a:r>
              <a:rPr lang="en-US" sz="2800" dirty="0" smtClean="0"/>
              <a:t>What is the interest in shared </a:t>
            </a:r>
            <a:r>
              <a:rPr lang="en-US" sz="2800" dirty="0"/>
              <a:t>storage of print materials with particular emphasis on </a:t>
            </a:r>
            <a:r>
              <a:rPr lang="en-US" sz="2800" dirty="0" smtClean="0"/>
              <a:t>monographs?</a:t>
            </a:r>
            <a:endParaRPr lang="en-US" sz="2800" dirty="0"/>
          </a:p>
          <a:p>
            <a:pPr lvl="0">
              <a:spcAft>
                <a:spcPts val="1400"/>
              </a:spcAft>
            </a:pPr>
            <a:r>
              <a:rPr lang="en-US" sz="2800" dirty="0" smtClean="0"/>
              <a:t>What models for shared storage?</a:t>
            </a:r>
          </a:p>
          <a:p>
            <a:pPr lvl="0">
              <a:spcAft>
                <a:spcPts val="1400"/>
              </a:spcAft>
            </a:pPr>
            <a:r>
              <a:rPr lang="en-US" sz="2800" dirty="0" smtClean="0"/>
              <a:t>What business models for managing regional print collections would work?</a:t>
            </a:r>
          </a:p>
          <a:p>
            <a:pPr lvl="0">
              <a:spcAft>
                <a:spcPts val="1400"/>
              </a:spcAft>
            </a:pPr>
            <a:r>
              <a:rPr lang="en-US" sz="2800" dirty="0" smtClean="0"/>
              <a:t>What libraries would be willing participate in one or another of the models? 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83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endParaRPr lang="en-US" sz="3200" dirty="0" smtClean="0"/>
          </a:p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June </a:t>
            </a:r>
            <a:r>
              <a:rPr lang="en-US" sz="3200" dirty="0" smtClean="0"/>
              <a:t>2013: Survey of Needs/Interests</a:t>
            </a:r>
          </a:p>
          <a:p>
            <a:pPr marL="571500" lvl="0" indent="-1651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2800" dirty="0" smtClean="0"/>
              <a:t>(</a:t>
            </a:r>
            <a:r>
              <a:rPr lang="en-US" sz="2800" dirty="0"/>
              <a:t>138 institutions invited; 85 libraries </a:t>
            </a:r>
            <a:r>
              <a:rPr lang="en-US" sz="2800" dirty="0" smtClean="0"/>
              <a:t>responded)</a:t>
            </a:r>
          </a:p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1400"/>
              </a:spcAft>
            </a:pPr>
            <a:r>
              <a:rPr lang="en-US" dirty="0"/>
              <a:t>June 2013: Survey of </a:t>
            </a:r>
            <a:r>
              <a:rPr lang="en-US" dirty="0" smtClean="0"/>
              <a:t>Needs/Interests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61238"/>
              </p:ext>
            </p:extLst>
          </p:nvPr>
        </p:nvGraphicFramePr>
        <p:xfrm>
          <a:off x="609600" y="15240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3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Northeast Regional Library Print Management Planning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endParaRPr lang="en-US" sz="3200" dirty="0" smtClean="0"/>
          </a:p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June </a:t>
            </a:r>
            <a:r>
              <a:rPr lang="en-US" sz="3200" dirty="0" smtClean="0"/>
              <a:t>2013: Survey of Needs/Interests</a:t>
            </a:r>
          </a:p>
          <a:p>
            <a:pPr marL="571500" lvl="0" indent="-57150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3200" dirty="0" smtClean="0"/>
              <a:t>July 2013 Kick-Off Meeting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(100 librarians representing 72  institutions)</a:t>
            </a:r>
          </a:p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July 2013 Kick-Off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/>
              <a:t>De-centralized vs. centralized print management?</a:t>
            </a:r>
          </a:p>
          <a:p>
            <a:pPr lvl="0"/>
            <a:r>
              <a:rPr lang="en-US" sz="3600" dirty="0" smtClean="0"/>
              <a:t>Collection </a:t>
            </a:r>
            <a:r>
              <a:rPr lang="en-US" sz="3600" dirty="0"/>
              <a:t>analysis strategy </a:t>
            </a:r>
          </a:p>
          <a:p>
            <a:pPr lvl="0"/>
            <a:r>
              <a:rPr lang="en-US" sz="3600" dirty="0"/>
              <a:t>S</a:t>
            </a:r>
            <a:r>
              <a:rPr lang="en-US" sz="3600" dirty="0" smtClean="0"/>
              <a:t>hared journal collections  </a:t>
            </a:r>
            <a:endParaRPr lang="en-US" sz="3600" dirty="0"/>
          </a:p>
          <a:p>
            <a:pPr lvl="0"/>
            <a:r>
              <a:rPr lang="en-US" sz="3600" dirty="0" smtClean="0"/>
              <a:t>Shared </a:t>
            </a:r>
            <a:r>
              <a:rPr lang="en-US" sz="3600" dirty="0"/>
              <a:t>monograph </a:t>
            </a:r>
            <a:r>
              <a:rPr lang="en-US" sz="3600" dirty="0" smtClean="0"/>
              <a:t>collections</a:t>
            </a:r>
          </a:p>
          <a:p>
            <a:pPr lvl="0"/>
            <a:r>
              <a:rPr lang="en-US" sz="3600" dirty="0" smtClean="0"/>
              <a:t>Federated depository system</a:t>
            </a:r>
          </a:p>
          <a:p>
            <a:pPr marL="0" lvl="0" indent="0">
              <a:spcBef>
                <a:spcPts val="0"/>
              </a:spcBef>
              <a:spcAft>
                <a:spcPts val="1400"/>
              </a:spcAft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96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875</TotalTime>
  <Words>731</Words>
  <Application>Microsoft Office PowerPoint</Application>
  <PresentationFormat>On-screen Show (4:3)</PresentationFormat>
  <Paragraphs>171</Paragraphs>
  <Slides>31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From NERD  to  the Northeast Regional Library Print Management Planning Project (NERLPMPP)  to   EAST </vt:lpstr>
      <vt:lpstr>From NERD  to   EAST</vt:lpstr>
      <vt:lpstr>NERD: Briefly</vt:lpstr>
      <vt:lpstr>Northeast Regional Library Print Management Planning Project</vt:lpstr>
      <vt:lpstr>Northeast Regional Library Print Management Planning Project</vt:lpstr>
      <vt:lpstr>Northeast Regional Library Print Management Planning Project</vt:lpstr>
      <vt:lpstr>June 2013: Survey of Needs/Interests</vt:lpstr>
      <vt:lpstr>Northeast Regional Library Print Management Planning Project</vt:lpstr>
      <vt:lpstr>July 2013 Kick-Off Meeting</vt:lpstr>
      <vt:lpstr>Northeast Regional Library Print Management Planning Project</vt:lpstr>
      <vt:lpstr>Working Groups</vt:lpstr>
      <vt:lpstr>Working Groups</vt:lpstr>
      <vt:lpstr>Northeast Regional Library Print Management Planning Project</vt:lpstr>
      <vt:lpstr>Final Meeting</vt:lpstr>
      <vt:lpstr>Final Meeting :  Summary Document Recommendations</vt:lpstr>
      <vt:lpstr>Northeast Regional Library Print Management Planning Project</vt:lpstr>
      <vt:lpstr>Northeast Regional Library Print Management Planning Project</vt:lpstr>
      <vt:lpstr>Northeast Regional Library Print Management Planning Project</vt:lpstr>
      <vt:lpstr>Northeast Regional Library Print Management Planning Project</vt:lpstr>
      <vt:lpstr>Northeast Regional Library Print Management Planning Project</vt:lpstr>
      <vt:lpstr>EAST : Current Status</vt:lpstr>
      <vt:lpstr>EAST : Current Status</vt:lpstr>
      <vt:lpstr>EAST : Current Status</vt:lpstr>
      <vt:lpstr>EAST : What’s Next</vt:lpstr>
      <vt:lpstr>EAST : What’s Next</vt:lpstr>
      <vt:lpstr>From NERD  to   EAST Credits</vt:lpstr>
      <vt:lpstr>From NERD  to   EAST Credits</vt:lpstr>
      <vt:lpstr>From NERD  to   EAST Credits</vt:lpstr>
      <vt:lpstr>From NERD  to   EAST Credits</vt:lpstr>
      <vt:lpstr>From NERD  to   EAST Credits</vt:lpstr>
      <vt:lpstr>From NERD  to   EAST 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NERD to the Northeast Regional Library Print Management Planning Project (NERLPMPP) to  EAST</dc:title>
  <dc:creator>CBLoring</dc:creator>
  <cp:lastModifiedBy>CBLoring</cp:lastModifiedBy>
  <cp:revision>31</cp:revision>
  <dcterms:created xsi:type="dcterms:W3CDTF">2015-01-27T19:21:57Z</dcterms:created>
  <dcterms:modified xsi:type="dcterms:W3CDTF">2015-01-29T14:07:10Z</dcterms:modified>
</cp:coreProperties>
</file>