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drawings/drawing1.xml" ContentType="application/vnd.openxmlformats-officedocument.drawingml.chartshapes+xml"/>
  <Override PartName="/ppt/charts/chart8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63" r:id="rId2"/>
    <p:sldId id="264" r:id="rId3"/>
    <p:sldId id="265" r:id="rId4"/>
    <p:sldId id="273" r:id="rId5"/>
    <p:sldId id="268" r:id="rId6"/>
    <p:sldId id="269" r:id="rId7"/>
    <p:sldId id="270" r:id="rId8"/>
    <p:sldId id="271" r:id="rId9"/>
    <p:sldId id="272" r:id="rId10"/>
    <p:sldId id="261" r:id="rId11"/>
    <p:sldId id="267" r:id="rId12"/>
    <p:sldId id="262" r:id="rId13"/>
    <p:sldId id="274" r:id="rId14"/>
    <p:sldId id="275" r:id="rId15"/>
    <p:sldId id="266" r:id="rId16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2" d="100"/>
          <a:sy n="92" d="100"/>
        </p:scale>
        <p:origin x="-756" y="3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er2012\CompanyData\Daily\Docs\Shipping\CRL\Reports\AdditionalPanchart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Book3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er2012\CompanyData\Daily\Docs\Shipping\CRL\Reports\JournalVolCountbyState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er2012\CompanyData\Daily\Docs\Shipping\CRL\Reports\AdditionalPancharts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er2012\CompanyData\Daily\Docs\Shipping\CRL\Reports\AdditionalPancharts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er2012\CompanyData\Daily\Docs\Shipping\CRL\Reports\AdditionalPancharts.xlsx" TargetMode="Externa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\\server\CompanyData\Daily\Business\spencer\Member%20Survey%20Questionnaire\Responses\LLMC-Digital%20Member%20Survey%20Questionnaire%20%20(Responses)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er\CompanyData\Daily\Business\spencer\Member%20Survey%20Questionnaire\Responses\LLMC-Digital%20Member%20Survey%20Questionnaire%20%20(Responses)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</c:spPr>
          </c:dPt>
          <c:dPt>
            <c:idx val="1"/>
            <c:bubble3D val="0"/>
            <c:spPr>
              <a:solidFill>
                <a:schemeClr val="accent6"/>
              </a:solidFill>
            </c:spPr>
          </c:dPt>
          <c:dPt>
            <c:idx val="2"/>
            <c:bubble3D val="0"/>
            <c:spPr>
              <a:solidFill>
                <a:schemeClr val="accent1">
                  <a:lumMod val="20000"/>
                  <a:lumOff val="80000"/>
                </a:schemeClr>
              </a:solidFill>
            </c:spPr>
          </c:dPt>
          <c:dPt>
            <c:idx val="3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</c:spPr>
          </c:dPt>
          <c:dPt>
            <c:idx val="4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</c:spPr>
          </c:dPt>
          <c:dPt>
            <c:idx val="5"/>
            <c:bubble3D val="0"/>
            <c:spPr>
              <a:solidFill>
                <a:schemeClr val="tx1"/>
              </a:solidFill>
            </c:spPr>
          </c:dPt>
          <c:cat>
            <c:strRef>
              <c:f>Sheet1!$A$2:$A$7</c:f>
              <c:strCache>
                <c:ptCount val="6"/>
                <c:pt idx="0">
                  <c:v>U.S State Legislative Journals 59.3%</c:v>
                </c:pt>
                <c:pt idx="1">
                  <c:v>African Documents and Law Reports 14.7%</c:v>
                </c:pt>
                <c:pt idx="2">
                  <c:v>Cuban Documents 6.4%</c:v>
                </c:pt>
                <c:pt idx="3">
                  <c:v>South Asia 1.6%</c:v>
                </c:pt>
                <c:pt idx="4">
                  <c:v>Soviet Russia, Latin America, Eastern Europe 17.7%</c:v>
                </c:pt>
                <c:pt idx="5">
                  <c:v>Foreign Official Gazettes .4%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8086</c:v>
                </c:pt>
                <c:pt idx="1">
                  <c:v>2007</c:v>
                </c:pt>
                <c:pt idx="2">
                  <c:v>873</c:v>
                </c:pt>
                <c:pt idx="3">
                  <c:v>213</c:v>
                </c:pt>
                <c:pt idx="4">
                  <c:v>2412</c:v>
                </c:pt>
                <c:pt idx="5">
                  <c:v>50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3734653938386054"/>
          <c:y val="0.26386818086095404"/>
          <c:w val="0.36109764575810754"/>
          <c:h val="0.47226343282432159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6"/>
            </a:solidFill>
            <a:ln>
              <a:solidFill>
                <a:schemeClr val="accent6"/>
              </a:solidFill>
            </a:ln>
          </c:spPr>
          <c:invertIfNegative val="0"/>
          <c:dLbls>
            <c:dLbl>
              <c:idx val="2"/>
              <c:layout>
                <c:manualLayout>
                  <c:x val="4.662004662004662E-3"/>
                  <c:y val="-1.47058823529411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Sheet3!$A$1:$A$10</c:f>
              <c:strCache>
                <c:ptCount val="10"/>
                <c:pt idx="0">
                  <c:v>Missouri</c:v>
                </c:pt>
                <c:pt idx="1">
                  <c:v>Louisiana</c:v>
                </c:pt>
                <c:pt idx="2">
                  <c:v>New York</c:v>
                </c:pt>
                <c:pt idx="3">
                  <c:v>Alabama</c:v>
                </c:pt>
                <c:pt idx="4">
                  <c:v>Minnesota</c:v>
                </c:pt>
                <c:pt idx="5">
                  <c:v>Michigan</c:v>
                </c:pt>
                <c:pt idx="6">
                  <c:v>Maryland</c:v>
                </c:pt>
                <c:pt idx="7">
                  <c:v>Iowa</c:v>
                </c:pt>
                <c:pt idx="8">
                  <c:v>Texas</c:v>
                </c:pt>
                <c:pt idx="9">
                  <c:v>Kansas</c:v>
                </c:pt>
              </c:strCache>
            </c:strRef>
          </c:cat>
          <c:val>
            <c:numRef>
              <c:f>Sheet3!$B$1:$B$10</c:f>
              <c:numCache>
                <c:formatCode>General</c:formatCode>
                <c:ptCount val="10"/>
                <c:pt idx="0">
                  <c:v>827</c:v>
                </c:pt>
                <c:pt idx="1">
                  <c:v>735</c:v>
                </c:pt>
                <c:pt idx="2">
                  <c:v>676</c:v>
                </c:pt>
                <c:pt idx="3">
                  <c:v>605</c:v>
                </c:pt>
                <c:pt idx="4">
                  <c:v>543</c:v>
                </c:pt>
                <c:pt idx="5">
                  <c:v>452</c:v>
                </c:pt>
                <c:pt idx="6">
                  <c:v>424</c:v>
                </c:pt>
                <c:pt idx="7">
                  <c:v>359</c:v>
                </c:pt>
                <c:pt idx="8">
                  <c:v>342</c:v>
                </c:pt>
                <c:pt idx="9">
                  <c:v>333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3930624"/>
        <c:axId val="33690752"/>
      </c:barChart>
      <c:catAx>
        <c:axId val="3393062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33690752"/>
        <c:crosses val="autoZero"/>
        <c:auto val="1"/>
        <c:lblAlgn val="ctr"/>
        <c:lblOffset val="100"/>
        <c:noMultiLvlLbl val="0"/>
      </c:catAx>
      <c:valAx>
        <c:axId val="3369075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393062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7585929041216912E-2"/>
          <c:y val="4.5757869212560316E-2"/>
          <c:w val="0.95523581698599336"/>
          <c:h val="0.89055822598782752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6"/>
            </a:solidFill>
            <a:ln>
              <a:solidFill>
                <a:schemeClr val="accent6"/>
              </a:solidFill>
            </a:ln>
          </c:spPr>
          <c:invertIfNegative val="0"/>
          <c:cat>
            <c:numRef>
              <c:f>Sheet2!$A$1:$A$5</c:f>
              <c:numCache>
                <c:formatCode>General</c:formatCode>
                <c:ptCount val="5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</c:numCache>
            </c:numRef>
          </c:cat>
          <c:val>
            <c:numRef>
              <c:f>Sheet2!$B$1:$B$5</c:f>
              <c:numCache>
                <c:formatCode>General</c:formatCode>
                <c:ptCount val="5"/>
                <c:pt idx="0">
                  <c:v>174219</c:v>
                </c:pt>
                <c:pt idx="1">
                  <c:v>223532</c:v>
                </c:pt>
                <c:pt idx="2">
                  <c:v>234414</c:v>
                </c:pt>
                <c:pt idx="3">
                  <c:v>265903</c:v>
                </c:pt>
                <c:pt idx="4">
                  <c:v>319634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3723904"/>
        <c:axId val="33725440"/>
      </c:barChart>
      <c:catAx>
        <c:axId val="337239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3725440"/>
        <c:crosses val="autoZero"/>
        <c:auto val="1"/>
        <c:lblAlgn val="ctr"/>
        <c:lblOffset val="100"/>
        <c:noMultiLvlLbl val="0"/>
      </c:catAx>
      <c:valAx>
        <c:axId val="3372544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3372390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6"/>
            </a:solidFill>
          </c:spPr>
          <c:invertIfNegative val="0"/>
          <c:cat>
            <c:strRef>
              <c:f>report_CRLCollectionsViewed!$L$2:$L$8</c:f>
              <c:strCache>
                <c:ptCount val="7"/>
                <c:pt idx="0">
                  <c:v>Other Countries*</c:v>
                </c:pt>
                <c:pt idx="1">
                  <c:v>U.S. States and Territories</c:v>
                </c:pt>
                <c:pt idx="2">
                  <c:v>Special Focus Collections**</c:v>
                </c:pt>
                <c:pt idx="3">
                  <c:v>Canada</c:v>
                </c:pt>
                <c:pt idx="4">
                  <c:v>U.S. Federal Government</c:v>
                </c:pt>
                <c:pt idx="5">
                  <c:v>United Kingdom</c:v>
                </c:pt>
                <c:pt idx="6">
                  <c:v>International Law and Organizations</c:v>
                </c:pt>
              </c:strCache>
            </c:strRef>
          </c:cat>
          <c:val>
            <c:numRef>
              <c:f>report_CRLCollectionsViewed!$M$2:$M$8</c:f>
              <c:numCache>
                <c:formatCode>General</c:formatCode>
                <c:ptCount val="7"/>
                <c:pt idx="0">
                  <c:v>3463</c:v>
                </c:pt>
                <c:pt idx="1">
                  <c:v>2594</c:v>
                </c:pt>
                <c:pt idx="2">
                  <c:v>1566</c:v>
                </c:pt>
                <c:pt idx="3">
                  <c:v>1204</c:v>
                </c:pt>
                <c:pt idx="4">
                  <c:v>737</c:v>
                </c:pt>
                <c:pt idx="5">
                  <c:v>118</c:v>
                </c:pt>
                <c:pt idx="6">
                  <c:v>44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3750400"/>
        <c:axId val="34210944"/>
      </c:barChart>
      <c:catAx>
        <c:axId val="3375040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34210944"/>
        <c:crosses val="autoZero"/>
        <c:auto val="1"/>
        <c:lblAlgn val="ctr"/>
        <c:lblOffset val="100"/>
        <c:noMultiLvlLbl val="0"/>
      </c:catAx>
      <c:valAx>
        <c:axId val="34210944"/>
        <c:scaling>
          <c:orientation val="minMax"/>
        </c:scaling>
        <c:delete val="1"/>
        <c:axPos val="l"/>
        <c:majorGridlines/>
        <c:numFmt formatCode="General" sourceLinked="1"/>
        <c:majorTickMark val="out"/>
        <c:minorTickMark val="none"/>
        <c:tickLblPos val="nextTo"/>
        <c:crossAx val="3375040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6"/>
            </a:solidFill>
          </c:spPr>
          <c:invertIfNegative val="0"/>
          <c:cat>
            <c:strRef>
              <c:f>report_CRLCollectionsViewed!$L$47:$L$56</c:f>
              <c:strCache>
                <c:ptCount val="10"/>
                <c:pt idx="0">
                  <c:v>Pennsylvania</c:v>
                </c:pt>
                <c:pt idx="1">
                  <c:v>Missouri</c:v>
                </c:pt>
                <c:pt idx="2">
                  <c:v>Ohio</c:v>
                </c:pt>
                <c:pt idx="3">
                  <c:v>Oregon</c:v>
                </c:pt>
                <c:pt idx="4">
                  <c:v>New York</c:v>
                </c:pt>
                <c:pt idx="5">
                  <c:v>Mississippi</c:v>
                </c:pt>
                <c:pt idx="6">
                  <c:v>Virginia</c:v>
                </c:pt>
                <c:pt idx="7">
                  <c:v>Tennessee</c:v>
                </c:pt>
                <c:pt idx="8">
                  <c:v>Michigan</c:v>
                </c:pt>
                <c:pt idx="9">
                  <c:v>West Virginia</c:v>
                </c:pt>
              </c:strCache>
            </c:strRef>
          </c:cat>
          <c:val>
            <c:numRef>
              <c:f>report_CRLCollectionsViewed!$M$47:$M$56</c:f>
              <c:numCache>
                <c:formatCode>General</c:formatCode>
                <c:ptCount val="10"/>
                <c:pt idx="0">
                  <c:v>618</c:v>
                </c:pt>
                <c:pt idx="1">
                  <c:v>179</c:v>
                </c:pt>
                <c:pt idx="2">
                  <c:v>168</c:v>
                </c:pt>
                <c:pt idx="3">
                  <c:v>154</c:v>
                </c:pt>
                <c:pt idx="4">
                  <c:v>150</c:v>
                </c:pt>
                <c:pt idx="5">
                  <c:v>140</c:v>
                </c:pt>
                <c:pt idx="6">
                  <c:v>121</c:v>
                </c:pt>
                <c:pt idx="7">
                  <c:v>117</c:v>
                </c:pt>
                <c:pt idx="8">
                  <c:v>104</c:v>
                </c:pt>
                <c:pt idx="9">
                  <c:v>88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4235904"/>
        <c:axId val="34237440"/>
      </c:barChart>
      <c:catAx>
        <c:axId val="34235904"/>
        <c:scaling>
          <c:orientation val="minMax"/>
        </c:scaling>
        <c:delete val="0"/>
        <c:axPos val="b"/>
        <c:majorTickMark val="out"/>
        <c:minorTickMark val="none"/>
        <c:tickLblPos val="nextTo"/>
        <c:crossAx val="34237440"/>
        <c:crosses val="autoZero"/>
        <c:auto val="1"/>
        <c:lblAlgn val="ctr"/>
        <c:lblOffset val="100"/>
        <c:noMultiLvlLbl val="0"/>
      </c:catAx>
      <c:valAx>
        <c:axId val="34237440"/>
        <c:scaling>
          <c:orientation val="minMax"/>
        </c:scaling>
        <c:delete val="1"/>
        <c:axPos val="l"/>
        <c:majorGridlines/>
        <c:numFmt formatCode="General" sourceLinked="1"/>
        <c:majorTickMark val="out"/>
        <c:minorTickMark val="none"/>
        <c:tickLblPos val="nextTo"/>
        <c:crossAx val="3423590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6"/>
            </a:solidFill>
          </c:spPr>
          <c:invertIfNegative val="0"/>
          <c:dLbls>
            <c:dLbl>
              <c:idx val="1"/>
              <c:layout>
                <c:manualLayout>
                  <c:x val="-2.5641025641025641E-3"/>
                  <c:y val="-2.22222222222222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5.1282051282051282E-3"/>
                  <c:y val="-5.55555555555555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report_CRLCollectionsViewed!$L$81:$L$84</c:f>
              <c:numCache>
                <c:formatCode>General</c:formatCode>
                <c:ptCount val="4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</c:numCache>
            </c:numRef>
          </c:cat>
          <c:val>
            <c:numRef>
              <c:f>report_CRLCollectionsViewed!$M$81:$M$84</c:f>
              <c:numCache>
                <c:formatCode>_(* #,##0_);_(* \(#,##0\);_(* "-"??_);_(@_)</c:formatCode>
                <c:ptCount val="4"/>
                <c:pt idx="0">
                  <c:v>2514</c:v>
                </c:pt>
                <c:pt idx="1">
                  <c:v>1947</c:v>
                </c:pt>
                <c:pt idx="2">
                  <c:v>1835</c:v>
                </c:pt>
                <c:pt idx="3">
                  <c:v>2561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4628736"/>
        <c:axId val="34630272"/>
      </c:barChart>
      <c:catAx>
        <c:axId val="346287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4630272"/>
        <c:crosses val="autoZero"/>
        <c:auto val="1"/>
        <c:lblAlgn val="ctr"/>
        <c:lblOffset val="100"/>
        <c:noMultiLvlLbl val="0"/>
      </c:catAx>
      <c:valAx>
        <c:axId val="34630272"/>
        <c:scaling>
          <c:orientation val="minMax"/>
        </c:scaling>
        <c:delete val="0"/>
        <c:axPos val="l"/>
        <c:majorGridlines/>
        <c:numFmt formatCode="_(* #,##0_);_(* \(#,##0\);_(* &quot;-&quot;??_);_(@_)" sourceLinked="1"/>
        <c:majorTickMark val="out"/>
        <c:minorTickMark val="none"/>
        <c:tickLblPos val="nextTo"/>
        <c:crossAx val="3462873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endParaRPr lang="en-US"/>
          </a:p>
        </c:rich>
      </c:tx>
      <c:layout>
        <c:manualLayout>
          <c:xMode val="edge"/>
          <c:yMode val="edge"/>
          <c:x val="1.8736505288863815E-2"/>
          <c:y val="1.8233618233618232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23360801083665164"/>
          <c:y val="0.15375713933194249"/>
          <c:w val="0.55770598768611868"/>
          <c:h val="0.84624286066805754"/>
        </c:manualLayout>
      </c:layout>
      <c:pieChart>
        <c:varyColors val="1"/>
        <c:ser>
          <c:idx val="0"/>
          <c:order val="0"/>
          <c:tx>
            <c:strRef>
              <c:f>'Q5'!$A$1</c:f>
              <c:strCache>
                <c:ptCount val="1"/>
                <c:pt idx="0">
                  <c:v>5)  In the past 2 years, our library has actively been withdrawing or discarding materials: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solidFill>
                <a:schemeClr val="accent1"/>
              </a:solidFill>
            </a:ln>
          </c:spPr>
          <c:dPt>
            <c:idx val="0"/>
            <c:bubble3D val="0"/>
            <c:spPr>
              <a:solidFill>
                <a:schemeClr val="accent4"/>
              </a:solidFill>
              <a:ln>
                <a:solidFill>
                  <a:schemeClr val="accent1"/>
                </a:solidFill>
              </a:ln>
            </c:spPr>
          </c:dPt>
          <c:dPt>
            <c:idx val="1"/>
            <c:bubble3D val="0"/>
            <c:spPr>
              <a:solidFill>
                <a:srgbClr val="92D050"/>
              </a:solidFill>
              <a:ln>
                <a:solidFill>
                  <a:schemeClr val="accent1"/>
                </a:solidFill>
              </a:ln>
            </c:spPr>
          </c:dPt>
          <c:dPt>
            <c:idx val="2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  <a:ln>
                <a:solidFill>
                  <a:schemeClr val="accent1"/>
                </a:solidFill>
              </a:ln>
            </c:spPr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 b="1" dirty="0"/>
                      <a:t>Don't know </a:t>
                    </a:r>
                    <a:r>
                      <a:rPr lang="en-US" b="1" dirty="0" smtClean="0"/>
                      <a:t> </a:t>
                    </a:r>
                    <a:r>
                      <a:rPr lang="en-US" b="1" dirty="0"/>
                      <a:t>(5.68%)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</c:dLbl>
            <c:dLbl>
              <c:idx val="1"/>
              <c:tx>
                <c:rich>
                  <a:bodyPr/>
                  <a:lstStyle/>
                  <a:p>
                    <a:r>
                      <a:rPr lang="en-US" b="1" dirty="0"/>
                      <a:t>No </a:t>
                    </a:r>
                    <a:r>
                      <a:rPr lang="en-US" b="1" dirty="0" smtClean="0"/>
                      <a:t> </a:t>
                    </a:r>
                    <a:r>
                      <a:rPr lang="en-US" b="1" dirty="0"/>
                      <a:t>(18.18%)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</c:dLbl>
            <c:dLbl>
              <c:idx val="2"/>
              <c:tx>
                <c:rich>
                  <a:bodyPr/>
                  <a:lstStyle/>
                  <a:p>
                    <a:r>
                      <a:rPr lang="en-US" b="1" dirty="0"/>
                      <a:t>Yes </a:t>
                    </a:r>
                    <a:r>
                      <a:rPr lang="en-US" b="1" dirty="0" smtClean="0"/>
                      <a:t>(76.14</a:t>
                    </a:r>
                    <a:r>
                      <a:rPr lang="en-US" b="1" dirty="0"/>
                      <a:t>%)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50"/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0"/>
            <c:showBubbleSize val="0"/>
            <c:showLeaderLines val="1"/>
          </c:dLbls>
          <c:cat>
            <c:strRef>
              <c:f>'Q5'!$C$3:$C$5</c:f>
              <c:strCache>
                <c:ptCount val="3"/>
                <c:pt idx="0">
                  <c:v>Don't know [5] (5.68%)</c:v>
                </c:pt>
                <c:pt idx="1">
                  <c:v>No [16] (18.18%)</c:v>
                </c:pt>
                <c:pt idx="2">
                  <c:v>Yes [67] (76.14%)</c:v>
                </c:pt>
              </c:strCache>
            </c:strRef>
          </c:cat>
          <c:val>
            <c:numRef>
              <c:f>'Q5'!$D$3:$D$5</c:f>
              <c:numCache>
                <c:formatCode>General</c:formatCode>
                <c:ptCount val="3"/>
                <c:pt idx="0">
                  <c:v>5</c:v>
                </c:pt>
                <c:pt idx="1">
                  <c:v>16</c:v>
                </c:pt>
                <c:pt idx="2">
                  <c:v>67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</c:title>
    <c:autoTitleDeleted val="0"/>
    <c:plotArea>
      <c:layout>
        <c:manualLayout>
          <c:layoutTarget val="inner"/>
          <c:xMode val="edge"/>
          <c:yMode val="edge"/>
          <c:x val="0.17765236442902263"/>
          <c:y val="0.16652566411261371"/>
          <c:w val="0.57652842653142933"/>
          <c:h val="0.81351694266916186"/>
        </c:manualLayout>
      </c:layout>
      <c:pieChart>
        <c:varyColors val="1"/>
        <c:ser>
          <c:idx val="0"/>
          <c:order val="0"/>
          <c:tx>
            <c:strRef>
              <c:f>'Q6'!$C$2</c:f>
              <c:strCache>
                <c:ptCount val="1"/>
                <c:pt idx="0">
                  <c:v>6)  If you answered ‘Yes’ to question 5, what type of content has been prioritized for divesting?</c:v>
                </c:pt>
              </c:strCache>
            </c:strRef>
          </c:tx>
          <c:dLbls>
            <c:dLbl>
              <c:idx val="0"/>
              <c:tx>
                <c:rich>
                  <a:bodyPr/>
                  <a:lstStyle/>
                  <a:p>
                    <a:r>
                      <a:rPr lang="en-US" b="1" dirty="0"/>
                      <a:t>Older US State </a:t>
                    </a:r>
                    <a:r>
                      <a:rPr lang="en-US" b="1" dirty="0" smtClean="0"/>
                      <a:t> </a:t>
                    </a:r>
                    <a:r>
                      <a:rPr lang="en-US" b="1" dirty="0"/>
                      <a:t>(20.45%)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</c:dLbl>
            <c:dLbl>
              <c:idx val="1"/>
              <c:tx>
                <c:rich>
                  <a:bodyPr/>
                  <a:lstStyle/>
                  <a:p>
                    <a:r>
                      <a:rPr lang="en-US" b="1" dirty="0"/>
                      <a:t>Older US Federal </a:t>
                    </a:r>
                    <a:r>
                      <a:rPr lang="en-US" b="1" dirty="0" smtClean="0"/>
                      <a:t> </a:t>
                    </a:r>
                    <a:r>
                      <a:rPr lang="en-US" b="1" dirty="0"/>
                      <a:t>(5.68%)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</c:dLbl>
            <c:dLbl>
              <c:idx val="2"/>
              <c:tx>
                <c:rich>
                  <a:bodyPr/>
                  <a:lstStyle/>
                  <a:p>
                    <a:r>
                      <a:rPr lang="en-US" b="1" dirty="0"/>
                      <a:t>International </a:t>
                    </a:r>
                    <a:r>
                      <a:rPr lang="en-US" b="1" dirty="0" smtClean="0"/>
                      <a:t>titles </a:t>
                    </a:r>
                    <a:r>
                      <a:rPr lang="en-US" b="1" dirty="0"/>
                      <a:t>(5.68%)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</c:dLbl>
            <c:dLbl>
              <c:idx val="3"/>
              <c:tx>
                <c:rich>
                  <a:bodyPr/>
                  <a:lstStyle/>
                  <a:p>
                    <a:r>
                      <a:rPr lang="en-US" b="1" dirty="0"/>
                      <a:t>Law journals </a:t>
                    </a:r>
                    <a:r>
                      <a:rPr lang="en-US" b="1" dirty="0" smtClean="0"/>
                      <a:t> </a:t>
                    </a:r>
                    <a:r>
                      <a:rPr lang="en-US" b="1" dirty="0"/>
                      <a:t>(23.86%)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0.10926153298634281"/>
                  <c:y val="-0.10499676329696456"/>
                </c:manualLayout>
              </c:layout>
              <c:tx>
                <c:rich>
                  <a:bodyPr/>
                  <a:lstStyle/>
                  <a:p>
                    <a:r>
                      <a:rPr lang="en-US" b="1" dirty="0"/>
                      <a:t>Other </a:t>
                    </a:r>
                    <a:r>
                      <a:rPr lang="en-US" b="1" dirty="0" smtClean="0"/>
                      <a:t> </a:t>
                    </a:r>
                    <a:r>
                      <a:rPr lang="en-US" b="1" dirty="0"/>
                      <a:t>(20.45%)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</c:dLbl>
            <c:dLbl>
              <c:idx val="5"/>
              <c:tx>
                <c:rich>
                  <a:bodyPr/>
                  <a:lstStyle/>
                  <a:p>
                    <a:r>
                      <a:rPr lang="en-US" b="1" dirty="0"/>
                      <a:t>Left Blank </a:t>
                    </a:r>
                    <a:r>
                      <a:rPr lang="en-US" b="1" dirty="0" smtClean="0"/>
                      <a:t> </a:t>
                    </a:r>
                    <a:r>
                      <a:rPr lang="en-US" b="1" dirty="0"/>
                      <a:t>(23.86%)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</c:dLbl>
            <c:showLegendKey val="0"/>
            <c:showVal val="0"/>
            <c:showCatName val="1"/>
            <c:showSerName val="0"/>
            <c:showPercent val="0"/>
            <c:showBubbleSize val="0"/>
            <c:showLeaderLines val="1"/>
          </c:dLbls>
          <c:cat>
            <c:strRef>
              <c:f>'Q6'!$C$3:$C$8</c:f>
              <c:strCache>
                <c:ptCount val="6"/>
                <c:pt idx="0">
                  <c:v>Older US State [18] (20.45%)</c:v>
                </c:pt>
                <c:pt idx="1">
                  <c:v>Older US Federal [5] (5.68%)</c:v>
                </c:pt>
                <c:pt idx="2">
                  <c:v>International titles [5] (5.68%)</c:v>
                </c:pt>
                <c:pt idx="3">
                  <c:v>Law journals [21] (23.86%)</c:v>
                </c:pt>
                <c:pt idx="4">
                  <c:v>Other [18] (20.45%)</c:v>
                </c:pt>
                <c:pt idx="5">
                  <c:v>Left Blank [21] (23.86%)</c:v>
                </c:pt>
              </c:strCache>
            </c:strRef>
          </c:cat>
          <c:val>
            <c:numRef>
              <c:f>'Q6'!$D$3:$D$8</c:f>
              <c:numCache>
                <c:formatCode>General</c:formatCode>
                <c:ptCount val="6"/>
                <c:pt idx="0">
                  <c:v>18</c:v>
                </c:pt>
                <c:pt idx="1">
                  <c:v>5</c:v>
                </c:pt>
                <c:pt idx="2">
                  <c:v>5</c:v>
                </c:pt>
                <c:pt idx="3">
                  <c:v>21</c:v>
                </c:pt>
                <c:pt idx="4">
                  <c:v>18</c:v>
                </c:pt>
                <c:pt idx="5">
                  <c:v>21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0.00519</cdr:x>
      <cdr:y>0.02735</cdr:y>
    </cdr:from>
    <cdr:to>
      <cdr:x>0.98858</cdr:x>
      <cdr:y>0.13846</cdr:y>
    </cdr:to>
    <cdr:sp macro="" textlink="">
      <cdr:nvSpPr>
        <cdr:cNvPr id="2" name="Text Box 1"/>
        <cdr:cNvSpPr txBox="1"/>
      </cdr:nvSpPr>
      <cdr:spPr>
        <a:xfrm xmlns:a="http://schemas.openxmlformats.org/drawingml/2006/main">
          <a:off x="47625" y="152400"/>
          <a:ext cx="9020175" cy="6191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800" b="1"/>
            <a:t>5)  In the past 2 years, our library has actively been withdrawing or discarding materials:</a:t>
          </a: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652C6-2FDE-414E-AC9F-3CBDFCDFFEDD}" type="datetimeFigureOut">
              <a:rPr lang="en-US" smtClean="0"/>
              <a:t>6/21/2016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EAAE450-0F2A-42DC-906A-B331274834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652C6-2FDE-414E-AC9F-3CBDFCDFFEDD}" type="datetimeFigureOut">
              <a:rPr lang="en-US" smtClean="0"/>
              <a:t>6/21/2016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AE450-0F2A-42DC-906A-B331274834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652C6-2FDE-414E-AC9F-3CBDFCDFFEDD}" type="datetimeFigureOut">
              <a:rPr lang="en-US" smtClean="0"/>
              <a:t>6/21/2016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AE450-0F2A-42DC-906A-B331274834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652C6-2FDE-414E-AC9F-3CBDFCDFFEDD}" type="datetimeFigureOut">
              <a:rPr lang="en-US" smtClean="0"/>
              <a:t>6/21/2016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AE450-0F2A-42DC-906A-B331274834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652C6-2FDE-414E-AC9F-3CBDFCDFFEDD}" type="datetimeFigureOut">
              <a:rPr lang="en-US" smtClean="0"/>
              <a:t>6/21/2016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EAAE450-0F2A-42DC-906A-B331274834A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652C6-2FDE-414E-AC9F-3CBDFCDFFEDD}" type="datetimeFigureOut">
              <a:rPr lang="en-US" smtClean="0"/>
              <a:t>6/21/2016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AE450-0F2A-42DC-906A-B331274834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652C6-2FDE-414E-AC9F-3CBDFCDFFEDD}" type="datetimeFigureOut">
              <a:rPr lang="en-US" smtClean="0"/>
              <a:t>6/21/2016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AE450-0F2A-42DC-906A-B331274834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652C6-2FDE-414E-AC9F-3CBDFCDFFEDD}" type="datetimeFigureOut">
              <a:rPr lang="en-US" smtClean="0"/>
              <a:t>6/21/2016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AE450-0F2A-42DC-906A-B331274834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652C6-2FDE-414E-AC9F-3CBDFCDFFEDD}" type="datetimeFigureOut">
              <a:rPr lang="en-US" smtClean="0"/>
              <a:t>6/21/2016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AE450-0F2A-42DC-906A-B331274834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652C6-2FDE-414E-AC9F-3CBDFCDFFEDD}" type="datetimeFigureOut">
              <a:rPr lang="en-US" smtClean="0"/>
              <a:t>6/21/2016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AE450-0F2A-42DC-906A-B331274834A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652C6-2FDE-414E-AC9F-3CBDFCDFFEDD}" type="datetimeFigureOut">
              <a:rPr lang="en-US" smtClean="0"/>
              <a:t>6/21/2016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EAAE450-0F2A-42DC-906A-B331274834A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C0C652C6-2FDE-414E-AC9F-3CBDFCDFFEDD}" type="datetimeFigureOut">
              <a:rPr lang="en-US" smtClean="0"/>
              <a:t>6/21/2016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4EAAE450-0F2A-42DC-906A-B331274834A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llmc.com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720" y="152400"/>
            <a:ext cx="8825880" cy="6705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304800" y="228600"/>
            <a:ext cx="9677400" cy="1752600"/>
          </a:xfrm>
        </p:spPr>
        <p:txBody>
          <a:bodyPr/>
          <a:lstStyle/>
          <a:p>
            <a:pPr algn="ctr"/>
            <a:r>
              <a:rPr lang="en-US" sz="3200" b="1" dirty="0" smtClean="0">
                <a:latin typeface="Calibri" panose="020F0502020204030204" pitchFamily="34" charset="0"/>
              </a:rPr>
              <a:t>US States Legislative Journals via LLMC Digital</a:t>
            </a:r>
            <a:endParaRPr lang="en-US" sz="3200" b="1" dirty="0">
              <a:latin typeface="Calibri" panose="020F050202020403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8260" y="1600200"/>
            <a:ext cx="6400800" cy="2362200"/>
          </a:xfrm>
        </p:spPr>
        <p:txBody>
          <a:bodyPr>
            <a:normAutofit/>
          </a:bodyPr>
          <a:lstStyle/>
          <a:p>
            <a:pPr algn="ctr"/>
            <a:r>
              <a:rPr lang="en-US" sz="1800" b="1" dirty="0" smtClean="0">
                <a:latin typeface="Calibri" panose="020F0502020204030204" pitchFamily="34" charset="0"/>
              </a:rPr>
              <a:t>A Collaboration between CRL and LLMC</a:t>
            </a:r>
            <a:endParaRPr lang="en-US" sz="1800" b="1" dirty="0">
              <a:latin typeface="Calibri" panose="020F0502020204030204" pitchFamily="34" charset="0"/>
            </a:endParaRPr>
          </a:p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Presentation at PAN ALA Annual 2016, Orlando, FL</a:t>
            </a:r>
          </a:p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Kathleen Richman, LLMC Executive Director</a:t>
            </a:r>
            <a:endParaRPr lang="en-US" sz="1400" b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0085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376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7772400" cy="1143000"/>
          </a:xfrm>
        </p:spPr>
        <p:txBody>
          <a:bodyPr/>
          <a:lstStyle/>
          <a:p>
            <a:r>
              <a:rPr lang="en-US" b="1" dirty="0" smtClean="0"/>
              <a:t>Preservation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19200"/>
            <a:ext cx="6019800" cy="5638800"/>
          </a:xfrm>
          <a:noFill/>
        </p:spPr>
        <p:txBody>
          <a:bodyPr>
            <a:normAutofit fontScale="70000" lnSpcReduction="20000"/>
          </a:bodyPr>
          <a:lstStyle/>
          <a:p>
            <a:pPr>
              <a:buFont typeface="Wingdings" panose="05000000000000000000" pitchFamily="2" charset="2"/>
              <a:buChar char="§"/>
              <a:defRPr/>
            </a:pPr>
            <a:r>
              <a:rPr lang="en-US" b="1" dirty="0"/>
              <a:t>LLMC’s Dark Side – Salt Mines in Kansas</a:t>
            </a: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en-US" dirty="0"/>
              <a:t>Contracted with Underground Vaults  &amp; Storage</a:t>
            </a:r>
          </a:p>
          <a:p>
            <a:pPr lvl="2">
              <a:buFont typeface="Wingdings" panose="05000000000000000000" pitchFamily="2" charset="2"/>
              <a:buChar char="§"/>
              <a:defRPr/>
            </a:pPr>
            <a:r>
              <a:rPr lang="en-US" dirty="0"/>
              <a:t>Wrapped in a 400 </a:t>
            </a:r>
            <a:r>
              <a:rPr lang="en-US" dirty="0" err="1"/>
              <a:t>ft</a:t>
            </a:r>
            <a:r>
              <a:rPr lang="en-US" dirty="0"/>
              <a:t> thick rock salt cocoon, located 650 </a:t>
            </a:r>
            <a:r>
              <a:rPr lang="en-US" dirty="0" err="1"/>
              <a:t>ft</a:t>
            </a:r>
            <a:r>
              <a:rPr lang="en-US" dirty="0"/>
              <a:t> below earth’s surface,  accessible only by vertical freight elevator</a:t>
            </a:r>
          </a:p>
          <a:p>
            <a:pPr lvl="2">
              <a:buFont typeface="Wingdings" panose="05000000000000000000" pitchFamily="2" charset="2"/>
              <a:buChar char="§"/>
              <a:defRPr/>
            </a:pPr>
            <a:r>
              <a:rPr lang="en-US" dirty="0"/>
              <a:t>“Fort Knox” security measures like biometric scans, video cameras, redundant authorizations, steel vault doors, blind passwords, anonymous storage, restricted personnel access, infrared monitors…</a:t>
            </a: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en-US" dirty="0"/>
              <a:t>Guaranteed access to </a:t>
            </a:r>
            <a:r>
              <a:rPr lang="en-US" dirty="0" smtClean="0"/>
              <a:t>000’s </a:t>
            </a:r>
            <a:r>
              <a:rPr lang="en-US" dirty="0"/>
              <a:t>cubic feet of storage</a:t>
            </a:r>
          </a:p>
          <a:p>
            <a:pPr lvl="2">
              <a:buFont typeface="Wingdings" panose="05000000000000000000" pitchFamily="2" charset="2"/>
              <a:buChar char="§"/>
              <a:defRPr/>
            </a:pPr>
            <a:r>
              <a:rPr lang="en-US" dirty="0" smtClean="0"/>
              <a:t>Jan 2015 LLMC exceeded 10,000 cubic </a:t>
            </a:r>
            <a:r>
              <a:rPr lang="en-US" dirty="0" err="1" smtClean="0"/>
              <a:t>ft</a:t>
            </a:r>
            <a:r>
              <a:rPr lang="en-US" dirty="0" smtClean="0"/>
              <a:t>; equivalent </a:t>
            </a:r>
            <a:r>
              <a:rPr lang="en-US" dirty="0"/>
              <a:t>of 200,000+ volumes</a:t>
            </a: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en-US" dirty="0"/>
              <a:t>Expenses</a:t>
            </a:r>
          </a:p>
          <a:p>
            <a:pPr lvl="2">
              <a:buFont typeface="Wingdings" panose="05000000000000000000" pitchFamily="2" charset="2"/>
              <a:buChar char="§"/>
              <a:defRPr/>
            </a:pPr>
            <a:r>
              <a:rPr lang="en-US" dirty="0"/>
              <a:t>Fixed costs $20,000/year</a:t>
            </a:r>
          </a:p>
          <a:p>
            <a:pPr lvl="2">
              <a:buFont typeface="Wingdings" panose="05000000000000000000" pitchFamily="2" charset="2"/>
              <a:buChar char="§"/>
              <a:defRPr/>
            </a:pPr>
            <a:r>
              <a:rPr lang="en-US" dirty="0"/>
              <a:t>Variable </a:t>
            </a:r>
            <a:r>
              <a:rPr lang="en-US" dirty="0" smtClean="0"/>
              <a:t>costs</a:t>
            </a:r>
          </a:p>
          <a:p>
            <a:pPr lvl="3">
              <a:buFont typeface="Wingdings" panose="05000000000000000000" pitchFamily="2" charset="2"/>
              <a:buChar char="§"/>
              <a:defRPr/>
            </a:pPr>
            <a:r>
              <a:rPr lang="en-US" dirty="0" smtClean="0"/>
              <a:t>$1.65 per cubic </a:t>
            </a:r>
            <a:r>
              <a:rPr lang="en-US" dirty="0" err="1" smtClean="0"/>
              <a:t>ft</a:t>
            </a:r>
            <a:r>
              <a:rPr lang="en-US" dirty="0" smtClean="0"/>
              <a:t> based on 700 cubic </a:t>
            </a:r>
            <a:r>
              <a:rPr lang="en-US" dirty="0" err="1" smtClean="0"/>
              <a:t>ft</a:t>
            </a:r>
            <a:r>
              <a:rPr lang="en-US" dirty="0" smtClean="0"/>
              <a:t>/year; ingest &amp; retrieval charges</a:t>
            </a:r>
            <a:endParaRPr lang="en-US" dirty="0"/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en-US" b="1" dirty="0" smtClean="0"/>
              <a:t>Business </a:t>
            </a:r>
            <a:r>
              <a:rPr lang="en-US" b="1" dirty="0"/>
              <a:t>Model – Integral to LLMC Mission</a:t>
            </a: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en-US" dirty="0"/>
              <a:t>Part of our general operations budget (primarily subscription revenue) 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en-US" b="1" dirty="0"/>
              <a:t>Operation and Quality Controls</a:t>
            </a: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en-US" dirty="0"/>
              <a:t>Shipment boxes standardized</a:t>
            </a:r>
          </a:p>
          <a:p>
            <a:pPr lvl="2">
              <a:buFont typeface="Wingdings" panose="05000000000000000000" pitchFamily="2" charset="2"/>
              <a:buChar char="§"/>
              <a:defRPr/>
            </a:pPr>
            <a:r>
              <a:rPr lang="en-US" dirty="0"/>
              <a:t>10x11.15 inch double walled box</a:t>
            </a:r>
          </a:p>
          <a:p>
            <a:pPr lvl="2">
              <a:buFont typeface="Wingdings" panose="05000000000000000000" pitchFamily="2" charset="2"/>
              <a:buChar char="§"/>
              <a:defRPr/>
            </a:pPr>
            <a:r>
              <a:rPr lang="en-US" dirty="0" smtClean="0"/>
              <a:t>As of June 2016,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9,600 </a:t>
            </a:r>
            <a:r>
              <a:rPr lang="en-US" dirty="0"/>
              <a:t>boxes at salt mines</a:t>
            </a: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en-US" dirty="0"/>
              <a:t>Location Control </a:t>
            </a:r>
            <a:r>
              <a:rPr lang="en-US" dirty="0" smtClean="0"/>
              <a:t>Reports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en-US" b="1" dirty="0" smtClean="0"/>
              <a:t>PAPR </a:t>
            </a:r>
            <a:r>
              <a:rPr lang="en-US" dirty="0" smtClean="0"/>
              <a:t>Database (supported by CRL)</a:t>
            </a:r>
            <a:r>
              <a:rPr lang="en-US" b="1" dirty="0" smtClean="0"/>
              <a:t> is available at no charge and </a:t>
            </a:r>
            <a:r>
              <a:rPr lang="en-US" dirty="0" smtClean="0"/>
              <a:t>includes archive records for all LLMC Digital content preserved in salt mines 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0"/>
            <a:ext cx="191368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275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339436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tx2"/>
                </a:solidFill>
              </a:rPr>
              <a:t>Salt Mine Preservation of Legislative Journals</a:t>
            </a:r>
            <a:endParaRPr lang="en-US" sz="2000" b="1" dirty="0">
              <a:solidFill>
                <a:schemeClr val="tx2"/>
              </a:solidFill>
            </a:endParaRPr>
          </a:p>
          <a:p>
            <a:endParaRPr lang="en-US" sz="2000" dirty="0">
              <a:solidFill>
                <a:schemeClr val="tx2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1650" y="838200"/>
            <a:ext cx="3409950" cy="4546600"/>
          </a:xfrm>
          <a:prstGeom prst="rect">
            <a:avLst/>
          </a:prstGeom>
        </p:spPr>
      </p:pic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38916321"/>
              </p:ext>
            </p:extLst>
          </p:nvPr>
        </p:nvGraphicFramePr>
        <p:xfrm>
          <a:off x="381000" y="2032000"/>
          <a:ext cx="4953000" cy="3429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828230" y="1447800"/>
            <a:ext cx="4495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Legislative Journals by Volume Count </a:t>
            </a:r>
            <a:r>
              <a:rPr lang="en-US" sz="1200" b="1" dirty="0"/>
              <a:t>P</a:t>
            </a:r>
            <a:r>
              <a:rPr lang="en-US" sz="1200" b="1" dirty="0" smtClean="0"/>
              <a:t>reserved in the Salt Mines</a:t>
            </a:r>
            <a:endParaRPr lang="en-US" sz="1200" b="1" dirty="0"/>
          </a:p>
        </p:txBody>
      </p:sp>
      <p:pic>
        <p:nvPicPr>
          <p:cNvPr id="1025" name="Picture 1" descr="http://www.undergroundvaults.com/wp-content/placed-images/uvs-log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0737" y="5562600"/>
            <a:ext cx="2733675" cy="895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8972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1040173225"/>
              </p:ext>
            </p:extLst>
          </p:nvPr>
        </p:nvGraphicFramePr>
        <p:xfrm>
          <a:off x="-14287" y="642937"/>
          <a:ext cx="9172575" cy="5572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9884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2840094779"/>
              </p:ext>
            </p:extLst>
          </p:nvPr>
        </p:nvGraphicFramePr>
        <p:xfrm>
          <a:off x="76200" y="242887"/>
          <a:ext cx="8991600" cy="6372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11033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457200"/>
            <a:ext cx="4191000" cy="762000"/>
          </a:xfrm>
        </p:spPr>
        <p:txBody>
          <a:bodyPr/>
          <a:lstStyle/>
          <a:p>
            <a:r>
              <a:rPr lang="en-US" dirty="0" smtClean="0"/>
              <a:t>“It takes a village..”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686800" cy="5105400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1400" b="1" dirty="0"/>
              <a:t>Iowa</a:t>
            </a:r>
            <a:r>
              <a:rPr lang="en-US" sz="1400" dirty="0"/>
              <a:t> Legislative Services Agency </a:t>
            </a:r>
            <a:r>
              <a:rPr lang="en-US" sz="1400" dirty="0" smtClean="0"/>
              <a:t>(Glen Dickinson, Director) provides current </a:t>
            </a:r>
            <a:r>
              <a:rPr lang="en-US" sz="1400" dirty="0"/>
              <a:t>updates to the Legislative Journals as well as </a:t>
            </a:r>
            <a:r>
              <a:rPr lang="en-US" sz="1400" dirty="0" smtClean="0"/>
              <a:t>updating </a:t>
            </a:r>
            <a:r>
              <a:rPr lang="en-US" sz="1400" dirty="0"/>
              <a:t>Revised </a:t>
            </a:r>
            <a:r>
              <a:rPr lang="en-US" sz="1400" dirty="0" smtClean="0"/>
              <a:t>Codes; also contributed to </a:t>
            </a:r>
            <a:r>
              <a:rPr lang="en-US" sz="1400" dirty="0"/>
              <a:t>Attorney General Reports/Opinions </a:t>
            </a:r>
            <a:r>
              <a:rPr lang="en-US" sz="1400" dirty="0" smtClean="0"/>
              <a:t>and </a:t>
            </a:r>
            <a:r>
              <a:rPr lang="en-US" sz="1400" dirty="0"/>
              <a:t>other titles   </a:t>
            </a:r>
            <a:endParaRPr lang="en-US" sz="14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sz="1400" b="1" dirty="0" smtClean="0"/>
              <a:t>Maine</a:t>
            </a:r>
            <a:r>
              <a:rPr lang="en-US" sz="1400" dirty="0" smtClean="0"/>
              <a:t> </a:t>
            </a:r>
            <a:r>
              <a:rPr lang="en-US" sz="1400" dirty="0"/>
              <a:t>Law and Legislative Reference Library (John Barden, </a:t>
            </a:r>
            <a:r>
              <a:rPr lang="en-US" sz="1400" dirty="0" smtClean="0"/>
              <a:t>Director) contributed </a:t>
            </a:r>
            <a:r>
              <a:rPr lang="en-US" sz="1400" dirty="0"/>
              <a:t>the Legislative Record in both paper and digital </a:t>
            </a:r>
            <a:r>
              <a:rPr lang="en-US" sz="1400" dirty="0" smtClean="0"/>
              <a:t>format; also helped fill </a:t>
            </a:r>
            <a:r>
              <a:rPr lang="en-US" sz="1400" dirty="0"/>
              <a:t>session law </a:t>
            </a:r>
            <a:r>
              <a:rPr lang="en-US" sz="1400" dirty="0" smtClean="0"/>
              <a:t>gaps</a:t>
            </a:r>
            <a:r>
              <a:rPr lang="en-US" sz="1400" dirty="0"/>
              <a:t>  </a:t>
            </a:r>
            <a:endParaRPr lang="en-US" sz="14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sz="1400" dirty="0" smtClean="0"/>
              <a:t>University </a:t>
            </a:r>
            <a:r>
              <a:rPr lang="en-US" sz="1400" dirty="0"/>
              <a:t>of </a:t>
            </a:r>
            <a:r>
              <a:rPr lang="en-US" sz="1400" b="1" dirty="0" smtClean="0"/>
              <a:t>Hawaii’s </a:t>
            </a:r>
            <a:r>
              <a:rPr lang="en-US" sz="1400" dirty="0"/>
              <a:t>Law Library as well </a:t>
            </a:r>
            <a:r>
              <a:rPr lang="en-US" sz="1400" dirty="0" smtClean="0"/>
              <a:t>as Hamilton </a:t>
            </a:r>
            <a:r>
              <a:rPr lang="en-US" sz="1400" dirty="0"/>
              <a:t>Library </a:t>
            </a:r>
            <a:r>
              <a:rPr lang="en-US" sz="1400" dirty="0" smtClean="0"/>
              <a:t>have </a:t>
            </a:r>
            <a:r>
              <a:rPr lang="en-US" sz="1400" dirty="0"/>
              <a:t>contributed fill-ins for the Legislative Journals </a:t>
            </a:r>
            <a:r>
              <a:rPr lang="en-US" sz="1400" dirty="0" smtClean="0"/>
              <a:t>and session </a:t>
            </a:r>
            <a:r>
              <a:rPr lang="en-US" sz="1400" dirty="0"/>
              <a:t>laws.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400" b="1" dirty="0" smtClean="0"/>
              <a:t>Washington </a:t>
            </a:r>
            <a:r>
              <a:rPr lang="en-US" sz="1400" dirty="0" smtClean="0"/>
              <a:t>State Law Library donated numerous volumes to fill session law collections across many states; also donated many revised statutes and codes from various states </a:t>
            </a:r>
            <a:r>
              <a:rPr lang="en-US" sz="1400" dirty="0"/>
              <a:t> 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400" dirty="0" smtClean="0"/>
              <a:t>Additional information regarding ‘Gap Filling’: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400" b="1" dirty="0" smtClean="0"/>
              <a:t>Wisconsin </a:t>
            </a:r>
            <a:r>
              <a:rPr lang="en-US" sz="1400" dirty="0"/>
              <a:t>State Law Library </a:t>
            </a:r>
            <a:r>
              <a:rPr lang="en-US" sz="1400" dirty="0" smtClean="0"/>
              <a:t>filled in the </a:t>
            </a:r>
            <a:r>
              <a:rPr lang="en-US" sz="1400" dirty="0"/>
              <a:t>Wisconsin Attorney Generals Opinions. </a:t>
            </a:r>
            <a:r>
              <a:rPr lang="en-US" sz="1400" dirty="0" smtClean="0"/>
              <a:t>Since they </a:t>
            </a:r>
            <a:r>
              <a:rPr lang="en-US" sz="1400" dirty="0"/>
              <a:t>rely on </a:t>
            </a:r>
            <a:r>
              <a:rPr lang="en-US" sz="1400" dirty="0" smtClean="0"/>
              <a:t>LLMC Digital </a:t>
            </a:r>
            <a:r>
              <a:rPr lang="en-US" sz="1400" dirty="0"/>
              <a:t>for digital </a:t>
            </a:r>
            <a:r>
              <a:rPr lang="en-US" sz="1400" dirty="0" smtClean="0"/>
              <a:t>access, they were </a:t>
            </a:r>
            <a:r>
              <a:rPr lang="en-US" sz="1400" dirty="0"/>
              <a:t>able to lend us </a:t>
            </a:r>
            <a:r>
              <a:rPr lang="en-US" sz="1400" dirty="0" smtClean="0"/>
              <a:t>hard-to-find volumes  (due </a:t>
            </a:r>
            <a:r>
              <a:rPr lang="en-US" sz="1400" dirty="0"/>
              <a:t>to an incomplete donation years </a:t>
            </a:r>
            <a:r>
              <a:rPr lang="en-US" sz="1400" dirty="0" smtClean="0"/>
              <a:t>prior); also donated newer </a:t>
            </a:r>
            <a:r>
              <a:rPr lang="en-US" sz="1400" dirty="0"/>
              <a:t>volumes </a:t>
            </a:r>
            <a:r>
              <a:rPr lang="en-US" sz="1400" dirty="0" smtClean="0"/>
              <a:t>to extend </a:t>
            </a:r>
            <a:r>
              <a:rPr lang="en-US" sz="1400" dirty="0"/>
              <a:t>the range that </a:t>
            </a:r>
            <a:r>
              <a:rPr lang="en-US" sz="1400" dirty="0" smtClean="0"/>
              <a:t>is covered. These </a:t>
            </a:r>
            <a:r>
              <a:rPr lang="en-US" sz="1400" dirty="0"/>
              <a:t>relationships typically develop and allow </a:t>
            </a:r>
            <a:r>
              <a:rPr lang="en-US" sz="1400" dirty="0" smtClean="0"/>
              <a:t>LLMC to then </a:t>
            </a:r>
            <a:r>
              <a:rPr lang="en-US" sz="1400" dirty="0"/>
              <a:t>reach out in the future for </a:t>
            </a:r>
            <a:r>
              <a:rPr lang="en-US" sz="1400" dirty="0" smtClean="0"/>
              <a:t>more </a:t>
            </a:r>
            <a:r>
              <a:rPr lang="en-US" sz="1400" dirty="0"/>
              <a:t>gap-filling or other collaboration.</a:t>
            </a:r>
          </a:p>
          <a:p>
            <a:pPr marL="0" indent="0">
              <a:buNone/>
            </a:pPr>
            <a:r>
              <a:rPr lang="en-US" sz="1400" dirty="0"/>
              <a:t> 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400" dirty="0" smtClean="0"/>
              <a:t>LLMC may also have to fill in at </a:t>
            </a:r>
            <a:r>
              <a:rPr lang="en-US" sz="1400" dirty="0"/>
              <a:t>the </a:t>
            </a:r>
            <a:r>
              <a:rPr lang="en-US" sz="1400" b="1" dirty="0"/>
              <a:t>individual paper level</a:t>
            </a:r>
            <a:r>
              <a:rPr lang="en-US" sz="1400" dirty="0"/>
              <a:t>.  We actively track </a:t>
            </a:r>
            <a:r>
              <a:rPr lang="en-US" sz="1400" dirty="0" smtClean="0"/>
              <a:t>any </a:t>
            </a:r>
            <a:r>
              <a:rPr lang="en-US" sz="1400" dirty="0"/>
              <a:t>pages that are missing from our volumes.  </a:t>
            </a:r>
            <a:r>
              <a:rPr lang="en-US" sz="1400" dirty="0" smtClean="0"/>
              <a:t>LLMC </a:t>
            </a:r>
            <a:r>
              <a:rPr lang="en-US" sz="1400" dirty="0"/>
              <a:t>inserts an “NYA” (not yet available) page when </a:t>
            </a:r>
            <a:r>
              <a:rPr lang="en-US" sz="1400" dirty="0" smtClean="0"/>
              <a:t>one is missing</a:t>
            </a:r>
            <a:r>
              <a:rPr lang="en-US" sz="1400" dirty="0"/>
              <a:t>, </a:t>
            </a:r>
            <a:r>
              <a:rPr lang="en-US" sz="1400" dirty="0" smtClean="0"/>
              <a:t>while behind </a:t>
            </a:r>
            <a:r>
              <a:rPr lang="en-US" sz="1400" dirty="0"/>
              <a:t>the scenes we are tracking down volumes to fill in those missing pages.  The pages could be missing for various reasons: physically missing from book, misprint, page too damaged to scan, binding mistakes and printing mistakes to name a few.</a:t>
            </a:r>
          </a:p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622091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533400" y="76200"/>
            <a:ext cx="8229600" cy="8382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2800" b="1" dirty="0" smtClean="0"/>
              <a:t>LLMC – Overview and LLMC Digital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458200" cy="5181600"/>
          </a:xfrm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b="1" dirty="0" smtClean="0"/>
              <a:t>LLMC  (Law Library Microform Consortium) is a 501(c )3 nonprofit</a:t>
            </a:r>
          </a:p>
          <a:p>
            <a:pPr lvl="1" eaLnBrk="1" fontAlgn="auto" hangingPunct="1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dirty="0" smtClean="0"/>
              <a:t>Self-governing (Board of Directors elected by member libraries)</a:t>
            </a:r>
          </a:p>
          <a:p>
            <a:pPr lvl="1" eaLnBrk="1" fontAlgn="auto" hangingPunct="1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dirty="0" smtClean="0"/>
              <a:t>509+ universities</a:t>
            </a:r>
            <a:r>
              <a:rPr lang="en-US" dirty="0"/>
              <a:t> </a:t>
            </a:r>
            <a:r>
              <a:rPr lang="en-US" dirty="0" smtClean="0"/>
              <a:t>and law libraries from around the world (</a:t>
            </a:r>
            <a:r>
              <a:rPr lang="en-US" i="1" dirty="0" smtClean="0"/>
              <a:t>see </a:t>
            </a:r>
            <a:r>
              <a:rPr lang="en-US" dirty="0" smtClean="0"/>
              <a:t>list of ‘Participating Members’ hyperlink on main menu at </a:t>
            </a:r>
            <a:r>
              <a:rPr lang="en-US" dirty="0" smtClean="0">
                <a:solidFill>
                  <a:srgbClr val="00B0F0"/>
                </a:solidFill>
                <a:hlinkClick r:id="rId2"/>
              </a:rPr>
              <a:t>www.llmc.com</a:t>
            </a:r>
            <a:r>
              <a:rPr lang="en-US" dirty="0" smtClean="0"/>
              <a:t> )</a:t>
            </a:r>
          </a:p>
          <a:p>
            <a:pPr lvl="1">
              <a:buFont typeface="Wingdings" panose="05000000000000000000" pitchFamily="2" charset="2"/>
              <a:buChar char="§"/>
              <a:defRPr/>
            </a:pPr>
            <a:endParaRPr lang="en-US" dirty="0" smtClean="0"/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b="1" dirty="0" smtClean="0"/>
              <a:t>Mission: “Preserving global legal and governance-related materials and making this valuable content accessible and searchable</a:t>
            </a:r>
            <a:r>
              <a:rPr lang="en-US" dirty="0" smtClean="0"/>
              <a:t>”</a:t>
            </a:r>
          </a:p>
          <a:p>
            <a:pPr lvl="1" eaLnBrk="1" fontAlgn="auto" hangingPunct="1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dirty="0" smtClean="0"/>
              <a:t>Started in 1976-2002 by converting 105,000 volumes into microform (which are being digitized for online access)</a:t>
            </a:r>
          </a:p>
          <a:p>
            <a:pPr lvl="1" eaLnBrk="1" fontAlgn="auto" hangingPunct="1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dirty="0" smtClean="0"/>
              <a:t>Beginning 2002 launched the LLMC-Digital online service, digitizing over 105,000 volumes and growing (</a:t>
            </a:r>
            <a:r>
              <a:rPr lang="en-US" i="1" dirty="0" smtClean="0"/>
              <a:t>download</a:t>
            </a:r>
            <a:r>
              <a:rPr lang="en-US" dirty="0" smtClean="0"/>
              <a:t> spreadsheet at </a:t>
            </a:r>
            <a:r>
              <a:rPr lang="en-US" dirty="0" smtClean="0">
                <a:hlinkClick r:id="rId2"/>
              </a:rPr>
              <a:t>www.llmc.com</a:t>
            </a:r>
            <a:r>
              <a:rPr lang="en-US" dirty="0" smtClean="0"/>
              <a:t> at ‘Online Services’ tab and select ‘Digital Title List’)</a:t>
            </a:r>
          </a:p>
          <a:p>
            <a:pPr lvl="1">
              <a:buFont typeface="Wingdings" panose="05000000000000000000" pitchFamily="2" charset="2"/>
              <a:buChar char="§"/>
              <a:defRPr/>
            </a:pPr>
            <a:endParaRPr lang="en-US" dirty="0" smtClean="0"/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b="1" dirty="0" smtClean="0"/>
              <a:t>Multiple-format Preservation</a:t>
            </a:r>
          </a:p>
          <a:p>
            <a:pPr lvl="1" eaLnBrk="1" fontAlgn="auto" hangingPunct="1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dirty="0" smtClean="0"/>
              <a:t>Original paper blocks of scanned books are </a:t>
            </a:r>
            <a:r>
              <a:rPr lang="en-US" dirty="0" err="1" smtClean="0"/>
              <a:t>archivally</a:t>
            </a:r>
            <a:r>
              <a:rPr lang="en-US" dirty="0" smtClean="0"/>
              <a:t> wrapped and preserved in ideal dark-archive salt mines 650 ft. below ground</a:t>
            </a:r>
          </a:p>
          <a:p>
            <a:pPr lvl="1" eaLnBrk="1" fontAlgn="auto" hangingPunct="1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dirty="0" smtClean="0"/>
              <a:t>Digital Images stored in 3 secure locations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951573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990600"/>
          </a:xfrm>
        </p:spPr>
        <p:txBody>
          <a:bodyPr>
            <a:noAutofit/>
          </a:bodyPr>
          <a:lstStyle/>
          <a:p>
            <a:r>
              <a:rPr lang="en-US" sz="2400" b="1" dirty="0" smtClean="0"/>
              <a:t>Strategic Alliance with Center for Research Libraries (CRL)</a:t>
            </a:r>
            <a:endParaRPr lang="en-US" sz="2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Started May 2010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Benefits include: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All CRL Member Institutions have full access to LLMC Digital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CRL’s law-related print holdings are digitized, catalogued, and preserved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Cooperative content initiatives such as Haiti, Foreign Official Gazettes, Africa, et al are prioritized by Joint Global Resources Steering Committee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Support </a:t>
            </a:r>
            <a:r>
              <a:rPr lang="en-US" dirty="0"/>
              <a:t>for Print Archive Repository (information registered in PAPR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7197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226464"/>
            <a:ext cx="8458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tx2"/>
                </a:solidFill>
              </a:rPr>
              <a:t>LLMC Digital Collections Digitized in Collaboration with CRL 2010-16</a:t>
            </a:r>
            <a:endParaRPr lang="en-US" sz="2000" b="1" dirty="0">
              <a:solidFill>
                <a:schemeClr val="tx2"/>
              </a:solidFill>
            </a:endParaRP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1857763"/>
              </p:ext>
            </p:extLst>
          </p:nvPr>
        </p:nvGraphicFramePr>
        <p:xfrm>
          <a:off x="490537" y="995362"/>
          <a:ext cx="8162925" cy="4867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066800" y="5947873"/>
            <a:ext cx="8534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As a result of the CRL collaboration, LLMC digitized a total of </a:t>
            </a:r>
            <a:r>
              <a:rPr lang="en-US" sz="1400" b="1" dirty="0" smtClean="0"/>
              <a:t>18,874 volumes</a:t>
            </a:r>
            <a:r>
              <a:rPr lang="en-US" sz="1400" dirty="0" smtClean="0"/>
              <a:t>* as of 3/31/2016.</a:t>
            </a:r>
            <a:endParaRPr lang="en-US" sz="1400" dirty="0"/>
          </a:p>
        </p:txBody>
      </p:sp>
      <p:sp>
        <p:nvSpPr>
          <p:cNvPr id="2" name="TextBox 1"/>
          <p:cNvSpPr txBox="1"/>
          <p:nvPr/>
        </p:nvSpPr>
        <p:spPr>
          <a:xfrm>
            <a:off x="1066800" y="6255650"/>
            <a:ext cx="2743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/>
              <a:t>*</a:t>
            </a:r>
            <a:r>
              <a:rPr lang="en-US" sz="1050" b="1" dirty="0" smtClean="0"/>
              <a:t>13,887,409 images</a:t>
            </a:r>
            <a:endParaRPr lang="en-US" sz="1050" b="1" dirty="0"/>
          </a:p>
        </p:txBody>
      </p:sp>
    </p:spTree>
    <p:extLst>
      <p:ext uri="{BB962C8B-B14F-4D97-AF65-F5344CB8AC3E}">
        <p14:creationId xmlns:p14="http://schemas.microsoft.com/office/powerpoint/2010/main" val="48609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33400" y="6048048"/>
            <a:ext cx="830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LLMC &amp; CRL collaborative initiative to digitize U.S Legislative Journals. This content is currently available in 40 different States. 10 more States are in the queue.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57200" y="228600"/>
            <a:ext cx="83535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2"/>
                </a:solidFill>
              </a:rPr>
              <a:t>U.S. Legislative Journals Project in Collaboration with CRL</a:t>
            </a:r>
            <a:endParaRPr lang="en-US" sz="2000" dirty="0">
              <a:solidFill>
                <a:schemeClr val="tx2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673" y="914400"/>
            <a:ext cx="8436682" cy="4905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8325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293898"/>
            <a:ext cx="6096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tx2"/>
                </a:solidFill>
              </a:rPr>
              <a:t>Top Ten States by Volume Count</a:t>
            </a:r>
            <a:endParaRPr lang="en-US" sz="2000" b="1" dirty="0">
              <a:solidFill>
                <a:schemeClr val="tx2"/>
              </a:solidFill>
            </a:endParaRP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6687176"/>
              </p:ext>
            </p:extLst>
          </p:nvPr>
        </p:nvGraphicFramePr>
        <p:xfrm>
          <a:off x="457200" y="901033"/>
          <a:ext cx="8172450" cy="5181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57200" y="6174336"/>
            <a:ext cx="807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Total </a:t>
            </a:r>
            <a:r>
              <a:rPr lang="en-US" sz="1400" dirty="0" smtClean="0"/>
              <a:t>(as of 5/31/16): </a:t>
            </a:r>
            <a:r>
              <a:rPr lang="en-US" dirty="0" smtClean="0"/>
              <a:t>11,203 volumes of CRL’s State Legislative Journals on LLMC-Digital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2892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62000" y="381000"/>
            <a:ext cx="6096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tx2"/>
                </a:solidFill>
              </a:rPr>
              <a:t>CRL Members Usage of LLMC-Digital</a:t>
            </a:r>
            <a:endParaRPr lang="en-US" sz="2000" b="1" dirty="0">
              <a:solidFill>
                <a:schemeClr val="tx2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4600" y="5664492"/>
            <a:ext cx="617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Overall CRL Members Usage Trends 2011-15.</a:t>
            </a:r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34008824"/>
              </p:ext>
            </p:extLst>
          </p:nvPr>
        </p:nvGraphicFramePr>
        <p:xfrm>
          <a:off x="762000" y="914400"/>
          <a:ext cx="7696200" cy="4648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83881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49297531"/>
              </p:ext>
            </p:extLst>
          </p:nvPr>
        </p:nvGraphicFramePr>
        <p:xfrm>
          <a:off x="590550" y="819150"/>
          <a:ext cx="7962900" cy="5219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85800" y="228600"/>
            <a:ext cx="5867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tx2"/>
                </a:solidFill>
              </a:rPr>
              <a:t>Top </a:t>
            </a:r>
            <a:r>
              <a:rPr lang="en-US" sz="2000" b="1" dirty="0" smtClean="0">
                <a:solidFill>
                  <a:schemeClr val="tx2"/>
                </a:solidFill>
              </a:rPr>
              <a:t>LLMC-Digital Collections Searched </a:t>
            </a:r>
            <a:r>
              <a:rPr lang="en-US" sz="2000" b="1" dirty="0">
                <a:solidFill>
                  <a:schemeClr val="tx2"/>
                </a:solidFill>
              </a:rPr>
              <a:t>in 2015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85800" y="6096000"/>
            <a:ext cx="80772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*</a:t>
            </a:r>
            <a:r>
              <a:rPr lang="en-US" sz="900" b="1" dirty="0" smtClean="0"/>
              <a:t>Top Ten countries searched within this collection by order</a:t>
            </a:r>
            <a:r>
              <a:rPr lang="en-US" sz="900" dirty="0" smtClean="0"/>
              <a:t>:  Ghana, Dominican Republic, Haiti, India, Myanmar, Philippines, Cuba, South Africa, Germany, South Korea</a:t>
            </a:r>
          </a:p>
          <a:p>
            <a:r>
              <a:rPr lang="en-US" sz="900" dirty="0" smtClean="0"/>
              <a:t>**</a:t>
            </a:r>
            <a:r>
              <a:rPr lang="en-US" sz="900" b="1" dirty="0" smtClean="0"/>
              <a:t>Top Ten Searched in “Special Focus Collections” by order: </a:t>
            </a:r>
            <a:r>
              <a:rPr lang="en-US" sz="900" dirty="0" smtClean="0"/>
              <a:t>Anglo-American Legal Treatises, Canon Law, Military Law, British Empire, Yale Blackstone, Comparative Law, Legal Philosophy, Native American, Anglo-American Case Reporters/Encyclopedias, Legal Bibliography 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3339075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68848430"/>
              </p:ext>
            </p:extLst>
          </p:nvPr>
        </p:nvGraphicFramePr>
        <p:xfrm>
          <a:off x="914400" y="1066800"/>
          <a:ext cx="7467600" cy="5105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04800" y="457199"/>
            <a:ext cx="853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2"/>
                </a:solidFill>
              </a:rPr>
              <a:t>Top Ten States Searched in LLMC-Digital “U.S</a:t>
            </a:r>
            <a:r>
              <a:rPr lang="en-US" b="1" dirty="0">
                <a:solidFill>
                  <a:schemeClr val="tx2"/>
                </a:solidFill>
              </a:rPr>
              <a:t>. States and </a:t>
            </a:r>
            <a:r>
              <a:rPr lang="en-US" b="1" dirty="0" smtClean="0">
                <a:solidFill>
                  <a:schemeClr val="tx2"/>
                </a:solidFill>
              </a:rPr>
              <a:t>Territories” Collection in 2015</a:t>
            </a:r>
            <a:endParaRPr lang="en-US" b="1" dirty="0">
              <a:solidFill>
                <a:schemeClr val="tx2"/>
              </a:solidFill>
            </a:endParaRPr>
          </a:p>
          <a:p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6105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ssential">
  <a:themeElements>
    <a:clrScheme name="Custom 2">
      <a:dk1>
        <a:sysClr val="windowText" lastClr="000000"/>
      </a:dk1>
      <a:lt1>
        <a:sysClr val="window" lastClr="FFFFFF"/>
      </a:lt1>
      <a:dk2>
        <a:srgbClr val="FA8D3D"/>
      </a:dk2>
      <a:lt2>
        <a:srgbClr val="F4E7ED"/>
      </a:lt2>
      <a:accent1>
        <a:srgbClr val="B83D68"/>
      </a:accent1>
      <a:accent2>
        <a:srgbClr val="FA8D3D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B83D68"/>
      </a:hlink>
      <a:folHlink>
        <a:srgbClr val="D490C5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877</TotalTime>
  <Words>756</Words>
  <Application>Microsoft Office PowerPoint</Application>
  <PresentationFormat>On-screen Show (4:3)</PresentationFormat>
  <Paragraphs>78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Essential</vt:lpstr>
      <vt:lpstr>US States Legislative Journals via LLMC Digital</vt:lpstr>
      <vt:lpstr>LLMC – Overview and LLMC Digital</vt:lpstr>
      <vt:lpstr>Strategic Alliance with Center for Research Libraries (CRL)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Preservation</vt:lpstr>
      <vt:lpstr>PowerPoint Presentation</vt:lpstr>
      <vt:lpstr>PowerPoint Presentation</vt:lpstr>
      <vt:lpstr>PowerPoint Presentation</vt:lpstr>
      <vt:lpstr>“It takes a village..”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Michael Twu</dc:creator>
  <cp:lastModifiedBy>Matthew Revitt</cp:lastModifiedBy>
  <cp:revision>52</cp:revision>
  <cp:lastPrinted>2016-05-25T23:52:23Z</cp:lastPrinted>
  <dcterms:created xsi:type="dcterms:W3CDTF">2016-05-25T19:54:18Z</dcterms:created>
  <dcterms:modified xsi:type="dcterms:W3CDTF">2016-06-21T19:59:47Z</dcterms:modified>
</cp:coreProperties>
</file>