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 id="2147483648" r:id="rId6"/>
  </p:sldMasterIdLst>
  <p:notesMasterIdLst>
    <p:notesMasterId r:id="rId26"/>
  </p:notesMasterIdLst>
  <p:handoutMasterIdLst>
    <p:handoutMasterId r:id="rId27"/>
  </p:handoutMasterIdLst>
  <p:sldIdLst>
    <p:sldId id="265" r:id="rId7"/>
    <p:sldId id="329" r:id="rId8"/>
    <p:sldId id="328" r:id="rId9"/>
    <p:sldId id="354" r:id="rId10"/>
    <p:sldId id="340" r:id="rId11"/>
    <p:sldId id="306" r:id="rId12"/>
    <p:sldId id="320" r:id="rId13"/>
    <p:sldId id="378" r:id="rId14"/>
    <p:sldId id="376" r:id="rId15"/>
    <p:sldId id="379" r:id="rId16"/>
    <p:sldId id="381" r:id="rId17"/>
    <p:sldId id="382" r:id="rId18"/>
    <p:sldId id="383" r:id="rId19"/>
    <p:sldId id="384" r:id="rId20"/>
    <p:sldId id="380" r:id="rId21"/>
    <p:sldId id="374" r:id="rId22"/>
    <p:sldId id="323" r:id="rId23"/>
    <p:sldId id="358" r:id="rId24"/>
    <p:sldId id="263" r:id="rId25"/>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AA0101-2939-844E-D3CD-E830D81B70F6}" name="Smith,Devon" initials="S" userId="S::smithde@oclc.org::9148db9d-f550-440b-8348-fc39ab7dcdec" providerId="AD"/>
  <p188:author id="{EE363C09-4D29-9DD2-8702-C173164925D0}" name="Alison.Wohlers" initials="Al" userId="S::alison.wohlers_ucop.edu#ext#@insideoclc.onmicrosoft.com::abd39412-ced0-46fe-a23d-41efa41217c6" providerId="AD"/>
  <p188:author id="{D9D00D19-B607-0755-27D8-8051BC688094}" name="Guest User" initials="GU" userId="S::urn:spo:anon#9440a1a2a58d426bb3a92c60a33ff444638e5feb01d00de30e697616e34f99c1::" providerId="AD"/>
  <p188:author id="{20C00B57-0E81-447F-2268-4B8440354535}" name="peggyseiden54" initials="pe" userId="S::peggyseiden54_gmail.com#ext#@insideoclc.onmicrosoft.com::b301271a-3d64-4bc5-97b2-4ea01efeac48" providerId="AD"/>
  <p188:author id="{6C67EF67-3BA4-C8E6-8DAC-E29BD51AA284}" name="sstearns" initials="ss" userId="S::sstearns_eastlibraries.org#ext#@insideoclc.onmicrosoft.com::d6d926f3-8bea-4a0b-bfed-d362aafbebc1" providerId="AD"/>
  <p188:author id="{97525F75-4449-F2F4-C18B-2185B6E1CF9F}" name="nika" initials="ni" userId="S::nika_sharedprint.org#ext#@insideoclc.onmicrosoft.com::1666f3cb-4d16-4e49-8c65-46573995e8ff" providerId="AD"/>
  <p188:author id="{FFBA04A1-2E56-DE18-E6FF-729A4C913E07}" name="Carlisle,Heather" initials="HC" userId="S::carlislh@oclc.org::cb919886-ac3c-41e3-a944-c2dce641e3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65915-6DCF-8B42-B033-713731F98F77}" v="1161" dt="2024-01-18T16:24:48.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75465"/>
  </p:normalViewPr>
  <p:slideViewPr>
    <p:cSldViewPr snapToGrid="0">
      <p:cViewPr varScale="1">
        <p:scale>
          <a:sx n="113" d="100"/>
          <a:sy n="113" d="100"/>
        </p:scale>
        <p:origin x="1338" y="102"/>
      </p:cViewPr>
      <p:guideLst>
        <p:guide orient="horz" pos="1808"/>
        <p:guide pos="55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1/19/2024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F340EA9-831F-44FF-B3F9-F528C3834A50}" type="datetimeFigureOut">
              <a:t>1/19/2024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F7A50AC-BB76-4B18-AE6F-92180559CCD7}" type="slidenum">
              <a:t>‹#›</a:t>
            </a:fld>
            <a:endParaRPr lang="en-US"/>
          </a:p>
        </p:txBody>
      </p:sp>
    </p:spTree>
    <p:extLst>
      <p:ext uri="{BB962C8B-B14F-4D97-AF65-F5344CB8AC3E}">
        <p14:creationId xmlns:p14="http://schemas.microsoft.com/office/powerpoint/2010/main" val="218137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haredprint.org/about/working-groups/research-and-network-leve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haredprint.org/about/research-agend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haredprint.org/wp-content/uploads/2020/06/Partnership_Info_Packet-12-2-2019.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haredprint.org/about/research-agend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Devon –  </a:t>
            </a:r>
          </a:p>
          <a:p>
            <a:r>
              <a:rPr lang="en-US" dirty="0">
                <a:ea typeface="Calibri"/>
                <a:cs typeface="Calibri"/>
              </a:rPr>
              <a:t>	Hello all, I’m Devon Smith with OCLC’s Membership and Research division. I’m happy to present today on the work my team and I have been working on. They are </a:t>
            </a:r>
            <a:r>
              <a:rPr lang="en-US" dirty="0" err="1">
                <a:ea typeface="Calibri"/>
                <a:cs typeface="Calibri"/>
              </a:rPr>
              <a:t>Gibi</a:t>
            </a:r>
            <a:r>
              <a:rPr lang="en-US" dirty="0">
                <a:ea typeface="Calibri"/>
                <a:cs typeface="Calibri"/>
              </a:rPr>
              <a:t> George, Rachael </a:t>
            </a:r>
            <a:r>
              <a:rPr lang="en-US" dirty="0" err="1">
                <a:ea typeface="Calibri"/>
                <a:cs typeface="Calibri"/>
              </a:rPr>
              <a:t>Juskuv</a:t>
            </a:r>
            <a:r>
              <a:rPr lang="en-US" dirty="0">
                <a:ea typeface="Calibri"/>
                <a:cs typeface="Calibri"/>
              </a:rPr>
              <a:t>, Kirk Hess, and Heather Carter. </a:t>
            </a:r>
          </a:p>
          <a:p>
            <a:endParaRPr lang="en-US" dirty="0">
              <a:cs typeface="Calibri"/>
            </a:endParaRPr>
          </a:p>
          <a:p>
            <a:r>
              <a:rPr lang="en-US" dirty="0">
                <a:cs typeface="Calibri"/>
              </a:rPr>
              <a:t>Hello everyone, my name Alison </a:t>
            </a:r>
            <a:r>
              <a:rPr lang="en-US" dirty="0" err="1">
                <a:cs typeface="Calibri"/>
              </a:rPr>
              <a:t>Wohlers</a:t>
            </a:r>
            <a:r>
              <a:rPr lang="en-US" dirty="0">
                <a:cs typeface="Calibri"/>
              </a:rPr>
              <a:t> – presenting today as a representative of the Partnership Shared Print Corpus Task Force (part of the Research &amp; Network Level Standing Committee </a:t>
            </a:r>
            <a:r>
              <a:rPr lang="en-US" dirty="0">
                <a:hlinkClick r:id="rId3"/>
              </a:rPr>
              <a:t>https://sharedprint.org/about/working-groups/research-and-network-level/</a:t>
            </a:r>
            <a:r>
              <a:rPr lang="en-US" dirty="0">
                <a:cs typeface="Calibri"/>
              </a:rPr>
              <a:t>), which also includes Peg </a:t>
            </a:r>
            <a:r>
              <a:rPr lang="en-US" dirty="0" err="1">
                <a:cs typeface="Calibri"/>
              </a:rPr>
              <a:t>Seiden</a:t>
            </a:r>
            <a:r>
              <a:rPr lang="en-US" dirty="0">
                <a:cs typeface="Calibri"/>
              </a:rPr>
              <a:t>, Susan Stearns, Ian Bogus, Nika Worth, and previously Sara Amato. </a:t>
            </a:r>
            <a:endParaRPr lang="en-US" dirty="0"/>
          </a:p>
        </p:txBody>
      </p:sp>
      <p:sp>
        <p:nvSpPr>
          <p:cNvPr id="4" name="Slide Number Placeholder 3"/>
          <p:cNvSpPr>
            <a:spLocks noGrp="1"/>
          </p:cNvSpPr>
          <p:nvPr>
            <p:ph type="sldNum" sz="quarter" idx="5"/>
          </p:nvPr>
        </p:nvSpPr>
        <p:spPr/>
        <p:txBody>
          <a:bodyPr/>
          <a:lstStyle/>
          <a:p>
            <a:fld id="{2F7A50AC-BB76-4B18-AE6F-92180559CCD7}" type="slidenum">
              <a:rPr lang="en-US"/>
              <a:t>1</a:t>
            </a:fld>
            <a:endParaRPr lang="en-US"/>
          </a:p>
        </p:txBody>
      </p:sp>
    </p:spTree>
    <p:extLst>
      <p:ext uri="{BB962C8B-B14F-4D97-AF65-F5344CB8AC3E}">
        <p14:creationId xmlns:p14="http://schemas.microsoft.com/office/powerpoint/2010/main" val="162193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93A1A1"/>
                </a:solidFill>
                <a:latin typeface="DejaVu Sans"/>
              </a:rPr>
              <a:t>This is a map of registered monographic retention commitments - by state – where the number of commitments is under 200. In the next few slides we’ll see more states added so that we can see more clearly the relative scale.</a:t>
            </a:r>
          </a:p>
        </p:txBody>
      </p:sp>
      <p:sp>
        <p:nvSpPr>
          <p:cNvPr id="4" name="Slide Number Placeholder 3"/>
          <p:cNvSpPr>
            <a:spLocks noGrp="1"/>
          </p:cNvSpPr>
          <p:nvPr>
            <p:ph type="sldNum" sz="quarter" idx="5"/>
          </p:nvPr>
        </p:nvSpPr>
        <p:spPr/>
        <p:txBody>
          <a:bodyPr/>
          <a:lstStyle/>
          <a:p>
            <a:fld id="{2F7A50AC-BB76-4B18-AE6F-92180559CCD7}" type="slidenum">
              <a:t>10</a:t>
            </a:fld>
            <a:endParaRPr lang="en-US"/>
          </a:p>
        </p:txBody>
      </p:sp>
    </p:spTree>
    <p:extLst>
      <p:ext uri="{BB962C8B-B14F-4D97-AF65-F5344CB8AC3E}">
        <p14:creationId xmlns:p14="http://schemas.microsoft.com/office/powerpoint/2010/main" val="1435086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93A1A1"/>
                </a:solidFill>
                <a:latin typeface="DejaVu Sans"/>
              </a:rPr>
              <a:t>This is states with fewer than 100 thousand retention commitments. The states in the original slide all appear to be the same color now.</a:t>
            </a:r>
          </a:p>
        </p:txBody>
      </p:sp>
      <p:sp>
        <p:nvSpPr>
          <p:cNvPr id="4" name="Slide Number Placeholder 3"/>
          <p:cNvSpPr>
            <a:spLocks noGrp="1"/>
          </p:cNvSpPr>
          <p:nvPr>
            <p:ph type="sldNum" sz="quarter" idx="5"/>
          </p:nvPr>
        </p:nvSpPr>
        <p:spPr/>
        <p:txBody>
          <a:bodyPr/>
          <a:lstStyle/>
          <a:p>
            <a:fld id="{2F7A50AC-BB76-4B18-AE6F-92180559CCD7}" type="slidenum">
              <a:t>11</a:t>
            </a:fld>
            <a:endParaRPr lang="en-US"/>
          </a:p>
        </p:txBody>
      </p:sp>
    </p:spTree>
    <p:extLst>
      <p:ext uri="{BB962C8B-B14F-4D97-AF65-F5344CB8AC3E}">
        <p14:creationId xmlns:p14="http://schemas.microsoft.com/office/powerpoint/2010/main" val="13649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r>
              <a:rPr lang="en-US" dirty="0">
                <a:solidFill>
                  <a:srgbClr val="93A1A1"/>
                </a:solidFill>
                <a:latin typeface="DejaVu Sans"/>
              </a:rPr>
              <a:t>And this is states with fewer than a million registered commitments.</a:t>
            </a:r>
          </a:p>
        </p:txBody>
      </p:sp>
      <p:sp>
        <p:nvSpPr>
          <p:cNvPr id="4" name="Slide Number Placeholder 3"/>
          <p:cNvSpPr>
            <a:spLocks noGrp="1"/>
          </p:cNvSpPr>
          <p:nvPr>
            <p:ph type="sldNum" sz="quarter" idx="5"/>
          </p:nvPr>
        </p:nvSpPr>
        <p:spPr/>
        <p:txBody>
          <a:bodyPr/>
          <a:lstStyle/>
          <a:p>
            <a:fld id="{2F7A50AC-BB76-4B18-AE6F-92180559CCD7}" type="slidenum">
              <a:t>12</a:t>
            </a:fld>
            <a:endParaRPr lang="en-US"/>
          </a:p>
        </p:txBody>
      </p:sp>
    </p:spTree>
    <p:extLst>
      <p:ext uri="{BB962C8B-B14F-4D97-AF65-F5344CB8AC3E}">
        <p14:creationId xmlns:p14="http://schemas.microsoft.com/office/powerpoint/2010/main" val="3956001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93A1A1"/>
                </a:solidFill>
                <a:latin typeface="DejaVu Sans"/>
              </a:rPr>
              <a:t>And this is the full map with all the states with registered monographic retention commitments.</a:t>
            </a:r>
          </a:p>
        </p:txBody>
      </p:sp>
      <p:sp>
        <p:nvSpPr>
          <p:cNvPr id="4" name="Slide Number Placeholder 3"/>
          <p:cNvSpPr>
            <a:spLocks noGrp="1"/>
          </p:cNvSpPr>
          <p:nvPr>
            <p:ph type="sldNum" sz="quarter" idx="5"/>
          </p:nvPr>
        </p:nvSpPr>
        <p:spPr/>
        <p:txBody>
          <a:bodyPr/>
          <a:lstStyle/>
          <a:p>
            <a:fld id="{2F7A50AC-BB76-4B18-AE6F-92180559CCD7}" type="slidenum">
              <a:t>13</a:t>
            </a:fld>
            <a:endParaRPr lang="en-US"/>
          </a:p>
        </p:txBody>
      </p:sp>
    </p:spTree>
    <p:extLst>
      <p:ext uri="{BB962C8B-B14F-4D97-AF65-F5344CB8AC3E}">
        <p14:creationId xmlns:p14="http://schemas.microsoft.com/office/powerpoint/2010/main" val="181541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93A1A1"/>
                </a:solidFill>
                <a:latin typeface="DejaVu Sans"/>
              </a:rPr>
              <a:t>Instead of commitments per state, this chart shows the number of institutions in each state.</a:t>
            </a:r>
          </a:p>
        </p:txBody>
      </p:sp>
      <p:sp>
        <p:nvSpPr>
          <p:cNvPr id="4" name="Slide Number Placeholder 3"/>
          <p:cNvSpPr>
            <a:spLocks noGrp="1"/>
          </p:cNvSpPr>
          <p:nvPr>
            <p:ph type="sldNum" sz="quarter" idx="5"/>
          </p:nvPr>
        </p:nvSpPr>
        <p:spPr/>
        <p:txBody>
          <a:bodyPr/>
          <a:lstStyle/>
          <a:p>
            <a:fld id="{2F7A50AC-BB76-4B18-AE6F-92180559CCD7}" type="slidenum">
              <a:t>14</a:t>
            </a:fld>
            <a:endParaRPr lang="en-US"/>
          </a:p>
        </p:txBody>
      </p:sp>
    </p:spTree>
    <p:extLst>
      <p:ext uri="{BB962C8B-B14F-4D97-AF65-F5344CB8AC3E}">
        <p14:creationId xmlns:p14="http://schemas.microsoft.com/office/powerpoint/2010/main" val="242881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93A1A1"/>
                </a:solidFill>
                <a:latin typeface="DejaVu Sans"/>
              </a:rPr>
              <a:t>Here, we see the number of registered commitments by state, broken down by the program in which the commitments are made. This chart only shows a program when there are at least 100 thousand commitments in that state for that program. There are several that have other retentions that aren’t visible here – </a:t>
            </a:r>
            <a:r>
              <a:rPr lang="en-US" dirty="0" err="1">
                <a:solidFill>
                  <a:srgbClr val="93A1A1"/>
                </a:solidFill>
                <a:latin typeface="DejaVu Sans"/>
              </a:rPr>
              <a:t>eg</a:t>
            </a:r>
            <a:r>
              <a:rPr lang="en-US" dirty="0">
                <a:solidFill>
                  <a:srgbClr val="93A1A1"/>
                </a:solidFill>
                <a:latin typeface="DejaVu Sans"/>
              </a:rPr>
              <a:t>, Maryland has 75 thousand commitments in </a:t>
            </a:r>
            <a:r>
              <a:rPr lang="en-US" dirty="0" err="1">
                <a:solidFill>
                  <a:srgbClr val="93A1A1"/>
                </a:solidFill>
                <a:latin typeface="DejaVu Sans"/>
              </a:rPr>
              <a:t>HathiTrust</a:t>
            </a:r>
            <a:r>
              <a:rPr lang="en-US" dirty="0">
                <a:solidFill>
                  <a:srgbClr val="93A1A1"/>
                </a:solidFill>
                <a:latin typeface="DejaVu Sans"/>
              </a:rPr>
              <a:t> that don’t show here.</a:t>
            </a:r>
          </a:p>
        </p:txBody>
      </p:sp>
      <p:sp>
        <p:nvSpPr>
          <p:cNvPr id="4" name="Slide Number Placeholder 3"/>
          <p:cNvSpPr>
            <a:spLocks noGrp="1"/>
          </p:cNvSpPr>
          <p:nvPr>
            <p:ph type="sldNum" sz="quarter" idx="5"/>
          </p:nvPr>
        </p:nvSpPr>
        <p:spPr/>
        <p:txBody>
          <a:bodyPr/>
          <a:lstStyle/>
          <a:p>
            <a:fld id="{2F7A50AC-BB76-4B18-AE6F-92180559CCD7}" type="slidenum">
              <a:t>15</a:t>
            </a:fld>
            <a:endParaRPr lang="en-US"/>
          </a:p>
        </p:txBody>
      </p:sp>
    </p:spTree>
    <p:extLst>
      <p:ext uri="{BB962C8B-B14F-4D97-AF65-F5344CB8AC3E}">
        <p14:creationId xmlns:p14="http://schemas.microsoft.com/office/powerpoint/2010/main" val="2311890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93A1A1"/>
                </a:solidFill>
                <a:effectLst/>
                <a:latin typeface="DejaVu Sans"/>
              </a:rPr>
              <a:t>This chart shows the number of registered monographic retention commitments in each program, when greater than 10 thousand and also the number of institutions that have  registered </a:t>
            </a:r>
            <a:r>
              <a:rPr lang="en-US" b="0" i="0">
                <a:solidFill>
                  <a:srgbClr val="93A1A1"/>
                </a:solidFill>
                <a:effectLst/>
                <a:latin typeface="DejaVu Sans"/>
              </a:rPr>
              <a:t>those commitments.</a:t>
            </a:r>
            <a:endParaRPr lang="en-US" b="0" i="0" dirty="0">
              <a:solidFill>
                <a:srgbClr val="93A1A1"/>
              </a:solidFill>
              <a:effectLst/>
              <a:latin typeface="DejaVu Sans"/>
            </a:endParaRPr>
          </a:p>
        </p:txBody>
      </p:sp>
      <p:sp>
        <p:nvSpPr>
          <p:cNvPr id="4" name="Slide Number Placeholder 3"/>
          <p:cNvSpPr>
            <a:spLocks noGrp="1"/>
          </p:cNvSpPr>
          <p:nvPr>
            <p:ph type="sldNum" sz="quarter" idx="5"/>
          </p:nvPr>
        </p:nvSpPr>
        <p:spPr/>
        <p:txBody>
          <a:bodyPr/>
          <a:lstStyle/>
          <a:p>
            <a:fld id="{2F7A50AC-BB76-4B18-AE6F-92180559CCD7}" type="slidenum">
              <a:t>16</a:t>
            </a:fld>
            <a:endParaRPr lang="en-US"/>
          </a:p>
        </p:txBody>
      </p:sp>
    </p:spTree>
    <p:extLst>
      <p:ext uri="{BB962C8B-B14F-4D97-AF65-F5344CB8AC3E}">
        <p14:creationId xmlns:p14="http://schemas.microsoft.com/office/powerpoint/2010/main" val="3114538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93A1A1"/>
              </a:solidFill>
              <a:effectLst/>
              <a:latin typeface="DejaVu Sans"/>
            </a:endParaRPr>
          </a:p>
        </p:txBody>
      </p:sp>
      <p:sp>
        <p:nvSpPr>
          <p:cNvPr id="4" name="Slide Number Placeholder 3"/>
          <p:cNvSpPr>
            <a:spLocks noGrp="1"/>
          </p:cNvSpPr>
          <p:nvPr>
            <p:ph type="sldNum" sz="quarter" idx="5"/>
          </p:nvPr>
        </p:nvSpPr>
        <p:spPr/>
        <p:txBody>
          <a:bodyPr/>
          <a:lstStyle/>
          <a:p>
            <a:fld id="{2F7A50AC-BB76-4B18-AE6F-92180559CCD7}" type="slidenum">
              <a:t>17</a:t>
            </a:fld>
            <a:endParaRPr lang="en-US"/>
          </a:p>
        </p:txBody>
      </p:sp>
    </p:spTree>
    <p:extLst>
      <p:ext uri="{BB962C8B-B14F-4D97-AF65-F5344CB8AC3E}">
        <p14:creationId xmlns:p14="http://schemas.microsoft.com/office/powerpoint/2010/main" val="4059093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7A50AC-BB76-4B18-AE6F-92180559CCD7}" type="slidenum">
              <a:rPr lang="en-US"/>
              <a:t>18</a:t>
            </a:fld>
            <a:endParaRPr lang="en-US"/>
          </a:p>
        </p:txBody>
      </p:sp>
    </p:spTree>
    <p:extLst>
      <p:ext uri="{BB962C8B-B14F-4D97-AF65-F5344CB8AC3E}">
        <p14:creationId xmlns:p14="http://schemas.microsoft.com/office/powerpoint/2010/main" val="8730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7A50AC-BB76-4B18-AE6F-92180559CCD7}" type="slidenum">
              <a:rPr lang="en-US"/>
              <a:t>19</a:t>
            </a:fld>
            <a:endParaRPr lang="en-US"/>
          </a:p>
        </p:txBody>
      </p:sp>
    </p:spTree>
    <p:extLst>
      <p:ext uri="{BB962C8B-B14F-4D97-AF65-F5344CB8AC3E}">
        <p14:creationId xmlns:p14="http://schemas.microsoft.com/office/powerpoint/2010/main" val="159782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Alison – 30 seconds</a:t>
            </a:r>
          </a:p>
          <a:p>
            <a:r>
              <a:rPr lang="en-US">
                <a:cs typeface="Calibri"/>
              </a:rPr>
              <a:t>The origin story for this collaborative research starts with the Partnership for Shared Book Collections, which is a federation of 17 shared print monograph programs, which together include 388 individual libraries </a:t>
            </a:r>
            <a:r>
              <a:rPr lang="en-US"/>
              <a:t>in the U.S. and Canada. Our mission is to ensure the long-term preservation of, access to, and integrity of monographic print resources.</a:t>
            </a:r>
            <a:r>
              <a:rPr lang="en-US">
                <a:cs typeface="Calibri"/>
              </a:rPr>
              <a:t> One of the ways they we work to achieve our mission is by undertaking or partnering on scaled research.  </a:t>
            </a:r>
            <a:endParaRPr lang="en-US"/>
          </a:p>
          <a:p>
            <a:endParaRPr lang="en-US"/>
          </a:p>
          <a:p>
            <a:r>
              <a:rPr lang="en-US">
                <a:hlinkClick r:id="rId3"/>
              </a:rPr>
              <a:t>https://sharedprint.org/about/research-agenda/</a:t>
            </a:r>
            <a:endParaRPr lang="en-US">
              <a:cs typeface="Calibri"/>
            </a:endParaRPr>
          </a:p>
          <a:p>
            <a:r>
              <a:rPr lang="en-US">
                <a:hlinkClick r:id="rId4"/>
              </a:rPr>
              <a:t>https://sharedprint.org/wp-content/uploads/2020/06/Partnership_Info_Packet-12-2-2019.pdf</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2F7A50AC-BB76-4B18-AE6F-92180559CCD7}" type="slidenum">
              <a:rPr lang="en-US"/>
              <a:t>2</a:t>
            </a:fld>
            <a:endParaRPr lang="en-US"/>
          </a:p>
        </p:txBody>
      </p:sp>
    </p:spTree>
    <p:extLst>
      <p:ext uri="{BB962C8B-B14F-4D97-AF65-F5344CB8AC3E}">
        <p14:creationId xmlns:p14="http://schemas.microsoft.com/office/powerpoint/2010/main" val="166507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Alison  - 1 min</a:t>
            </a:r>
            <a:endParaRPr lang="en-US">
              <a:cs typeface="Calibri"/>
            </a:endParaRPr>
          </a:p>
          <a:p>
            <a:r>
              <a:rPr lang="en-US">
                <a:cs typeface="Calibri"/>
              </a:rPr>
              <a:t>One of our top research priorities is to answer the questions on this slide. </a:t>
            </a:r>
            <a:endParaRPr lang="en-US">
              <a:ea typeface="Calibri"/>
              <a:cs typeface="Calibri"/>
            </a:endParaRPr>
          </a:p>
          <a:p>
            <a:pPr marL="628650" lvl="1" indent="-171450">
              <a:spcBef>
                <a:spcPct val="20000"/>
              </a:spcBef>
              <a:buFont typeface="Courier New,monospace"/>
              <a:buChar char="o"/>
            </a:pPr>
            <a:r>
              <a:rPr lang="en-US"/>
              <a:t>What is the corpus of content we are looking to protect/preserve as part of Partnership programs?</a:t>
            </a:r>
            <a:endParaRPr lang="en-US">
              <a:cs typeface="Calibri"/>
            </a:endParaRPr>
          </a:p>
          <a:p>
            <a:pPr marL="628650" lvl="1" indent="-171450">
              <a:spcBef>
                <a:spcPct val="20000"/>
              </a:spcBef>
              <a:buFont typeface="Courier New,monospace"/>
              <a:buChar char="o"/>
            </a:pPr>
            <a:r>
              <a:rPr lang="en-US"/>
              <a:t>What is not being adequately retained (or potentially over retained)?</a:t>
            </a:r>
            <a:endParaRPr lang="en-US">
              <a:cs typeface="Calibri"/>
            </a:endParaRPr>
          </a:p>
          <a:p>
            <a:r>
              <a:rPr lang="en-US">
                <a:cs typeface="Calibri"/>
              </a:rPr>
              <a:t>Part of the power we have at a network level like the Partnership is the opportunity to look across individual efforts and provide information back to our community about </a:t>
            </a:r>
            <a:endParaRPr lang="en-US">
              <a:ea typeface="Calibri"/>
              <a:cs typeface="Calibri"/>
            </a:endParaRPr>
          </a:p>
          <a:p>
            <a:pPr marL="171450" indent="-171450">
              <a:buFont typeface="Arial"/>
              <a:buChar char="•"/>
            </a:pPr>
            <a:r>
              <a:rPr lang="en-US">
                <a:cs typeface="Calibri"/>
              </a:rPr>
              <a:t>where we have a lot of coverage in terms of protecting the monographic print record</a:t>
            </a:r>
            <a:endParaRPr lang="en-US">
              <a:ea typeface="Calibri"/>
              <a:cs typeface="Calibri"/>
            </a:endParaRPr>
          </a:p>
          <a:p>
            <a:pPr marL="171450" indent="-171450">
              <a:buFont typeface="Arial"/>
              <a:buChar char="•"/>
            </a:pPr>
            <a:r>
              <a:rPr lang="en-US">
                <a:cs typeface="Calibri"/>
              </a:rPr>
              <a:t>where we might have too much redundance</a:t>
            </a:r>
            <a:endParaRPr lang="en-US">
              <a:ea typeface="Calibri"/>
              <a:cs typeface="Calibri"/>
            </a:endParaRPr>
          </a:p>
          <a:p>
            <a:pPr marL="171450" indent="-171450">
              <a:buFont typeface="Arial"/>
              <a:buChar char="•"/>
            </a:pPr>
            <a:r>
              <a:rPr lang="en-US">
                <a:cs typeface="Calibri"/>
              </a:rPr>
              <a:t>and where we have gaps</a:t>
            </a:r>
            <a:endParaRPr lang="en-US">
              <a:ea typeface="Calibri"/>
              <a:cs typeface="Calibri"/>
            </a:endParaRPr>
          </a:p>
          <a:p>
            <a:pPr marL="171450" indent="-171450">
              <a:buFont typeface="Arial"/>
              <a:buChar char="•"/>
            </a:pPr>
            <a:endParaRPr lang="en-US">
              <a:cs typeface="Calibri"/>
            </a:endParaRPr>
          </a:p>
          <a:p>
            <a:r>
              <a:rPr lang="en-US">
                <a:cs typeface="Calibri"/>
              </a:rPr>
              <a:t>Building that understanding can then lead us to "how" questions – such as "how can we deploy resources strategically to ensure effective coverage of the monographic print corpus"</a:t>
            </a:r>
            <a:endParaRPr lang="en-US">
              <a:ea typeface="Calibri"/>
              <a:cs typeface="Calibri"/>
            </a:endParaRPr>
          </a:p>
          <a:p>
            <a:pPr marL="171450" indent="-171450">
              <a:buFont typeface="Arial"/>
              <a:buChar char="•"/>
            </a:pPr>
            <a:endParaRPr lang="en-US"/>
          </a:p>
          <a:p>
            <a:r>
              <a:rPr lang="en-US"/>
              <a:t>To answer these questions, we needed to be able to look at the broad landscape of </a:t>
            </a:r>
            <a:r>
              <a:rPr lang="en-US" i="1"/>
              <a:t>both retained and unretained</a:t>
            </a:r>
            <a:r>
              <a:rPr lang="en-US"/>
              <a:t> print book collections and that's where this research partnership with OCLC and the vast data sets in </a:t>
            </a:r>
            <a:r>
              <a:rPr lang="en-US" err="1"/>
              <a:t>WorldCat</a:t>
            </a:r>
            <a:r>
              <a:rPr lang="en-US"/>
              <a:t> of both registered shared print commitments and holdings data has been so very important.   </a:t>
            </a:r>
            <a:endParaRPr lang="en-US">
              <a:cs typeface="Calibri"/>
            </a:endParaRPr>
          </a:p>
          <a:p>
            <a:r>
              <a:rPr lang="en-US">
                <a:hlinkClick r:id="rId3"/>
              </a:rPr>
              <a:t>https://sharedprint.org/about/research-agenda/</a:t>
            </a:r>
            <a:r>
              <a:rPr lang="en-US"/>
              <a:t>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F7A50AC-BB76-4B18-AE6F-92180559CCD7}" type="slidenum">
              <a:rPr lang="en-US"/>
              <a:t>3</a:t>
            </a:fld>
            <a:endParaRPr lang="en-US"/>
          </a:p>
        </p:txBody>
      </p:sp>
    </p:spTree>
    <p:extLst>
      <p:ext uri="{BB962C8B-B14F-4D97-AF65-F5344CB8AC3E}">
        <p14:creationId xmlns:p14="http://schemas.microsoft.com/office/powerpoint/2010/main" val="17849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~1 min</a:t>
            </a:r>
          </a:p>
        </p:txBody>
      </p:sp>
      <p:sp>
        <p:nvSpPr>
          <p:cNvPr id="4" name="Slide Number Placeholder 3"/>
          <p:cNvSpPr>
            <a:spLocks noGrp="1"/>
          </p:cNvSpPr>
          <p:nvPr>
            <p:ph type="sldNum" sz="quarter" idx="5"/>
          </p:nvPr>
        </p:nvSpPr>
        <p:spPr/>
        <p:txBody>
          <a:bodyPr/>
          <a:lstStyle/>
          <a:p>
            <a:fld id="{2F7A50AC-BB76-4B18-AE6F-92180559CCD7}" type="slidenum">
              <a:rPr lang="en-US"/>
              <a:t>4</a:t>
            </a:fld>
            <a:endParaRPr lang="en-US"/>
          </a:p>
        </p:txBody>
      </p:sp>
    </p:spTree>
    <p:extLst>
      <p:ext uri="{BB962C8B-B14F-4D97-AF65-F5344CB8AC3E}">
        <p14:creationId xmlns:p14="http://schemas.microsoft.com/office/powerpoint/2010/main" val="330380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a:t>Alison – 1 min</a:t>
            </a:r>
          </a:p>
          <a:p>
            <a:pPr>
              <a:spcBef>
                <a:spcPct val="20000"/>
              </a:spcBef>
            </a:pPr>
            <a:r>
              <a:rPr lang="en-US">
                <a:ea typeface="Calibri"/>
                <a:cs typeface="Calibri"/>
              </a:rPr>
              <a:t>Hand off to Devon to give a preview of the analysis.</a:t>
            </a:r>
          </a:p>
        </p:txBody>
      </p:sp>
      <p:sp>
        <p:nvSpPr>
          <p:cNvPr id="4" name="Slide Number Placeholder 3"/>
          <p:cNvSpPr>
            <a:spLocks noGrp="1"/>
          </p:cNvSpPr>
          <p:nvPr>
            <p:ph type="sldNum" sz="quarter" idx="5"/>
          </p:nvPr>
        </p:nvSpPr>
        <p:spPr/>
        <p:txBody>
          <a:bodyPr/>
          <a:lstStyle/>
          <a:p>
            <a:fld id="{2F7A50AC-BB76-4B18-AE6F-92180559CCD7}" type="slidenum">
              <a:rPr lang="en-US"/>
              <a:t>5</a:t>
            </a:fld>
            <a:endParaRPr lang="en-US"/>
          </a:p>
        </p:txBody>
      </p:sp>
    </p:spTree>
    <p:extLst>
      <p:ext uri="{BB962C8B-B14F-4D97-AF65-F5344CB8AC3E}">
        <p14:creationId xmlns:p14="http://schemas.microsoft.com/office/powerpoint/2010/main" val="245083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7A50AC-BB76-4B18-AE6F-92180559CCD7}" type="slidenum">
              <a:rPr lang="en-US" smtClean="0"/>
              <a:t>6</a:t>
            </a:fld>
            <a:endParaRPr lang="en-US"/>
          </a:p>
        </p:txBody>
      </p:sp>
    </p:spTree>
    <p:extLst>
      <p:ext uri="{BB962C8B-B14F-4D97-AF65-F5344CB8AC3E}">
        <p14:creationId xmlns:p14="http://schemas.microsoft.com/office/powerpoint/2010/main" val="277555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solidFill>
                  <a:srgbClr val="93A1A1"/>
                </a:solidFill>
                <a:latin typeface="DejaVu Sans"/>
              </a:rPr>
              <a:t>Only institutions that have registered their commitments in the OCLC Shared Print Registry are considered in this analysis.</a:t>
            </a:r>
          </a:p>
          <a:p>
            <a:pPr marL="171450" indent="-171450">
              <a:buFont typeface="Calibri"/>
              <a:buChar char="-"/>
            </a:pPr>
            <a:r>
              <a:rPr lang="en-US" dirty="0">
                <a:solidFill>
                  <a:srgbClr val="93A1A1"/>
                </a:solidFill>
                <a:latin typeface="DejaVu Sans"/>
              </a:rPr>
              <a:t>Overall, the state of the data is good and fit for analysis. There are, of course, errors and inconsistences but they are not atypical.</a:t>
            </a:r>
          </a:p>
          <a:p>
            <a:pPr marL="171450" indent="-171450">
              <a:buFont typeface="Calibri"/>
              <a:buChar char="-"/>
            </a:pPr>
            <a:r>
              <a:rPr lang="en-US" dirty="0">
                <a:solidFill>
                  <a:srgbClr val="93A1A1"/>
                </a:solidFill>
                <a:latin typeface="DejaVu Sans"/>
              </a:rPr>
              <a:t>There are some challenges, though, that are worth mentioning.</a:t>
            </a:r>
          </a:p>
          <a:p>
            <a:pPr marL="628650" lvl="1" indent="-171450">
              <a:buFont typeface="Calibri"/>
              <a:buChar char="-"/>
            </a:pPr>
            <a:r>
              <a:rPr lang="en-US" dirty="0">
                <a:solidFill>
                  <a:srgbClr val="93A1A1"/>
                </a:solidFill>
                <a:latin typeface="DejaVu Sans"/>
              </a:rPr>
              <a:t>Multiple overlapping commitments are a challenge to report without exploding visuals and charts.</a:t>
            </a:r>
          </a:p>
          <a:p>
            <a:pPr marL="628650" lvl="1" indent="-171450">
              <a:buFont typeface="Calibri"/>
              <a:buChar char="-"/>
            </a:pPr>
            <a:r>
              <a:rPr lang="en-US" dirty="0">
                <a:solidFill>
                  <a:srgbClr val="93A1A1"/>
                </a:solidFill>
                <a:latin typeface="DejaVu Sans"/>
              </a:rPr>
              <a:t>Most important though is the unregistered commitments</a:t>
            </a:r>
          </a:p>
          <a:p>
            <a:pPr marL="1085850" lvl="2" indent="-171450">
              <a:buFont typeface="Calibri"/>
              <a:buChar char="-"/>
            </a:pPr>
            <a:r>
              <a:rPr lang="en-US" dirty="0">
                <a:solidFill>
                  <a:srgbClr val="93A1A1"/>
                </a:solidFill>
                <a:latin typeface="DejaVu Sans"/>
              </a:rPr>
              <a:t>This data is of unknown size. </a:t>
            </a:r>
          </a:p>
          <a:p>
            <a:pPr marL="1085850" lvl="2" indent="-171450">
              <a:buFont typeface="Calibri"/>
              <a:buChar char="-"/>
            </a:pPr>
            <a:r>
              <a:rPr lang="en-US" dirty="0">
                <a:solidFill>
                  <a:srgbClr val="93A1A1"/>
                </a:solidFill>
                <a:latin typeface="DejaVu Sans"/>
              </a:rPr>
              <a:t>Having all the data would make the report more valuable to the shared print community. </a:t>
            </a:r>
          </a:p>
        </p:txBody>
      </p:sp>
      <p:sp>
        <p:nvSpPr>
          <p:cNvPr id="4" name="Slide Number Placeholder 3"/>
          <p:cNvSpPr>
            <a:spLocks noGrp="1"/>
          </p:cNvSpPr>
          <p:nvPr>
            <p:ph type="sldNum" sz="quarter" idx="5"/>
          </p:nvPr>
        </p:nvSpPr>
        <p:spPr/>
        <p:txBody>
          <a:bodyPr/>
          <a:lstStyle/>
          <a:p>
            <a:fld id="{2F7A50AC-BB76-4B18-AE6F-92180559CCD7}" type="slidenum">
              <a:t>7</a:t>
            </a:fld>
            <a:endParaRPr lang="en-US"/>
          </a:p>
        </p:txBody>
      </p:sp>
    </p:spTree>
    <p:extLst>
      <p:ext uri="{BB962C8B-B14F-4D97-AF65-F5344CB8AC3E}">
        <p14:creationId xmlns:p14="http://schemas.microsoft.com/office/powerpoint/2010/main" val="2265415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93A1A1"/>
                </a:solidFill>
                <a:effectLst/>
                <a:latin typeface="DejaVu Sans"/>
              </a:rPr>
              <a:t>This is an overview of the coverage of OCLC’s data vis-à-vis The Partnership’s participating libraries. It should be noted that not every participating library is at this point making retention commitments, so they would not be in our dataset. But you can see that we have a large set of data beyond The Partnership.</a:t>
            </a:r>
          </a:p>
        </p:txBody>
      </p:sp>
      <p:sp>
        <p:nvSpPr>
          <p:cNvPr id="4" name="Slide Number Placeholder 3"/>
          <p:cNvSpPr>
            <a:spLocks noGrp="1"/>
          </p:cNvSpPr>
          <p:nvPr>
            <p:ph type="sldNum" sz="quarter" idx="5"/>
          </p:nvPr>
        </p:nvSpPr>
        <p:spPr/>
        <p:txBody>
          <a:bodyPr/>
          <a:lstStyle/>
          <a:p>
            <a:fld id="{2F7A50AC-BB76-4B18-AE6F-92180559CCD7}" type="slidenum">
              <a:t>8</a:t>
            </a:fld>
            <a:endParaRPr lang="en-US"/>
          </a:p>
        </p:txBody>
      </p:sp>
    </p:spTree>
    <p:extLst>
      <p:ext uri="{BB962C8B-B14F-4D97-AF65-F5344CB8AC3E}">
        <p14:creationId xmlns:p14="http://schemas.microsoft.com/office/powerpoint/2010/main" val="133969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93A1A1"/>
                </a:solidFill>
                <a:latin typeface="DejaVu Sans"/>
              </a:rPr>
              <a:t>As mentioned before, there are 34 million registered monographic retention commitments in the US and Canada.</a:t>
            </a:r>
          </a:p>
        </p:txBody>
      </p:sp>
      <p:sp>
        <p:nvSpPr>
          <p:cNvPr id="4" name="Slide Number Placeholder 3"/>
          <p:cNvSpPr>
            <a:spLocks noGrp="1"/>
          </p:cNvSpPr>
          <p:nvPr>
            <p:ph type="sldNum" sz="quarter" idx="5"/>
          </p:nvPr>
        </p:nvSpPr>
        <p:spPr/>
        <p:txBody>
          <a:bodyPr/>
          <a:lstStyle/>
          <a:p>
            <a:fld id="{2F7A50AC-BB76-4B18-AE6F-92180559CCD7}" type="slidenum">
              <a:t>9</a:t>
            </a:fld>
            <a:endParaRPr lang="en-US"/>
          </a:p>
        </p:txBody>
      </p:sp>
    </p:spTree>
    <p:extLst>
      <p:ext uri="{BB962C8B-B14F-4D97-AF65-F5344CB8AC3E}">
        <p14:creationId xmlns:p14="http://schemas.microsoft.com/office/powerpoint/2010/main" val="537262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016524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237085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8"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90733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6"/>
            <a:ext cx="265112" cy="407463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323974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chemeClr val="bg1">
                    <a:alpha val="50000"/>
                  </a:schemeClr>
                </a:solidFill>
                <a:effectLst/>
                <a:latin typeface="Arial" charset="0"/>
                <a:ea typeface="Arial" charset="0"/>
                <a:cs typeface="Arial" charset="0"/>
              </a:rPr>
              <a:t>Confidential. Not for distribution.</a:t>
            </a:r>
          </a:p>
        </p:txBody>
      </p:sp>
      <p:sp>
        <p:nvSpPr>
          <p:cNvPr id="10"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1672074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378456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chemeClr val="bg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034598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45825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821481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ysClr val="windowText" lastClr="000000">
                    <a:alpha val="50000"/>
                  </a:sys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3092367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ysClr val="windowText" lastClr="000000">
                    <a:alpha val="50000"/>
                  </a:sysClr>
                </a:solidFill>
                <a:effectLst/>
                <a:latin typeface="Arial" charset="0"/>
                <a:ea typeface="Arial" charset="0"/>
                <a:cs typeface="Arial" charset="0"/>
              </a:rPr>
              <a:t>Confidential. Not for distribution.</a:t>
            </a:r>
          </a:p>
        </p:txBody>
      </p:sp>
      <p:pic>
        <p:nvPicPr>
          <p:cNvPr id="5" name="Picture 4"/>
          <p:cNvPicPr>
            <a:picLocks noChangeAspect="1"/>
          </p:cNvPicPr>
          <p:nvPr userDrawn="1"/>
        </p:nvPicPr>
        <p:blipFill>
          <a:blip r:embed="rId3"/>
          <a:stretch>
            <a:fillRect/>
          </a:stretch>
        </p:blipFill>
        <p:spPr>
          <a:xfrm>
            <a:off x="4583338" y="0"/>
            <a:ext cx="4578960" cy="4388000"/>
          </a:xfrm>
          <a:prstGeom prst="rect">
            <a:avLst/>
          </a:prstGeom>
        </p:spPr>
      </p:pic>
    </p:spTree>
    <p:extLst>
      <p:ext uri="{BB962C8B-B14F-4D97-AF65-F5344CB8AC3E}">
        <p14:creationId xmlns:p14="http://schemas.microsoft.com/office/powerpoint/2010/main" val="2141487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17"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a:solidFill>
                  <a:sysClr val="windowText" lastClr="000000">
                    <a:alpha val="50000"/>
                  </a:sysClr>
                </a:solidFill>
                <a:effectLst/>
                <a:latin typeface="Arial" charset="0"/>
                <a:ea typeface="Arial" charset="0"/>
                <a:cs typeface="Arial" charset="0"/>
              </a:rPr>
              <a:t>Confidential. Not for distribution.</a:t>
            </a:r>
          </a:p>
        </p:txBody>
      </p:sp>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4" name="Picture 3"/>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162194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55565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65662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329876"/>
            <a:ext cx="1639551" cy="569387"/>
          </a:xfrm>
        </p:spPr>
        <p:txBody>
          <a:bodyPr vert="horz" wrap="none" lIns="457200" tIns="137160" rIns="274320" bIns="182880" anchor="t">
            <a:spAutoFit/>
          </a:bodyPr>
          <a:lstStyle/>
          <a:p>
            <a:r>
              <a:rPr lang="en-US" dirty="0">
                <a:cs typeface="Arial"/>
              </a:rPr>
              <a:t>Jan, 2024</a:t>
            </a:r>
            <a:endParaRPr lang="en-US" dirty="0"/>
          </a:p>
        </p:txBody>
      </p:sp>
      <p:sp>
        <p:nvSpPr>
          <p:cNvPr id="36" name="Text Placeholder 35"/>
          <p:cNvSpPr>
            <a:spLocks noGrp="1"/>
          </p:cNvSpPr>
          <p:nvPr>
            <p:ph type="body" sz="quarter" idx="16"/>
          </p:nvPr>
        </p:nvSpPr>
        <p:spPr>
          <a:xfrm>
            <a:off x="693206" y="1981798"/>
            <a:ext cx="7754770" cy="1234773"/>
          </a:xfrm>
        </p:spPr>
        <p:txBody>
          <a:bodyPr vert="horz" wrap="square" lIns="457200" tIns="274320" rIns="457200" bIns="274320" anchor="t">
            <a:normAutofit fontScale="62500" lnSpcReduction="20000"/>
          </a:bodyPr>
          <a:lstStyle/>
          <a:p>
            <a:r>
              <a:rPr lang="en-US">
                <a:cs typeface="Arial"/>
              </a:rPr>
              <a:t>Stewarding the Monographic Collective Collection: Charting the Present</a:t>
            </a:r>
            <a:endParaRPr lang="en-US"/>
          </a:p>
        </p:txBody>
      </p:sp>
      <p:sp>
        <p:nvSpPr>
          <p:cNvPr id="37" name="Text Placeholder 36"/>
          <p:cNvSpPr>
            <a:spLocks noGrp="1"/>
          </p:cNvSpPr>
          <p:nvPr>
            <p:ph type="body" sz="quarter" idx="17"/>
          </p:nvPr>
        </p:nvSpPr>
        <p:spPr>
          <a:xfrm>
            <a:off x="728694" y="3206972"/>
            <a:ext cx="7181005" cy="769441"/>
          </a:xfrm>
        </p:spPr>
        <p:txBody>
          <a:bodyPr vert="horz" wrap="none" lIns="0" tIns="45720" rIns="91440" bIns="45720" anchor="t">
            <a:spAutoFit/>
          </a:bodyPr>
          <a:lstStyle/>
          <a:p>
            <a:r>
              <a:rPr lang="en-US">
                <a:cs typeface="Arial"/>
              </a:rPr>
              <a:t>Devon Smith – OCLC</a:t>
            </a:r>
            <a:endParaRPr lang="en-US"/>
          </a:p>
          <a:p>
            <a:r>
              <a:rPr lang="en-US">
                <a:cs typeface="Arial"/>
              </a:rPr>
              <a:t>Alison </a:t>
            </a:r>
            <a:r>
              <a:rPr lang="en-US" err="1">
                <a:cs typeface="Arial"/>
              </a:rPr>
              <a:t>Wohlers</a:t>
            </a:r>
            <a:r>
              <a:rPr lang="en-US">
                <a:cs typeface="Arial"/>
              </a:rPr>
              <a:t> – Partnership for Shared Book Collections</a:t>
            </a:r>
            <a:endParaRPr lang="en-US"/>
          </a:p>
        </p:txBody>
      </p:sp>
      <p:pic>
        <p:nvPicPr>
          <p:cNvPr id="2" name="Picture 1" descr="Blue text on a white background&#10;&#10;Description automatically generated">
            <a:extLst>
              <a:ext uri="{FF2B5EF4-FFF2-40B4-BE49-F238E27FC236}">
                <a16:creationId xmlns:a16="http://schemas.microsoft.com/office/drawing/2014/main" id="{3C2EC304-A1E3-0BD8-A75D-373611971795}"/>
              </a:ext>
            </a:extLst>
          </p:cNvPr>
          <p:cNvPicPr>
            <a:picLocks noChangeAspect="1"/>
          </p:cNvPicPr>
          <p:nvPr/>
        </p:nvPicPr>
        <p:blipFill>
          <a:blip r:embed="rId3"/>
          <a:stretch>
            <a:fillRect/>
          </a:stretch>
        </p:blipFill>
        <p:spPr>
          <a:xfrm>
            <a:off x="0" y="4568086"/>
            <a:ext cx="2415396" cy="582283"/>
          </a:xfrm>
          <a:prstGeom prst="rect">
            <a:avLst/>
          </a:prstGeom>
        </p:spPr>
      </p:pic>
    </p:spTree>
    <p:extLst>
      <p:ext uri="{BB962C8B-B14F-4D97-AF65-F5344CB8AC3E}">
        <p14:creationId xmlns:p14="http://schemas.microsoft.com/office/powerpoint/2010/main" val="68608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map of the united states&#10;&#10;Description automatically generated">
            <a:extLst>
              <a:ext uri="{FF2B5EF4-FFF2-40B4-BE49-F238E27FC236}">
                <a16:creationId xmlns:a16="http://schemas.microsoft.com/office/drawing/2014/main" id="{E57E854D-484F-B2B2-4414-3A8D3B2130FD}"/>
              </a:ext>
            </a:extLst>
          </p:cNvPr>
          <p:cNvPicPr>
            <a:picLocks noChangeAspect="1"/>
          </p:cNvPicPr>
          <p:nvPr/>
        </p:nvPicPr>
        <p:blipFill>
          <a:blip r:embed="rId3"/>
          <a:stretch>
            <a:fillRect/>
          </a:stretch>
        </p:blipFill>
        <p:spPr>
          <a:xfrm>
            <a:off x="0" y="539750"/>
            <a:ext cx="9144000" cy="4064000"/>
          </a:xfrm>
          <a:prstGeom prst="rect">
            <a:avLst/>
          </a:prstGeom>
        </p:spPr>
      </p:pic>
      <p:pic>
        <p:nvPicPr>
          <p:cNvPr id="4" name="Picture 3" descr="Blue text on a white background&#10;&#10;Description automatically generated">
            <a:extLst>
              <a:ext uri="{FF2B5EF4-FFF2-40B4-BE49-F238E27FC236}">
                <a16:creationId xmlns:a16="http://schemas.microsoft.com/office/drawing/2014/main" id="{F6FDF7C8-EE3B-DCC9-F053-5000B60C1BF0}"/>
              </a:ext>
            </a:extLst>
          </p:cNvPr>
          <p:cNvPicPr>
            <a:picLocks noChangeAspect="1"/>
          </p:cNvPicPr>
          <p:nvPr/>
        </p:nvPicPr>
        <p:blipFill>
          <a:blip r:embed="rId4"/>
          <a:stretch>
            <a:fillRect/>
          </a:stretch>
        </p:blipFill>
        <p:spPr>
          <a:xfrm>
            <a:off x="0" y="4611218"/>
            <a:ext cx="2221302" cy="539151"/>
          </a:xfrm>
          <a:prstGeom prst="rect">
            <a:avLst/>
          </a:prstGeom>
        </p:spPr>
      </p:pic>
      <p:sp>
        <p:nvSpPr>
          <p:cNvPr id="2" name="TextBox 1">
            <a:extLst>
              <a:ext uri="{FF2B5EF4-FFF2-40B4-BE49-F238E27FC236}">
                <a16:creationId xmlns:a16="http://schemas.microsoft.com/office/drawing/2014/main" id="{00D8ECE3-1E5F-F358-2034-DA8378E72C1D}"/>
              </a:ext>
            </a:extLst>
          </p:cNvPr>
          <p:cNvSpPr txBox="1"/>
          <p:nvPr/>
        </p:nvSpPr>
        <p:spPr>
          <a:xfrm>
            <a:off x="1565028" y="170418"/>
            <a:ext cx="6013943" cy="369332"/>
          </a:xfrm>
          <a:prstGeom prst="rect">
            <a:avLst/>
          </a:prstGeom>
          <a:noFill/>
        </p:spPr>
        <p:txBody>
          <a:bodyPr wrap="square" rtlCol="0">
            <a:spAutoFit/>
          </a:bodyPr>
          <a:lstStyle/>
          <a:p>
            <a:pPr algn="ctr"/>
            <a:r>
              <a:rPr lang="en-US" dirty="0"/>
              <a:t>Total registered monograph commitments per state</a:t>
            </a:r>
          </a:p>
        </p:txBody>
      </p:sp>
    </p:spTree>
    <p:extLst>
      <p:ext uri="{BB962C8B-B14F-4D97-AF65-F5344CB8AC3E}">
        <p14:creationId xmlns:p14="http://schemas.microsoft.com/office/powerpoint/2010/main" val="91200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F6FDF7C8-EE3B-DCC9-F053-5000B60C1BF0}"/>
              </a:ext>
            </a:extLst>
          </p:cNvPr>
          <p:cNvPicPr>
            <a:picLocks noChangeAspect="1"/>
          </p:cNvPicPr>
          <p:nvPr/>
        </p:nvPicPr>
        <p:blipFill>
          <a:blip r:embed="rId3"/>
          <a:stretch>
            <a:fillRect/>
          </a:stretch>
        </p:blipFill>
        <p:spPr>
          <a:xfrm>
            <a:off x="0" y="4611218"/>
            <a:ext cx="2221302" cy="539151"/>
          </a:xfrm>
          <a:prstGeom prst="rect">
            <a:avLst/>
          </a:prstGeom>
        </p:spPr>
      </p:pic>
      <p:sp>
        <p:nvSpPr>
          <p:cNvPr id="2" name="TextBox 1">
            <a:extLst>
              <a:ext uri="{FF2B5EF4-FFF2-40B4-BE49-F238E27FC236}">
                <a16:creationId xmlns:a16="http://schemas.microsoft.com/office/drawing/2014/main" id="{00D8ECE3-1E5F-F358-2034-DA8378E72C1D}"/>
              </a:ext>
            </a:extLst>
          </p:cNvPr>
          <p:cNvSpPr txBox="1"/>
          <p:nvPr/>
        </p:nvSpPr>
        <p:spPr>
          <a:xfrm>
            <a:off x="1565028" y="170418"/>
            <a:ext cx="6013943" cy="369332"/>
          </a:xfrm>
          <a:prstGeom prst="rect">
            <a:avLst/>
          </a:prstGeom>
          <a:noFill/>
        </p:spPr>
        <p:txBody>
          <a:bodyPr wrap="square" rtlCol="0">
            <a:spAutoFit/>
          </a:bodyPr>
          <a:lstStyle/>
          <a:p>
            <a:pPr algn="ctr"/>
            <a:r>
              <a:rPr lang="en-US" dirty="0"/>
              <a:t>Total registered monograph commitments per state</a:t>
            </a:r>
          </a:p>
        </p:txBody>
      </p:sp>
      <p:pic>
        <p:nvPicPr>
          <p:cNvPr id="7" name="Picture 6" descr="A map of the united states&#10;&#10;Description automatically generated">
            <a:extLst>
              <a:ext uri="{FF2B5EF4-FFF2-40B4-BE49-F238E27FC236}">
                <a16:creationId xmlns:a16="http://schemas.microsoft.com/office/drawing/2014/main" id="{FD45FC99-EECC-713B-D85E-6A70CEFA810A}"/>
              </a:ext>
            </a:extLst>
          </p:cNvPr>
          <p:cNvPicPr>
            <a:picLocks noChangeAspect="1"/>
          </p:cNvPicPr>
          <p:nvPr/>
        </p:nvPicPr>
        <p:blipFill>
          <a:blip r:embed="rId4"/>
          <a:stretch>
            <a:fillRect/>
          </a:stretch>
        </p:blipFill>
        <p:spPr>
          <a:xfrm>
            <a:off x="0" y="539750"/>
            <a:ext cx="9144000" cy="4064000"/>
          </a:xfrm>
          <a:prstGeom prst="rect">
            <a:avLst/>
          </a:prstGeom>
        </p:spPr>
      </p:pic>
    </p:spTree>
    <p:extLst>
      <p:ext uri="{BB962C8B-B14F-4D97-AF65-F5344CB8AC3E}">
        <p14:creationId xmlns:p14="http://schemas.microsoft.com/office/powerpoint/2010/main" val="3020897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F6FDF7C8-EE3B-DCC9-F053-5000B60C1BF0}"/>
              </a:ext>
            </a:extLst>
          </p:cNvPr>
          <p:cNvPicPr>
            <a:picLocks noChangeAspect="1"/>
          </p:cNvPicPr>
          <p:nvPr/>
        </p:nvPicPr>
        <p:blipFill>
          <a:blip r:embed="rId3"/>
          <a:stretch>
            <a:fillRect/>
          </a:stretch>
        </p:blipFill>
        <p:spPr>
          <a:xfrm>
            <a:off x="0" y="4611218"/>
            <a:ext cx="2221302" cy="539151"/>
          </a:xfrm>
          <a:prstGeom prst="rect">
            <a:avLst/>
          </a:prstGeom>
        </p:spPr>
      </p:pic>
      <p:sp>
        <p:nvSpPr>
          <p:cNvPr id="2" name="TextBox 1">
            <a:extLst>
              <a:ext uri="{FF2B5EF4-FFF2-40B4-BE49-F238E27FC236}">
                <a16:creationId xmlns:a16="http://schemas.microsoft.com/office/drawing/2014/main" id="{00D8ECE3-1E5F-F358-2034-DA8378E72C1D}"/>
              </a:ext>
            </a:extLst>
          </p:cNvPr>
          <p:cNvSpPr txBox="1"/>
          <p:nvPr/>
        </p:nvSpPr>
        <p:spPr>
          <a:xfrm>
            <a:off x="1565028" y="170418"/>
            <a:ext cx="6013943" cy="369332"/>
          </a:xfrm>
          <a:prstGeom prst="rect">
            <a:avLst/>
          </a:prstGeom>
          <a:noFill/>
        </p:spPr>
        <p:txBody>
          <a:bodyPr wrap="square" rtlCol="0">
            <a:spAutoFit/>
          </a:bodyPr>
          <a:lstStyle/>
          <a:p>
            <a:pPr algn="ctr"/>
            <a:r>
              <a:rPr lang="en-US" dirty="0"/>
              <a:t>Total registered monograph commitments per state</a:t>
            </a:r>
          </a:p>
        </p:txBody>
      </p:sp>
      <p:pic>
        <p:nvPicPr>
          <p:cNvPr id="5" name="Picture 4" descr="A map of the united states&#10;&#10;Description automatically generated">
            <a:extLst>
              <a:ext uri="{FF2B5EF4-FFF2-40B4-BE49-F238E27FC236}">
                <a16:creationId xmlns:a16="http://schemas.microsoft.com/office/drawing/2014/main" id="{1685C307-CE62-364C-F3D5-FAED76F63F41}"/>
              </a:ext>
            </a:extLst>
          </p:cNvPr>
          <p:cNvPicPr>
            <a:picLocks noChangeAspect="1"/>
          </p:cNvPicPr>
          <p:nvPr/>
        </p:nvPicPr>
        <p:blipFill>
          <a:blip r:embed="rId4"/>
          <a:stretch>
            <a:fillRect/>
          </a:stretch>
        </p:blipFill>
        <p:spPr>
          <a:xfrm>
            <a:off x="-1" y="539750"/>
            <a:ext cx="9144000" cy="4064000"/>
          </a:xfrm>
          <a:prstGeom prst="rect">
            <a:avLst/>
          </a:prstGeom>
        </p:spPr>
      </p:pic>
    </p:spTree>
    <p:extLst>
      <p:ext uri="{BB962C8B-B14F-4D97-AF65-F5344CB8AC3E}">
        <p14:creationId xmlns:p14="http://schemas.microsoft.com/office/powerpoint/2010/main" val="27972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F6FDF7C8-EE3B-DCC9-F053-5000B60C1BF0}"/>
              </a:ext>
            </a:extLst>
          </p:cNvPr>
          <p:cNvPicPr>
            <a:picLocks noChangeAspect="1"/>
          </p:cNvPicPr>
          <p:nvPr/>
        </p:nvPicPr>
        <p:blipFill>
          <a:blip r:embed="rId3"/>
          <a:stretch>
            <a:fillRect/>
          </a:stretch>
        </p:blipFill>
        <p:spPr>
          <a:xfrm>
            <a:off x="0" y="4611218"/>
            <a:ext cx="2221302" cy="539151"/>
          </a:xfrm>
          <a:prstGeom prst="rect">
            <a:avLst/>
          </a:prstGeom>
        </p:spPr>
      </p:pic>
      <p:sp>
        <p:nvSpPr>
          <p:cNvPr id="2" name="TextBox 1">
            <a:extLst>
              <a:ext uri="{FF2B5EF4-FFF2-40B4-BE49-F238E27FC236}">
                <a16:creationId xmlns:a16="http://schemas.microsoft.com/office/drawing/2014/main" id="{00D8ECE3-1E5F-F358-2034-DA8378E72C1D}"/>
              </a:ext>
            </a:extLst>
          </p:cNvPr>
          <p:cNvSpPr txBox="1"/>
          <p:nvPr/>
        </p:nvSpPr>
        <p:spPr>
          <a:xfrm>
            <a:off x="1565028" y="170418"/>
            <a:ext cx="6013943" cy="369332"/>
          </a:xfrm>
          <a:prstGeom prst="rect">
            <a:avLst/>
          </a:prstGeom>
          <a:noFill/>
        </p:spPr>
        <p:txBody>
          <a:bodyPr wrap="square" rtlCol="0">
            <a:spAutoFit/>
          </a:bodyPr>
          <a:lstStyle/>
          <a:p>
            <a:pPr algn="ctr"/>
            <a:r>
              <a:rPr lang="en-US" dirty="0"/>
              <a:t>Total registered monograph commitments per state</a:t>
            </a:r>
          </a:p>
        </p:txBody>
      </p:sp>
      <p:pic>
        <p:nvPicPr>
          <p:cNvPr id="6" name="Picture 5" descr="A map of the united states&#10;&#10;Description automatically generated">
            <a:extLst>
              <a:ext uri="{FF2B5EF4-FFF2-40B4-BE49-F238E27FC236}">
                <a16:creationId xmlns:a16="http://schemas.microsoft.com/office/drawing/2014/main" id="{8E0FA99C-7275-3F40-F090-38090C485EA0}"/>
              </a:ext>
            </a:extLst>
          </p:cNvPr>
          <p:cNvPicPr>
            <a:picLocks noChangeAspect="1"/>
          </p:cNvPicPr>
          <p:nvPr/>
        </p:nvPicPr>
        <p:blipFill>
          <a:blip r:embed="rId4"/>
          <a:stretch>
            <a:fillRect/>
          </a:stretch>
        </p:blipFill>
        <p:spPr>
          <a:xfrm>
            <a:off x="0" y="539750"/>
            <a:ext cx="9144000" cy="4064000"/>
          </a:xfrm>
          <a:prstGeom prst="rect">
            <a:avLst/>
          </a:prstGeom>
        </p:spPr>
      </p:pic>
    </p:spTree>
    <p:extLst>
      <p:ext uri="{BB962C8B-B14F-4D97-AF65-F5344CB8AC3E}">
        <p14:creationId xmlns:p14="http://schemas.microsoft.com/office/powerpoint/2010/main" val="110302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F6FDF7C8-EE3B-DCC9-F053-5000B60C1BF0}"/>
              </a:ext>
            </a:extLst>
          </p:cNvPr>
          <p:cNvPicPr>
            <a:picLocks noChangeAspect="1"/>
          </p:cNvPicPr>
          <p:nvPr/>
        </p:nvPicPr>
        <p:blipFill>
          <a:blip r:embed="rId3"/>
          <a:stretch>
            <a:fillRect/>
          </a:stretch>
        </p:blipFill>
        <p:spPr>
          <a:xfrm>
            <a:off x="0" y="4611218"/>
            <a:ext cx="2221302" cy="539151"/>
          </a:xfrm>
          <a:prstGeom prst="rect">
            <a:avLst/>
          </a:prstGeom>
        </p:spPr>
      </p:pic>
      <p:sp>
        <p:nvSpPr>
          <p:cNvPr id="2" name="TextBox 1">
            <a:extLst>
              <a:ext uri="{FF2B5EF4-FFF2-40B4-BE49-F238E27FC236}">
                <a16:creationId xmlns:a16="http://schemas.microsoft.com/office/drawing/2014/main" id="{00D8ECE3-1E5F-F358-2034-DA8378E72C1D}"/>
              </a:ext>
            </a:extLst>
          </p:cNvPr>
          <p:cNvSpPr txBox="1"/>
          <p:nvPr/>
        </p:nvSpPr>
        <p:spPr>
          <a:xfrm>
            <a:off x="1565028" y="170418"/>
            <a:ext cx="6419039" cy="369332"/>
          </a:xfrm>
          <a:prstGeom prst="rect">
            <a:avLst/>
          </a:prstGeom>
          <a:noFill/>
        </p:spPr>
        <p:txBody>
          <a:bodyPr wrap="square" rtlCol="0">
            <a:spAutoFit/>
          </a:bodyPr>
          <a:lstStyle/>
          <a:p>
            <a:r>
              <a:rPr lang="en-US" dirty="0"/>
              <a:t>Institutions per state with registered monograph commitments</a:t>
            </a:r>
          </a:p>
        </p:txBody>
      </p:sp>
      <p:pic>
        <p:nvPicPr>
          <p:cNvPr id="5" name="Picture 4" descr="A map of the united states&#10;&#10;Description automatically generated">
            <a:extLst>
              <a:ext uri="{FF2B5EF4-FFF2-40B4-BE49-F238E27FC236}">
                <a16:creationId xmlns:a16="http://schemas.microsoft.com/office/drawing/2014/main" id="{33A37341-B5AA-490F-0014-6D94425AD3BA}"/>
              </a:ext>
            </a:extLst>
          </p:cNvPr>
          <p:cNvPicPr>
            <a:picLocks noChangeAspect="1"/>
          </p:cNvPicPr>
          <p:nvPr/>
        </p:nvPicPr>
        <p:blipFill>
          <a:blip r:embed="rId4"/>
          <a:stretch>
            <a:fillRect/>
          </a:stretch>
        </p:blipFill>
        <p:spPr>
          <a:xfrm>
            <a:off x="-440267" y="539750"/>
            <a:ext cx="9144000" cy="4064000"/>
          </a:xfrm>
          <a:prstGeom prst="rect">
            <a:avLst/>
          </a:prstGeom>
        </p:spPr>
      </p:pic>
    </p:spTree>
    <p:extLst>
      <p:ext uri="{BB962C8B-B14F-4D97-AF65-F5344CB8AC3E}">
        <p14:creationId xmlns:p14="http://schemas.microsoft.com/office/powerpoint/2010/main" val="314380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different colored bars&#10;&#10;Description automatically generated with medium confidence">
            <a:extLst>
              <a:ext uri="{FF2B5EF4-FFF2-40B4-BE49-F238E27FC236}">
                <a16:creationId xmlns:a16="http://schemas.microsoft.com/office/drawing/2014/main" id="{60F1B720-86E4-E247-CB3E-A6525EB571AE}"/>
              </a:ext>
            </a:extLst>
          </p:cNvPr>
          <p:cNvPicPr>
            <a:picLocks noChangeAspect="1"/>
          </p:cNvPicPr>
          <p:nvPr/>
        </p:nvPicPr>
        <p:blipFill>
          <a:blip r:embed="rId3"/>
          <a:stretch>
            <a:fillRect/>
          </a:stretch>
        </p:blipFill>
        <p:spPr>
          <a:xfrm>
            <a:off x="685800" y="76200"/>
            <a:ext cx="7772400" cy="4663440"/>
          </a:xfrm>
          <a:prstGeom prst="rect">
            <a:avLst/>
          </a:prstGeom>
        </p:spPr>
      </p:pic>
      <p:pic>
        <p:nvPicPr>
          <p:cNvPr id="4" name="Picture 3" descr="Blue text on a white background&#10;&#10;Description automatically generated">
            <a:extLst>
              <a:ext uri="{FF2B5EF4-FFF2-40B4-BE49-F238E27FC236}">
                <a16:creationId xmlns:a16="http://schemas.microsoft.com/office/drawing/2014/main" id="{F6FDF7C8-EE3B-DCC9-F053-5000B60C1BF0}"/>
              </a:ext>
            </a:extLst>
          </p:cNvPr>
          <p:cNvPicPr>
            <a:picLocks noChangeAspect="1"/>
          </p:cNvPicPr>
          <p:nvPr/>
        </p:nvPicPr>
        <p:blipFill>
          <a:blip r:embed="rId4"/>
          <a:stretch>
            <a:fillRect/>
          </a:stretch>
        </p:blipFill>
        <p:spPr>
          <a:xfrm>
            <a:off x="0" y="4611218"/>
            <a:ext cx="2221302" cy="539151"/>
          </a:xfrm>
          <a:prstGeom prst="rect">
            <a:avLst/>
          </a:prstGeom>
        </p:spPr>
      </p:pic>
    </p:spTree>
    <p:extLst>
      <p:ext uri="{BB962C8B-B14F-4D97-AF65-F5344CB8AC3E}">
        <p14:creationId xmlns:p14="http://schemas.microsoft.com/office/powerpoint/2010/main" val="312056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text on a white background&#10;&#10;Description automatically generated">
            <a:extLst>
              <a:ext uri="{FF2B5EF4-FFF2-40B4-BE49-F238E27FC236}">
                <a16:creationId xmlns:a16="http://schemas.microsoft.com/office/drawing/2014/main" id="{F6FDF7C8-EE3B-DCC9-F053-5000B60C1BF0}"/>
              </a:ext>
            </a:extLst>
          </p:cNvPr>
          <p:cNvPicPr>
            <a:picLocks noChangeAspect="1"/>
          </p:cNvPicPr>
          <p:nvPr/>
        </p:nvPicPr>
        <p:blipFill>
          <a:blip r:embed="rId3"/>
          <a:stretch>
            <a:fillRect/>
          </a:stretch>
        </p:blipFill>
        <p:spPr>
          <a:xfrm>
            <a:off x="0" y="4611218"/>
            <a:ext cx="2221302" cy="539151"/>
          </a:xfrm>
          <a:prstGeom prst="rect">
            <a:avLst/>
          </a:prstGeom>
        </p:spPr>
      </p:pic>
      <p:pic>
        <p:nvPicPr>
          <p:cNvPr id="6" name="Picture 5" descr="A graph with numbers and a bar chart&#10;&#10;Description automatically generated">
            <a:extLst>
              <a:ext uri="{FF2B5EF4-FFF2-40B4-BE49-F238E27FC236}">
                <a16:creationId xmlns:a16="http://schemas.microsoft.com/office/drawing/2014/main" id="{1D0B46F0-B03E-A7E4-8C2E-34721EACBC0D}"/>
              </a:ext>
            </a:extLst>
          </p:cNvPr>
          <p:cNvPicPr>
            <a:picLocks noChangeAspect="1"/>
          </p:cNvPicPr>
          <p:nvPr/>
        </p:nvPicPr>
        <p:blipFill>
          <a:blip r:embed="rId4"/>
          <a:stretch>
            <a:fillRect/>
          </a:stretch>
        </p:blipFill>
        <p:spPr>
          <a:xfrm>
            <a:off x="4914" y="393179"/>
            <a:ext cx="9139086" cy="4218039"/>
          </a:xfrm>
          <a:prstGeom prst="rect">
            <a:avLst/>
          </a:prstGeom>
        </p:spPr>
      </p:pic>
    </p:spTree>
    <p:extLst>
      <p:ext uri="{BB962C8B-B14F-4D97-AF65-F5344CB8AC3E}">
        <p14:creationId xmlns:p14="http://schemas.microsoft.com/office/powerpoint/2010/main" val="74346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vert="horz" lIns="91440" tIns="45720" rIns="91440" bIns="45720" anchor="t"/>
          <a:lstStyle/>
          <a:p>
            <a:r>
              <a:rPr lang="en-US">
                <a:cs typeface="Arial"/>
              </a:rPr>
              <a:t>Timeline</a:t>
            </a:r>
            <a:endParaRPr lang="en-US"/>
          </a:p>
        </p:txBody>
      </p:sp>
      <p:sp>
        <p:nvSpPr>
          <p:cNvPr id="8" name="Text Placeholder 7"/>
          <p:cNvSpPr>
            <a:spLocks noGrp="1"/>
          </p:cNvSpPr>
          <p:nvPr>
            <p:ph type="body" sz="quarter" idx="12"/>
          </p:nvPr>
        </p:nvSpPr>
        <p:spPr/>
        <p:txBody>
          <a:bodyPr vert="horz" lIns="91440" tIns="45720" rIns="91440" bIns="45720" anchor="t"/>
          <a:lstStyle/>
          <a:p>
            <a:pPr fontAlgn="base"/>
            <a:r>
              <a:rPr lang="en-US">
                <a:latin typeface="Calibri" panose="020F0502020204030204" pitchFamily="34" charset="0"/>
              </a:rPr>
              <a:t>Started data engineering July 2023</a:t>
            </a:r>
          </a:p>
          <a:p>
            <a:pPr fontAlgn="base"/>
            <a:r>
              <a:rPr lang="en-US">
                <a:latin typeface="Calibri" panose="020F0502020204030204" pitchFamily="34" charset="0"/>
              </a:rPr>
              <a:t>Started analyzing September 2023</a:t>
            </a:r>
          </a:p>
          <a:p>
            <a:pPr fontAlgn="base"/>
            <a:r>
              <a:rPr lang="en-US">
                <a:latin typeface="Calibri" panose="020F0502020204030204" pitchFamily="34" charset="0"/>
              </a:rPr>
              <a:t>Targeting analysis completion February 2024</a:t>
            </a:r>
          </a:p>
          <a:p>
            <a:pPr fontAlgn="base"/>
            <a:r>
              <a:rPr lang="en-US">
                <a:latin typeface="Calibri" panose="020F0502020204030204" pitchFamily="34" charset="0"/>
              </a:rPr>
              <a:t>Will produce a public report, mid 2024</a:t>
            </a:r>
          </a:p>
          <a:p>
            <a:pPr lvl="1" fontAlgn="base"/>
            <a:r>
              <a:rPr lang="en-US">
                <a:latin typeface="Calibri" panose="020F0502020204030204" pitchFamily="34" charset="0"/>
              </a:rPr>
              <a:t>Including a website with datasets</a:t>
            </a:r>
          </a:p>
          <a:p>
            <a:pPr fontAlgn="base"/>
            <a:r>
              <a:rPr lang="en-US">
                <a:latin typeface="Calibri" panose="020F0502020204030204" pitchFamily="34" charset="0"/>
              </a:rPr>
              <a:t>Regular updates of analysis as registration grows</a:t>
            </a:r>
          </a:p>
        </p:txBody>
      </p:sp>
      <p:pic>
        <p:nvPicPr>
          <p:cNvPr id="3" name="Picture 2" descr="Blue text on a white background&#10;&#10;Description automatically generated">
            <a:extLst>
              <a:ext uri="{FF2B5EF4-FFF2-40B4-BE49-F238E27FC236}">
                <a16:creationId xmlns:a16="http://schemas.microsoft.com/office/drawing/2014/main" id="{13F242AF-146F-81FC-626B-7DFF3F441B4C}"/>
              </a:ext>
            </a:extLst>
          </p:cNvPr>
          <p:cNvPicPr>
            <a:picLocks noChangeAspect="1"/>
          </p:cNvPicPr>
          <p:nvPr/>
        </p:nvPicPr>
        <p:blipFill>
          <a:blip r:embed="rId3"/>
          <a:stretch>
            <a:fillRect/>
          </a:stretch>
        </p:blipFill>
        <p:spPr>
          <a:xfrm>
            <a:off x="0" y="4611218"/>
            <a:ext cx="2221302" cy="539151"/>
          </a:xfrm>
          <a:prstGeom prst="rect">
            <a:avLst/>
          </a:prstGeom>
        </p:spPr>
      </p:pic>
    </p:spTree>
    <p:extLst>
      <p:ext uri="{BB962C8B-B14F-4D97-AF65-F5344CB8AC3E}">
        <p14:creationId xmlns:p14="http://schemas.microsoft.com/office/powerpoint/2010/main" val="235621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546F6-9609-788E-3794-708F8AA8DC7D}"/>
              </a:ext>
            </a:extLst>
          </p:cNvPr>
          <p:cNvSpPr>
            <a:spLocks noGrp="1"/>
          </p:cNvSpPr>
          <p:nvPr>
            <p:ph type="body" sz="quarter" idx="13"/>
          </p:nvPr>
        </p:nvSpPr>
        <p:spPr/>
        <p:txBody>
          <a:bodyPr vert="horz" lIns="91440" tIns="45720" rIns="91440" bIns="45720" anchor="t"/>
          <a:lstStyle/>
          <a:p>
            <a:r>
              <a:rPr lang="en-US">
                <a:cs typeface="Arial"/>
              </a:rPr>
              <a:t>Q&amp;A?</a:t>
            </a:r>
            <a:endParaRPr lang="en-US"/>
          </a:p>
        </p:txBody>
      </p:sp>
      <p:sp>
        <p:nvSpPr>
          <p:cNvPr id="3" name="Text Placeholder 2">
            <a:extLst>
              <a:ext uri="{FF2B5EF4-FFF2-40B4-BE49-F238E27FC236}">
                <a16:creationId xmlns:a16="http://schemas.microsoft.com/office/drawing/2014/main" id="{7EC0784F-9E0A-3D7A-7F32-094AABDEA933}"/>
              </a:ext>
            </a:extLst>
          </p:cNvPr>
          <p:cNvSpPr>
            <a:spLocks noGrp="1"/>
          </p:cNvSpPr>
          <p:nvPr>
            <p:ph type="body" sz="quarter" idx="12"/>
          </p:nvPr>
        </p:nvSpPr>
        <p:spPr/>
        <p:txBody>
          <a:bodyPr vert="horz" lIns="91440" tIns="45720" rIns="91440" bIns="45720" anchor="t"/>
          <a:lstStyle/>
          <a:p>
            <a:r>
              <a:rPr lang="en-US">
                <a:cs typeface="Arial"/>
              </a:rPr>
              <a:t>Join us at the PAN Watercooler! </a:t>
            </a:r>
          </a:p>
        </p:txBody>
      </p:sp>
      <p:pic>
        <p:nvPicPr>
          <p:cNvPr id="5" name="Picture 4" descr="Blue text on a white background&#10;&#10;Description automatically generated">
            <a:extLst>
              <a:ext uri="{FF2B5EF4-FFF2-40B4-BE49-F238E27FC236}">
                <a16:creationId xmlns:a16="http://schemas.microsoft.com/office/drawing/2014/main" id="{B3258EA1-684A-033C-2B94-73BEE59C4E14}"/>
              </a:ext>
            </a:extLst>
          </p:cNvPr>
          <p:cNvPicPr>
            <a:picLocks noChangeAspect="1"/>
          </p:cNvPicPr>
          <p:nvPr/>
        </p:nvPicPr>
        <p:blipFill>
          <a:blip r:embed="rId3"/>
          <a:stretch>
            <a:fillRect/>
          </a:stretch>
        </p:blipFill>
        <p:spPr>
          <a:xfrm>
            <a:off x="0" y="4611218"/>
            <a:ext cx="2221302" cy="539151"/>
          </a:xfrm>
          <a:prstGeom prst="rect">
            <a:avLst/>
          </a:prstGeom>
        </p:spPr>
      </p:pic>
    </p:spTree>
    <p:extLst>
      <p:ext uri="{BB962C8B-B14F-4D97-AF65-F5344CB8AC3E}">
        <p14:creationId xmlns:p14="http://schemas.microsoft.com/office/powerpoint/2010/main" val="70008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91440" tIns="45720" rIns="91440" bIns="45720" anchor="t"/>
          <a:lstStyle/>
          <a:p>
            <a:r>
              <a:rPr lang="en-US">
                <a:cs typeface="Arial"/>
              </a:rPr>
              <a:t>Thank you</a:t>
            </a:r>
            <a:endParaRPr lang="en-US"/>
          </a:p>
        </p:txBody>
      </p:sp>
      <p:sp>
        <p:nvSpPr>
          <p:cNvPr id="3" name="Text Placeholder 2"/>
          <p:cNvSpPr>
            <a:spLocks noGrp="1"/>
          </p:cNvSpPr>
          <p:nvPr>
            <p:ph type="body" sz="quarter" idx="11"/>
          </p:nvPr>
        </p:nvSpPr>
        <p:spPr>
          <a:xfrm>
            <a:off x="240615" y="979970"/>
            <a:ext cx="3887788" cy="325855"/>
          </a:xfrm>
        </p:spPr>
        <p:txBody>
          <a:bodyPr vert="horz" lIns="91440" tIns="45720" rIns="91440" bIns="45720" anchor="t">
            <a:noAutofit/>
          </a:bodyPr>
          <a:lstStyle/>
          <a:p>
            <a:r>
              <a:rPr lang="en-US" b="0">
                <a:ea typeface="+mn-lt"/>
                <a:cs typeface="+mn-lt"/>
              </a:rPr>
              <a:t>Alison Wohlers – Partnership for Shared Book Collections</a:t>
            </a:r>
            <a:endParaRPr lang="en-US"/>
          </a:p>
        </p:txBody>
      </p:sp>
      <p:sp>
        <p:nvSpPr>
          <p:cNvPr id="7" name="Text Placeholder 5">
            <a:extLst>
              <a:ext uri="{FF2B5EF4-FFF2-40B4-BE49-F238E27FC236}">
                <a16:creationId xmlns:a16="http://schemas.microsoft.com/office/drawing/2014/main" id="{DC55EA1B-DB76-8A17-D1B6-3C56D8D1E6DA}"/>
              </a:ext>
            </a:extLst>
          </p:cNvPr>
          <p:cNvSpPr>
            <a:spLocks noGrp="1"/>
          </p:cNvSpPr>
          <p:nvPr>
            <p:ph type="body" sz="quarter" idx="12"/>
          </p:nvPr>
        </p:nvSpPr>
        <p:spPr>
          <a:xfrm>
            <a:off x="240428" y="1591317"/>
            <a:ext cx="3887788" cy="269270"/>
          </a:xfrm>
        </p:spPr>
        <p:txBody>
          <a:bodyPr>
            <a:noAutofit/>
          </a:bodyPr>
          <a:lstStyle/>
          <a:p>
            <a:r>
              <a:rPr lang="en-US" sz="1800"/>
              <a:t>Devon Smith – OCLC</a:t>
            </a:r>
          </a:p>
        </p:txBody>
      </p:sp>
      <p:pic>
        <p:nvPicPr>
          <p:cNvPr id="5" name="Picture 4" descr="Blue text on a white background&#10;&#10;Description automatically generated">
            <a:extLst>
              <a:ext uri="{FF2B5EF4-FFF2-40B4-BE49-F238E27FC236}">
                <a16:creationId xmlns:a16="http://schemas.microsoft.com/office/drawing/2014/main" id="{BE0B60D5-1080-56CB-342C-37ECCDD6D71B}"/>
              </a:ext>
            </a:extLst>
          </p:cNvPr>
          <p:cNvPicPr>
            <a:picLocks noChangeAspect="1"/>
          </p:cNvPicPr>
          <p:nvPr/>
        </p:nvPicPr>
        <p:blipFill>
          <a:blip r:embed="rId3"/>
          <a:stretch>
            <a:fillRect/>
          </a:stretch>
        </p:blipFill>
        <p:spPr>
          <a:xfrm>
            <a:off x="0" y="4611218"/>
            <a:ext cx="2221302" cy="539151"/>
          </a:xfrm>
          <a:prstGeom prst="rect">
            <a:avLst/>
          </a:prstGeom>
        </p:spPr>
      </p:pic>
    </p:spTree>
    <p:extLst>
      <p:ext uri="{BB962C8B-B14F-4D97-AF65-F5344CB8AC3E}">
        <p14:creationId xmlns:p14="http://schemas.microsoft.com/office/powerpoint/2010/main" val="64412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AA702D-D417-C945-E2D8-904D5EBBA30E}"/>
              </a:ext>
            </a:extLst>
          </p:cNvPr>
          <p:cNvSpPr>
            <a:spLocks noGrp="1"/>
          </p:cNvSpPr>
          <p:nvPr>
            <p:ph type="body" sz="quarter" idx="13"/>
          </p:nvPr>
        </p:nvSpPr>
        <p:spPr/>
        <p:txBody>
          <a:bodyPr vert="horz" lIns="91440" tIns="45720" rIns="91440" bIns="45720" anchor="t"/>
          <a:lstStyle/>
          <a:p>
            <a:r>
              <a:rPr lang="en-US">
                <a:cs typeface="Arial"/>
              </a:rPr>
              <a:t>Origin Story</a:t>
            </a:r>
            <a:endParaRPr lang="en-US"/>
          </a:p>
        </p:txBody>
      </p:sp>
      <p:sp>
        <p:nvSpPr>
          <p:cNvPr id="3" name="Text Placeholder 2">
            <a:extLst>
              <a:ext uri="{FF2B5EF4-FFF2-40B4-BE49-F238E27FC236}">
                <a16:creationId xmlns:a16="http://schemas.microsoft.com/office/drawing/2014/main" id="{16987FD9-7735-F556-6BA1-FEC997C5483D}"/>
              </a:ext>
            </a:extLst>
          </p:cNvPr>
          <p:cNvSpPr>
            <a:spLocks noGrp="1"/>
          </p:cNvSpPr>
          <p:nvPr>
            <p:ph type="body" sz="quarter" idx="12"/>
          </p:nvPr>
        </p:nvSpPr>
        <p:spPr>
          <a:xfrm>
            <a:off x="340786" y="1029747"/>
            <a:ext cx="8557761" cy="3356378"/>
          </a:xfrm>
        </p:spPr>
        <p:txBody>
          <a:bodyPr vert="horz" lIns="91440" tIns="45720" rIns="91440" bIns="45720" anchor="t"/>
          <a:lstStyle/>
          <a:p>
            <a:r>
              <a:rPr lang="en-US">
                <a:cs typeface="Arial"/>
              </a:rPr>
              <a:t>The Partnership for Shared Book Collections serves 17 shared print monograph programs including 388 libraries</a:t>
            </a:r>
          </a:p>
          <a:p>
            <a:r>
              <a:rPr lang="en-US">
                <a:cs typeface="Arial"/>
              </a:rPr>
              <a:t>That service includes scaled research to support:</a:t>
            </a:r>
          </a:p>
          <a:p>
            <a:pPr lvl="1">
              <a:buFont typeface="Courier New"/>
              <a:buChar char="o"/>
            </a:pPr>
            <a:r>
              <a:rPr lang="en-US">
                <a:ea typeface="+mn-lt"/>
                <a:cs typeface="+mn-lt"/>
              </a:rPr>
              <a:t>evidence-based decision-making and best practices for shared print and collective collection management;</a:t>
            </a:r>
            <a:endParaRPr lang="en-US">
              <a:cs typeface="Arial"/>
            </a:endParaRPr>
          </a:p>
          <a:p>
            <a:pPr lvl="1">
              <a:buFont typeface="Courier New"/>
              <a:buChar char="o"/>
            </a:pPr>
            <a:r>
              <a:rPr lang="en-US">
                <a:ea typeface="+mn-lt"/>
                <a:cs typeface="+mn-lt"/>
              </a:rPr>
              <a:t>cost-effective retention and access to shared print monograph collections;</a:t>
            </a:r>
            <a:endParaRPr lang="en-US">
              <a:cs typeface="Arial"/>
            </a:endParaRPr>
          </a:p>
          <a:p>
            <a:pPr lvl="1">
              <a:buFont typeface="Courier New"/>
              <a:buChar char="o"/>
            </a:pPr>
            <a:r>
              <a:rPr lang="en-US">
                <a:ea typeface="+mn-lt"/>
                <a:cs typeface="+mn-lt"/>
              </a:rPr>
              <a:t>preservation and long-term accessibility of print resources; and</a:t>
            </a:r>
          </a:p>
          <a:p>
            <a:pPr lvl="1">
              <a:buFont typeface="Courier New"/>
              <a:buChar char="o"/>
            </a:pPr>
            <a:r>
              <a:rPr lang="en-US">
                <a:ea typeface="+mn-lt"/>
                <a:cs typeface="+mn-lt"/>
              </a:rPr>
              <a:t>expanding the collective of shared print programs and the value they provide.</a:t>
            </a:r>
            <a:endParaRPr lang="en-US">
              <a:cs typeface="Arial"/>
            </a:endParaRPr>
          </a:p>
          <a:p>
            <a:pPr lvl="1">
              <a:buFont typeface="Courier New"/>
              <a:buChar char="o"/>
            </a:pPr>
            <a:endParaRPr lang="en-US">
              <a:cs typeface="Arial"/>
            </a:endParaRPr>
          </a:p>
          <a:p>
            <a:pPr lvl="1">
              <a:buFont typeface="Courier New"/>
              <a:buChar char="o"/>
            </a:pPr>
            <a:endParaRPr lang="en-US">
              <a:cs typeface="Arial"/>
            </a:endParaRPr>
          </a:p>
        </p:txBody>
      </p:sp>
      <p:pic>
        <p:nvPicPr>
          <p:cNvPr id="5" name="Picture 4" descr="Blue text on a white background&#10;&#10;Description automatically generated">
            <a:extLst>
              <a:ext uri="{FF2B5EF4-FFF2-40B4-BE49-F238E27FC236}">
                <a16:creationId xmlns:a16="http://schemas.microsoft.com/office/drawing/2014/main" id="{CE3127D2-71A3-8AED-09A7-255508F46411}"/>
              </a:ext>
            </a:extLst>
          </p:cNvPr>
          <p:cNvPicPr>
            <a:picLocks noChangeAspect="1"/>
          </p:cNvPicPr>
          <p:nvPr/>
        </p:nvPicPr>
        <p:blipFill>
          <a:blip r:embed="rId3"/>
          <a:stretch>
            <a:fillRect/>
          </a:stretch>
        </p:blipFill>
        <p:spPr>
          <a:xfrm>
            <a:off x="0" y="4611218"/>
            <a:ext cx="2221302" cy="539151"/>
          </a:xfrm>
          <a:prstGeom prst="rect">
            <a:avLst/>
          </a:prstGeom>
        </p:spPr>
      </p:pic>
    </p:spTree>
    <p:extLst>
      <p:ext uri="{BB962C8B-B14F-4D97-AF65-F5344CB8AC3E}">
        <p14:creationId xmlns:p14="http://schemas.microsoft.com/office/powerpoint/2010/main" val="78079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4683D-8B26-A98A-0718-F402EFFAFAE2}"/>
              </a:ext>
            </a:extLst>
          </p:cNvPr>
          <p:cNvSpPr>
            <a:spLocks noGrp="1"/>
          </p:cNvSpPr>
          <p:nvPr>
            <p:ph type="body" sz="quarter" idx="13"/>
          </p:nvPr>
        </p:nvSpPr>
        <p:spPr/>
        <p:txBody>
          <a:bodyPr vert="horz" lIns="91440" tIns="45720" rIns="91440" bIns="45720" anchor="t"/>
          <a:lstStyle/>
          <a:p>
            <a:r>
              <a:rPr lang="en-US" sz="3200">
                <a:cs typeface="Arial"/>
              </a:rPr>
              <a:t>Tier 1 priority research for the Partnership</a:t>
            </a:r>
            <a:endParaRPr lang="en-US" sz="3200"/>
          </a:p>
        </p:txBody>
      </p:sp>
      <p:sp>
        <p:nvSpPr>
          <p:cNvPr id="3" name="Text Placeholder 2">
            <a:extLst>
              <a:ext uri="{FF2B5EF4-FFF2-40B4-BE49-F238E27FC236}">
                <a16:creationId xmlns:a16="http://schemas.microsoft.com/office/drawing/2014/main" id="{BE857992-23A7-6846-FB71-B6B5AAFC47F0}"/>
              </a:ext>
            </a:extLst>
          </p:cNvPr>
          <p:cNvSpPr>
            <a:spLocks noGrp="1"/>
          </p:cNvSpPr>
          <p:nvPr>
            <p:ph type="body" sz="quarter" idx="12"/>
          </p:nvPr>
        </p:nvSpPr>
        <p:spPr>
          <a:xfrm>
            <a:off x="340786" y="1029747"/>
            <a:ext cx="7910780" cy="3550472"/>
          </a:xfrm>
        </p:spPr>
        <p:txBody>
          <a:bodyPr vert="horz" lIns="91440" tIns="45720" rIns="91440" bIns="45720" anchor="t"/>
          <a:lstStyle/>
          <a:p>
            <a:r>
              <a:rPr lang="en-US">
                <a:cs typeface="Arial"/>
              </a:rPr>
              <a:t>Research questions...</a:t>
            </a:r>
            <a:endParaRPr lang="en-US"/>
          </a:p>
          <a:p>
            <a:pPr lvl="1">
              <a:buFont typeface="Courier New"/>
              <a:buChar char="o"/>
            </a:pPr>
            <a:r>
              <a:rPr lang="en-US">
                <a:ea typeface="+mn-lt"/>
                <a:cs typeface="+mn-lt"/>
              </a:rPr>
              <a:t>What is the corpus of content we are looking to protect/preserve as part of Partnership programs (monographs)?</a:t>
            </a:r>
          </a:p>
          <a:p>
            <a:pPr lvl="1">
              <a:buFont typeface="Courier New"/>
              <a:buChar char="o"/>
            </a:pPr>
            <a:r>
              <a:rPr lang="en-US">
                <a:ea typeface="+mn-lt"/>
                <a:cs typeface="+mn-lt"/>
              </a:rPr>
              <a:t>What is not being adequately retained (or potentially over retained)?</a:t>
            </a:r>
          </a:p>
          <a:p>
            <a:pPr marL="57150">
              <a:buNone/>
            </a:pPr>
            <a:endParaRPr lang="en-US">
              <a:ea typeface="+mn-lt"/>
              <a:cs typeface="+mn-lt"/>
            </a:endParaRPr>
          </a:p>
          <a:p>
            <a:pPr marL="57150">
              <a:buNone/>
            </a:pPr>
            <a:r>
              <a:rPr lang="en-US">
                <a:ea typeface="+mn-lt"/>
                <a:cs typeface="+mn-lt"/>
              </a:rPr>
              <a:t>To answer these questions, we needed to be able to look at the broad landscape of </a:t>
            </a:r>
            <a:r>
              <a:rPr lang="en-US" i="1">
                <a:ea typeface="+mn-lt"/>
                <a:cs typeface="+mn-lt"/>
              </a:rPr>
              <a:t>both retained and unretained</a:t>
            </a:r>
            <a:r>
              <a:rPr lang="en-US">
                <a:ea typeface="+mn-lt"/>
                <a:cs typeface="+mn-lt"/>
              </a:rPr>
              <a:t> print book collections.  </a:t>
            </a:r>
          </a:p>
        </p:txBody>
      </p:sp>
      <p:pic>
        <p:nvPicPr>
          <p:cNvPr id="5" name="Picture 4" descr="Blue text on a white background&#10;&#10;Description automatically generated">
            <a:extLst>
              <a:ext uri="{FF2B5EF4-FFF2-40B4-BE49-F238E27FC236}">
                <a16:creationId xmlns:a16="http://schemas.microsoft.com/office/drawing/2014/main" id="{649387AB-904A-4034-4400-1E5CDC38F861}"/>
              </a:ext>
            </a:extLst>
          </p:cNvPr>
          <p:cNvPicPr>
            <a:picLocks noChangeAspect="1"/>
          </p:cNvPicPr>
          <p:nvPr/>
        </p:nvPicPr>
        <p:blipFill>
          <a:blip r:embed="rId3"/>
          <a:stretch>
            <a:fillRect/>
          </a:stretch>
        </p:blipFill>
        <p:spPr>
          <a:xfrm>
            <a:off x="0" y="4611218"/>
            <a:ext cx="2221302" cy="539151"/>
          </a:xfrm>
          <a:prstGeom prst="rect">
            <a:avLst/>
          </a:prstGeom>
        </p:spPr>
      </p:pic>
    </p:spTree>
    <p:extLst>
      <p:ext uri="{BB962C8B-B14F-4D97-AF65-F5344CB8AC3E}">
        <p14:creationId xmlns:p14="http://schemas.microsoft.com/office/powerpoint/2010/main" val="202116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B798-6388-BAB0-79EC-9BBB6934F6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975CC45-E766-21BD-C8BA-BBBB937085CE}"/>
              </a:ext>
            </a:extLst>
          </p:cNvPr>
          <p:cNvSpPr>
            <a:spLocks noGrp="1"/>
          </p:cNvSpPr>
          <p:nvPr>
            <p:ph type="body" sz="quarter" idx="13"/>
          </p:nvPr>
        </p:nvSpPr>
        <p:spPr/>
        <p:txBody>
          <a:bodyPr vert="horz" lIns="91440" tIns="45720" rIns="91440" bIns="45720" anchor="t"/>
          <a:lstStyle/>
          <a:p>
            <a:r>
              <a:rPr lang="en-US" dirty="0">
                <a:cs typeface="Arial"/>
              </a:rPr>
              <a:t>OCLC Analysis Approach</a:t>
            </a:r>
            <a:endParaRPr lang="en-US" dirty="0"/>
          </a:p>
        </p:txBody>
      </p:sp>
      <p:sp>
        <p:nvSpPr>
          <p:cNvPr id="3" name="Text Placeholder 2">
            <a:extLst>
              <a:ext uri="{FF2B5EF4-FFF2-40B4-BE49-F238E27FC236}">
                <a16:creationId xmlns:a16="http://schemas.microsoft.com/office/drawing/2014/main" id="{D7CA0EB4-A60E-3138-A9B3-03F36E9C2C4D}"/>
              </a:ext>
            </a:extLst>
          </p:cNvPr>
          <p:cNvSpPr>
            <a:spLocks noGrp="1"/>
          </p:cNvSpPr>
          <p:nvPr>
            <p:ph type="body" sz="quarter" idx="12"/>
          </p:nvPr>
        </p:nvSpPr>
        <p:spPr/>
        <p:txBody>
          <a:bodyPr vert="horz" lIns="91440" tIns="45720" rIns="91440" bIns="45720" anchor="t"/>
          <a:lstStyle/>
          <a:p>
            <a:pPr lvl="1">
              <a:buChar char="•"/>
            </a:pPr>
            <a:r>
              <a:rPr lang="en-US" sz="2400">
                <a:ea typeface="+mn-lt"/>
                <a:cs typeface="+mn-lt"/>
              </a:rPr>
              <a:t>Analysis of current registered monograph print retentions in the US and Canada</a:t>
            </a:r>
            <a:endParaRPr lang="en-US" sz="2400">
              <a:cs typeface="Arial"/>
            </a:endParaRPr>
          </a:p>
          <a:p>
            <a:pPr lvl="2"/>
            <a:r>
              <a:rPr lang="en-US" sz="2400">
                <a:ea typeface="+mn-lt"/>
                <a:cs typeface="+mn-lt"/>
              </a:rPr>
              <a:t>Refine by state/province and shared print program</a:t>
            </a:r>
          </a:p>
          <a:p>
            <a:pPr lvl="2"/>
            <a:r>
              <a:rPr lang="en-US" sz="2400">
                <a:ea typeface="+mn-lt"/>
                <a:cs typeface="+mn-lt"/>
              </a:rPr>
              <a:t>Further refine by subject, language, decade of publication, place of publication, retention expiration date, scarcity</a:t>
            </a:r>
          </a:p>
          <a:p>
            <a:pPr lvl="1">
              <a:buChar char="•"/>
            </a:pPr>
            <a:r>
              <a:rPr lang="en-US" sz="2400">
                <a:ea typeface="+mn-lt"/>
                <a:cs typeface="+mn-lt"/>
              </a:rPr>
              <a:t>Compare the landscape of print retentions against all monographic bib holdings</a:t>
            </a:r>
            <a:endParaRPr lang="en-US" sz="2400">
              <a:cs typeface="Arial"/>
            </a:endParaRPr>
          </a:p>
        </p:txBody>
      </p:sp>
      <p:pic>
        <p:nvPicPr>
          <p:cNvPr id="4" name="Picture 3" descr="Blue text on a white background&#10;&#10;Description automatically generated">
            <a:extLst>
              <a:ext uri="{FF2B5EF4-FFF2-40B4-BE49-F238E27FC236}">
                <a16:creationId xmlns:a16="http://schemas.microsoft.com/office/drawing/2014/main" id="{B130E644-1E1E-2EE5-7526-B86CEA037E65}"/>
              </a:ext>
            </a:extLst>
          </p:cNvPr>
          <p:cNvPicPr>
            <a:picLocks noChangeAspect="1"/>
          </p:cNvPicPr>
          <p:nvPr/>
        </p:nvPicPr>
        <p:blipFill>
          <a:blip r:embed="rId3"/>
          <a:stretch>
            <a:fillRect/>
          </a:stretch>
        </p:blipFill>
        <p:spPr>
          <a:xfrm>
            <a:off x="0" y="4611218"/>
            <a:ext cx="2221302" cy="539151"/>
          </a:xfrm>
          <a:prstGeom prst="rect">
            <a:avLst/>
          </a:prstGeom>
        </p:spPr>
      </p:pic>
    </p:spTree>
    <p:extLst>
      <p:ext uri="{BB962C8B-B14F-4D97-AF65-F5344CB8AC3E}">
        <p14:creationId xmlns:p14="http://schemas.microsoft.com/office/powerpoint/2010/main" val="382761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D72C3D-E29D-04B1-6187-70CBB36DF978}"/>
              </a:ext>
            </a:extLst>
          </p:cNvPr>
          <p:cNvSpPr>
            <a:spLocks noGrp="1"/>
          </p:cNvSpPr>
          <p:nvPr>
            <p:ph type="body" sz="quarter" idx="13"/>
          </p:nvPr>
        </p:nvSpPr>
        <p:spPr>
          <a:xfrm>
            <a:off x="351569" y="73729"/>
            <a:ext cx="8439148" cy="503131"/>
          </a:xfrm>
        </p:spPr>
        <p:txBody>
          <a:bodyPr vert="horz" lIns="91440" tIns="45720" rIns="91440" bIns="45720" anchor="t"/>
          <a:lstStyle/>
          <a:p>
            <a:r>
              <a:rPr lang="en-US">
                <a:cs typeface="Arial"/>
              </a:rPr>
              <a:t>What we'll share today</a:t>
            </a:r>
            <a:endParaRPr lang="en-US"/>
          </a:p>
        </p:txBody>
      </p:sp>
      <p:sp>
        <p:nvSpPr>
          <p:cNvPr id="3" name="Text Placeholder 2">
            <a:extLst>
              <a:ext uri="{FF2B5EF4-FFF2-40B4-BE49-F238E27FC236}">
                <a16:creationId xmlns:a16="http://schemas.microsoft.com/office/drawing/2014/main" id="{B4FA5892-8056-C857-E85A-DFE4B1F56088}"/>
              </a:ext>
            </a:extLst>
          </p:cNvPr>
          <p:cNvSpPr>
            <a:spLocks noGrp="1"/>
          </p:cNvSpPr>
          <p:nvPr>
            <p:ph type="body" sz="quarter" idx="12"/>
          </p:nvPr>
        </p:nvSpPr>
        <p:spPr>
          <a:xfrm>
            <a:off x="131196" y="941216"/>
            <a:ext cx="8902817" cy="3356378"/>
          </a:xfrm>
        </p:spPr>
        <p:txBody>
          <a:bodyPr vert="horz" lIns="91440" tIns="45720" rIns="91440" bIns="45720" anchor="t"/>
          <a:lstStyle/>
          <a:p>
            <a:r>
              <a:rPr lang="en-US">
                <a:cs typeface="Arial"/>
              </a:rPr>
              <a:t>Share initial findings on the landscape of current registered retention commitments of monographs</a:t>
            </a:r>
          </a:p>
          <a:p>
            <a:pPr lvl="1">
              <a:buFont typeface="Courier New"/>
              <a:buChar char="o"/>
            </a:pPr>
            <a:r>
              <a:rPr lang="en-US">
                <a:cs typeface="Arial"/>
              </a:rPr>
              <a:t>Gaps in data and participation</a:t>
            </a:r>
          </a:p>
          <a:p>
            <a:pPr lvl="1">
              <a:buFont typeface="Courier New"/>
              <a:buChar char="o"/>
            </a:pPr>
            <a:r>
              <a:rPr lang="en-US">
                <a:cs typeface="Arial"/>
              </a:rPr>
              <a:t>Data anomalies</a:t>
            </a:r>
          </a:p>
          <a:p>
            <a:r>
              <a:rPr lang="en-US">
                <a:cs typeface="Arial"/>
              </a:rPr>
              <a:t>Frame the next steps for the analysis</a:t>
            </a:r>
          </a:p>
          <a:p>
            <a:pPr lvl="1">
              <a:buFont typeface="Courier New"/>
              <a:buChar char="o"/>
            </a:pPr>
            <a:r>
              <a:rPr lang="en-US">
                <a:cs typeface="Arial"/>
              </a:rPr>
              <a:t>Comparing registered retention commitments against unretained holdings</a:t>
            </a:r>
          </a:p>
          <a:p>
            <a:pPr lvl="1">
              <a:buFont typeface="Courier New"/>
              <a:buChar char="o"/>
            </a:pPr>
            <a:r>
              <a:rPr lang="en-US">
                <a:cs typeface="Arial"/>
              </a:rPr>
              <a:t>Anticipated timeline and deliverables</a:t>
            </a:r>
          </a:p>
        </p:txBody>
      </p:sp>
      <p:pic>
        <p:nvPicPr>
          <p:cNvPr id="5" name="Picture 4" descr="Blue text on a white background&#10;&#10;Description automatically generated">
            <a:extLst>
              <a:ext uri="{FF2B5EF4-FFF2-40B4-BE49-F238E27FC236}">
                <a16:creationId xmlns:a16="http://schemas.microsoft.com/office/drawing/2014/main" id="{7ED52B60-1A40-2614-2C92-9E5F5A825D42}"/>
              </a:ext>
            </a:extLst>
          </p:cNvPr>
          <p:cNvPicPr>
            <a:picLocks noChangeAspect="1"/>
          </p:cNvPicPr>
          <p:nvPr/>
        </p:nvPicPr>
        <p:blipFill>
          <a:blip r:embed="rId3"/>
          <a:stretch>
            <a:fillRect/>
          </a:stretch>
        </p:blipFill>
        <p:spPr>
          <a:xfrm>
            <a:off x="0" y="4611218"/>
            <a:ext cx="2221302" cy="539151"/>
          </a:xfrm>
          <a:prstGeom prst="rect">
            <a:avLst/>
          </a:prstGeom>
        </p:spPr>
      </p:pic>
    </p:spTree>
    <p:extLst>
      <p:ext uri="{BB962C8B-B14F-4D97-AF65-F5344CB8AC3E}">
        <p14:creationId xmlns:p14="http://schemas.microsoft.com/office/powerpoint/2010/main" val="262956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274320" tIns="45720" rIns="274320" bIns="45720" anchor="t">
            <a:spAutoFit/>
          </a:bodyPr>
          <a:lstStyle/>
          <a:p>
            <a:r>
              <a:rPr lang="en-US" err="1">
                <a:cs typeface="Arial"/>
              </a:rPr>
              <a:t>AnalysiS</a:t>
            </a:r>
            <a:r>
              <a:rPr lang="en-US">
                <a:cs typeface="Arial"/>
              </a:rPr>
              <a:t> - Preview</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6" name="Picture 5" descr="Blue text on a white background&#10;&#10;Description automatically generated">
            <a:extLst>
              <a:ext uri="{FF2B5EF4-FFF2-40B4-BE49-F238E27FC236}">
                <a16:creationId xmlns:a16="http://schemas.microsoft.com/office/drawing/2014/main" id="{0B9D623B-83FE-68AE-3A4B-ACAD94000CFF}"/>
              </a:ext>
            </a:extLst>
          </p:cNvPr>
          <p:cNvPicPr>
            <a:picLocks noChangeAspect="1"/>
          </p:cNvPicPr>
          <p:nvPr/>
        </p:nvPicPr>
        <p:blipFill>
          <a:blip r:embed="rId3"/>
          <a:stretch>
            <a:fillRect/>
          </a:stretch>
        </p:blipFill>
        <p:spPr>
          <a:xfrm>
            <a:off x="0" y="4708265"/>
            <a:ext cx="1973293" cy="442104"/>
          </a:xfrm>
          <a:prstGeom prst="rect">
            <a:avLst/>
          </a:prstGeom>
        </p:spPr>
      </p:pic>
    </p:spTree>
    <p:extLst>
      <p:ext uri="{BB962C8B-B14F-4D97-AF65-F5344CB8AC3E}">
        <p14:creationId xmlns:p14="http://schemas.microsoft.com/office/powerpoint/2010/main" val="408106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vert="horz" lIns="91440" tIns="45720" rIns="91440" bIns="45720" anchor="t"/>
          <a:lstStyle/>
          <a:p>
            <a:r>
              <a:rPr lang="en-US" dirty="0">
                <a:cs typeface="Arial"/>
              </a:rPr>
              <a:t>Data Overview</a:t>
            </a:r>
            <a:endParaRPr lang="en-US" dirty="0"/>
          </a:p>
        </p:txBody>
      </p:sp>
      <p:sp>
        <p:nvSpPr>
          <p:cNvPr id="8" name="Text Placeholder 7"/>
          <p:cNvSpPr>
            <a:spLocks noGrp="1"/>
          </p:cNvSpPr>
          <p:nvPr>
            <p:ph type="body" sz="quarter" idx="12"/>
          </p:nvPr>
        </p:nvSpPr>
        <p:spPr/>
        <p:txBody>
          <a:bodyPr vert="horz" lIns="91440" tIns="45720" rIns="91440" bIns="45720" anchor="t"/>
          <a:lstStyle/>
          <a:p>
            <a:pPr fontAlgn="base"/>
            <a:r>
              <a:rPr lang="en-US" sz="1800" b="0" i="0" dirty="0">
                <a:effectLst/>
                <a:latin typeface="Calibri" panose="020F0502020204030204" pitchFamily="34" charset="0"/>
              </a:rPr>
              <a:t>Who is represented in the </a:t>
            </a:r>
            <a:r>
              <a:rPr lang="en-US" sz="1800" dirty="0">
                <a:latin typeface="Calibri" panose="020F0502020204030204" pitchFamily="34" charset="0"/>
              </a:rPr>
              <a:t>analysis</a:t>
            </a:r>
            <a:r>
              <a:rPr lang="en-US" sz="1800" b="0" i="0" dirty="0">
                <a:effectLst/>
                <a:latin typeface="Calibri" panose="020F0502020204030204" pitchFamily="34" charset="0"/>
              </a:rPr>
              <a:t>?</a:t>
            </a:r>
          </a:p>
          <a:p>
            <a:pPr lvl="1" fontAlgn="base"/>
            <a:r>
              <a:rPr lang="en-US" sz="1600" b="0" i="0" dirty="0">
                <a:effectLst/>
                <a:latin typeface="Calibri" panose="020F0502020204030204" pitchFamily="34" charset="0"/>
              </a:rPr>
              <a:t>Institutions that have registered their commitments in OCLC’s Shared Print Registry</a:t>
            </a:r>
          </a:p>
          <a:p>
            <a:pPr fontAlgn="base"/>
            <a:r>
              <a:rPr lang="en-US" sz="1800" b="0" i="0" dirty="0">
                <a:effectLst/>
                <a:latin typeface="Calibri" panose="020F0502020204030204" pitchFamily="34" charset="0"/>
              </a:rPr>
              <a:t>What is the state of the data?</a:t>
            </a:r>
          </a:p>
          <a:p>
            <a:pPr lvl="1" fontAlgn="base"/>
            <a:r>
              <a:rPr lang="en-US" sz="1600" dirty="0">
                <a:latin typeface="Calibri" panose="020F0502020204030204" pitchFamily="34" charset="0"/>
              </a:rPr>
              <a:t>34 million registered monographic retention commitments</a:t>
            </a:r>
          </a:p>
          <a:p>
            <a:pPr lvl="1" fontAlgn="base"/>
            <a:r>
              <a:rPr lang="en-US" sz="1600" b="0" i="0" dirty="0">
                <a:effectLst/>
                <a:latin typeface="Calibri" panose="020F0502020204030204" pitchFamily="34" charset="0"/>
              </a:rPr>
              <a:t>99% updated in last 5 years</a:t>
            </a:r>
          </a:p>
          <a:p>
            <a:pPr lvl="1" fontAlgn="base"/>
            <a:r>
              <a:rPr lang="en-US" sz="1600" dirty="0">
                <a:latin typeface="Calibri" panose="020F0502020204030204" pitchFamily="34" charset="0"/>
              </a:rPr>
              <a:t>Normal errors that need normal cleaning</a:t>
            </a:r>
            <a:endParaRPr lang="en-US" sz="1600" b="0" i="0" dirty="0">
              <a:effectLst/>
              <a:latin typeface="Calibri" panose="020F0502020204030204" pitchFamily="34" charset="0"/>
            </a:endParaRPr>
          </a:p>
          <a:p>
            <a:pPr fontAlgn="base"/>
            <a:r>
              <a:rPr lang="en-US" sz="1800" b="0" i="0" dirty="0">
                <a:effectLst/>
                <a:latin typeface="Calibri" panose="020F0502020204030204" pitchFamily="34" charset="0"/>
              </a:rPr>
              <a:t>What </a:t>
            </a:r>
            <a:r>
              <a:rPr lang="en-US" sz="1800" dirty="0">
                <a:latin typeface="Calibri" panose="020F0502020204030204" pitchFamily="34" charset="0"/>
              </a:rPr>
              <a:t>challenges does the state of data present?</a:t>
            </a:r>
          </a:p>
          <a:p>
            <a:pPr lvl="1" fontAlgn="base"/>
            <a:r>
              <a:rPr lang="en-US" sz="1600" dirty="0">
                <a:latin typeface="Calibri" panose="020F0502020204030204" pitchFamily="34" charset="0"/>
              </a:rPr>
              <a:t>Multiple overlapping commitments complicate the analysis</a:t>
            </a:r>
          </a:p>
          <a:p>
            <a:pPr lvl="2" fontAlgn="base"/>
            <a:r>
              <a:rPr lang="en-US" sz="1600" dirty="0">
                <a:latin typeface="Calibri" panose="020F0502020204030204" pitchFamily="34" charset="0"/>
              </a:rPr>
              <a:t>One item committed to multiple programs</a:t>
            </a:r>
          </a:p>
          <a:p>
            <a:pPr lvl="2" fontAlgn="base"/>
            <a:r>
              <a:rPr lang="en-US" sz="1600" dirty="0">
                <a:latin typeface="Calibri" panose="020F0502020204030204" pitchFamily="34" charset="0"/>
              </a:rPr>
              <a:t>Multiple commitments for the same manifestation</a:t>
            </a:r>
          </a:p>
          <a:p>
            <a:pPr lvl="1" fontAlgn="base"/>
            <a:r>
              <a:rPr lang="en-US" sz="1600" dirty="0">
                <a:latin typeface="Calibri" panose="020F0502020204030204" pitchFamily="34" charset="0"/>
              </a:rPr>
              <a:t>Unregistered data limits the extent of the analysis </a:t>
            </a:r>
          </a:p>
          <a:p>
            <a:pPr lvl="1" fontAlgn="base"/>
            <a:endParaRPr lang="en-US" sz="1400" dirty="0">
              <a:latin typeface="Calibri" panose="020F0502020204030204" pitchFamily="34" charset="0"/>
            </a:endParaRPr>
          </a:p>
          <a:p>
            <a:pPr lvl="1" fontAlgn="base"/>
            <a:endParaRPr lang="en-US" sz="1400" dirty="0">
              <a:latin typeface="Calibri" panose="020F0502020204030204" pitchFamily="34" charset="0"/>
            </a:endParaRPr>
          </a:p>
          <a:p>
            <a:pPr lvl="1" fontAlgn="base"/>
            <a:endParaRPr lang="en-US" sz="1400" dirty="0">
              <a:latin typeface="Calibri" panose="020F0502020204030204" pitchFamily="34" charset="0"/>
            </a:endParaRPr>
          </a:p>
        </p:txBody>
      </p:sp>
      <p:pic>
        <p:nvPicPr>
          <p:cNvPr id="3" name="Picture 2" descr="Blue text on a white background&#10;&#10;Description automatically generated">
            <a:extLst>
              <a:ext uri="{FF2B5EF4-FFF2-40B4-BE49-F238E27FC236}">
                <a16:creationId xmlns:a16="http://schemas.microsoft.com/office/drawing/2014/main" id="{E0F09D17-F8A6-BA91-3E2D-171FEC5FB137}"/>
              </a:ext>
            </a:extLst>
          </p:cNvPr>
          <p:cNvPicPr>
            <a:picLocks noChangeAspect="1"/>
          </p:cNvPicPr>
          <p:nvPr/>
        </p:nvPicPr>
        <p:blipFill>
          <a:blip r:embed="rId3"/>
          <a:stretch>
            <a:fillRect/>
          </a:stretch>
        </p:blipFill>
        <p:spPr>
          <a:xfrm>
            <a:off x="0" y="4611218"/>
            <a:ext cx="2221302" cy="539151"/>
          </a:xfrm>
          <a:prstGeom prst="rect">
            <a:avLst/>
          </a:prstGeom>
        </p:spPr>
      </p:pic>
    </p:spTree>
    <p:extLst>
      <p:ext uri="{BB962C8B-B14F-4D97-AF65-F5344CB8AC3E}">
        <p14:creationId xmlns:p14="http://schemas.microsoft.com/office/powerpoint/2010/main" val="150578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ompany&#10;&#10;Description automatically generated">
            <a:extLst>
              <a:ext uri="{FF2B5EF4-FFF2-40B4-BE49-F238E27FC236}">
                <a16:creationId xmlns:a16="http://schemas.microsoft.com/office/drawing/2014/main" id="{10A35A5E-E6EC-D7A8-A65B-6C379C3433CC}"/>
              </a:ext>
            </a:extLst>
          </p:cNvPr>
          <p:cNvPicPr>
            <a:picLocks noChangeAspect="1"/>
          </p:cNvPicPr>
          <p:nvPr/>
        </p:nvPicPr>
        <p:blipFill>
          <a:blip r:embed="rId3"/>
          <a:stretch>
            <a:fillRect/>
          </a:stretch>
        </p:blipFill>
        <p:spPr>
          <a:xfrm>
            <a:off x="685800" y="436983"/>
            <a:ext cx="7772400" cy="3960150"/>
          </a:xfrm>
          <a:prstGeom prst="rect">
            <a:avLst/>
          </a:prstGeom>
        </p:spPr>
      </p:pic>
      <p:pic>
        <p:nvPicPr>
          <p:cNvPr id="3" name="Picture 2" descr="Blue text on a white background&#10;&#10;Description automatically generated">
            <a:extLst>
              <a:ext uri="{FF2B5EF4-FFF2-40B4-BE49-F238E27FC236}">
                <a16:creationId xmlns:a16="http://schemas.microsoft.com/office/drawing/2014/main" id="{B844FE53-3BE9-869C-65B8-1C368C0A61B3}"/>
              </a:ext>
            </a:extLst>
          </p:cNvPr>
          <p:cNvPicPr>
            <a:picLocks noChangeAspect="1"/>
          </p:cNvPicPr>
          <p:nvPr/>
        </p:nvPicPr>
        <p:blipFill>
          <a:blip r:embed="rId4"/>
          <a:stretch>
            <a:fillRect/>
          </a:stretch>
        </p:blipFill>
        <p:spPr>
          <a:xfrm>
            <a:off x="0" y="4611218"/>
            <a:ext cx="2221302" cy="539151"/>
          </a:xfrm>
          <a:prstGeom prst="rect">
            <a:avLst/>
          </a:prstGeom>
        </p:spPr>
      </p:pic>
      <p:sp>
        <p:nvSpPr>
          <p:cNvPr id="11" name="TextBox 10">
            <a:extLst>
              <a:ext uri="{FF2B5EF4-FFF2-40B4-BE49-F238E27FC236}">
                <a16:creationId xmlns:a16="http://schemas.microsoft.com/office/drawing/2014/main" id="{0F163AFB-E977-32BB-9B97-47D086241EC6}"/>
              </a:ext>
            </a:extLst>
          </p:cNvPr>
          <p:cNvSpPr txBox="1"/>
          <p:nvPr/>
        </p:nvSpPr>
        <p:spPr>
          <a:xfrm>
            <a:off x="298667" y="877467"/>
            <a:ext cx="1282723" cy="954107"/>
          </a:xfrm>
          <a:prstGeom prst="rect">
            <a:avLst/>
          </a:prstGeom>
          <a:noFill/>
        </p:spPr>
        <p:txBody>
          <a:bodyPr wrap="none" rtlCol="0">
            <a:spAutoFit/>
          </a:bodyPr>
          <a:lstStyle/>
          <a:p>
            <a:pPr algn="ctr"/>
            <a:r>
              <a:rPr lang="en-US" sz="2800" dirty="0"/>
              <a:t>OCLC </a:t>
            </a:r>
          </a:p>
          <a:p>
            <a:pPr algn="ctr"/>
            <a:r>
              <a:rPr lang="en-US" sz="2800" dirty="0"/>
              <a:t>482</a:t>
            </a:r>
          </a:p>
        </p:txBody>
      </p:sp>
      <p:sp>
        <p:nvSpPr>
          <p:cNvPr id="12" name="TextBox 11">
            <a:extLst>
              <a:ext uri="{FF2B5EF4-FFF2-40B4-BE49-F238E27FC236}">
                <a16:creationId xmlns:a16="http://schemas.microsoft.com/office/drawing/2014/main" id="{FED2BE05-8475-D4E9-F137-BAF9BCA0DFDE}"/>
              </a:ext>
            </a:extLst>
          </p:cNvPr>
          <p:cNvSpPr txBox="1"/>
          <p:nvPr/>
        </p:nvSpPr>
        <p:spPr>
          <a:xfrm>
            <a:off x="7000554" y="879000"/>
            <a:ext cx="2024913" cy="954107"/>
          </a:xfrm>
          <a:prstGeom prst="rect">
            <a:avLst/>
          </a:prstGeom>
          <a:noFill/>
        </p:spPr>
        <p:txBody>
          <a:bodyPr wrap="none" rtlCol="0">
            <a:spAutoFit/>
          </a:bodyPr>
          <a:lstStyle/>
          <a:p>
            <a:pPr algn="ctr"/>
            <a:r>
              <a:rPr lang="en-US" sz="2800" dirty="0"/>
              <a:t>Partnership</a:t>
            </a:r>
          </a:p>
          <a:p>
            <a:pPr algn="ctr"/>
            <a:r>
              <a:rPr lang="en-US" sz="2800" dirty="0"/>
              <a:t>335</a:t>
            </a:r>
          </a:p>
        </p:txBody>
      </p:sp>
      <p:sp>
        <p:nvSpPr>
          <p:cNvPr id="13" name="TextBox 12">
            <a:extLst>
              <a:ext uri="{FF2B5EF4-FFF2-40B4-BE49-F238E27FC236}">
                <a16:creationId xmlns:a16="http://schemas.microsoft.com/office/drawing/2014/main" id="{A77FF6DF-C0D6-F2C7-9E0E-743757EAF4E6}"/>
              </a:ext>
            </a:extLst>
          </p:cNvPr>
          <p:cNvSpPr txBox="1"/>
          <p:nvPr/>
        </p:nvSpPr>
        <p:spPr>
          <a:xfrm>
            <a:off x="57718" y="2266658"/>
            <a:ext cx="1936749" cy="1323439"/>
          </a:xfrm>
          <a:prstGeom prst="rect">
            <a:avLst/>
          </a:prstGeom>
          <a:noFill/>
        </p:spPr>
        <p:txBody>
          <a:bodyPr wrap="none" rtlCol="0">
            <a:spAutoFit/>
          </a:bodyPr>
          <a:lstStyle/>
          <a:p>
            <a:r>
              <a:rPr lang="en-US" sz="2000" dirty="0"/>
              <a:t>Institutions with</a:t>
            </a:r>
          </a:p>
          <a:p>
            <a:r>
              <a:rPr lang="en-US" sz="2000" dirty="0"/>
              <a:t>monographic</a:t>
            </a:r>
          </a:p>
          <a:p>
            <a:r>
              <a:rPr lang="en-US" sz="2000" dirty="0"/>
              <a:t>retention</a:t>
            </a:r>
          </a:p>
          <a:p>
            <a:r>
              <a:rPr lang="en-US" sz="2000" dirty="0"/>
              <a:t>commitments</a:t>
            </a:r>
          </a:p>
        </p:txBody>
      </p:sp>
      <p:sp>
        <p:nvSpPr>
          <p:cNvPr id="2" name="TextBox 1">
            <a:extLst>
              <a:ext uri="{FF2B5EF4-FFF2-40B4-BE49-F238E27FC236}">
                <a16:creationId xmlns:a16="http://schemas.microsoft.com/office/drawing/2014/main" id="{5ED9881A-7376-9BB4-7CEE-F5A3FA9ADEE4}"/>
              </a:ext>
            </a:extLst>
          </p:cNvPr>
          <p:cNvSpPr txBox="1"/>
          <p:nvPr/>
        </p:nvSpPr>
        <p:spPr>
          <a:xfrm>
            <a:off x="7366954" y="2266658"/>
            <a:ext cx="1596912" cy="707886"/>
          </a:xfrm>
          <a:prstGeom prst="rect">
            <a:avLst/>
          </a:prstGeom>
          <a:noFill/>
        </p:spPr>
        <p:txBody>
          <a:bodyPr wrap="none" rtlCol="0">
            <a:spAutoFit/>
          </a:bodyPr>
          <a:lstStyle/>
          <a:p>
            <a:r>
              <a:rPr lang="en-US" sz="2000" dirty="0"/>
              <a:t>Participating</a:t>
            </a:r>
          </a:p>
          <a:p>
            <a:r>
              <a:rPr lang="en-US" sz="2000" dirty="0"/>
              <a:t>institutions</a:t>
            </a:r>
          </a:p>
        </p:txBody>
      </p:sp>
    </p:spTree>
    <p:extLst>
      <p:ext uri="{BB962C8B-B14F-4D97-AF65-F5344CB8AC3E}">
        <p14:creationId xmlns:p14="http://schemas.microsoft.com/office/powerpoint/2010/main" val="366168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lue circle with a purple triangle and a purple triangle&#10;&#10;Description automatically generated">
            <a:extLst>
              <a:ext uri="{FF2B5EF4-FFF2-40B4-BE49-F238E27FC236}">
                <a16:creationId xmlns:a16="http://schemas.microsoft.com/office/drawing/2014/main" id="{5494AD94-8040-2A8E-BAD3-EC4BA85981CB}"/>
              </a:ext>
            </a:extLst>
          </p:cNvPr>
          <p:cNvPicPr>
            <a:picLocks noChangeAspect="1"/>
          </p:cNvPicPr>
          <p:nvPr/>
        </p:nvPicPr>
        <p:blipFill>
          <a:blip r:embed="rId3"/>
          <a:stretch>
            <a:fillRect/>
          </a:stretch>
        </p:blipFill>
        <p:spPr>
          <a:xfrm>
            <a:off x="714375" y="-58993"/>
            <a:ext cx="7715250" cy="5143500"/>
          </a:xfrm>
          <a:prstGeom prst="rect">
            <a:avLst/>
          </a:prstGeom>
        </p:spPr>
      </p:pic>
      <p:pic>
        <p:nvPicPr>
          <p:cNvPr id="4" name="Picture 3" descr="Blue text on a white background&#10;&#10;Description automatically generated">
            <a:extLst>
              <a:ext uri="{FF2B5EF4-FFF2-40B4-BE49-F238E27FC236}">
                <a16:creationId xmlns:a16="http://schemas.microsoft.com/office/drawing/2014/main" id="{F6FDF7C8-EE3B-DCC9-F053-5000B60C1BF0}"/>
              </a:ext>
            </a:extLst>
          </p:cNvPr>
          <p:cNvPicPr>
            <a:picLocks noChangeAspect="1"/>
          </p:cNvPicPr>
          <p:nvPr/>
        </p:nvPicPr>
        <p:blipFill>
          <a:blip r:embed="rId4"/>
          <a:stretch>
            <a:fillRect/>
          </a:stretch>
        </p:blipFill>
        <p:spPr>
          <a:xfrm>
            <a:off x="0" y="4611218"/>
            <a:ext cx="2221302" cy="539151"/>
          </a:xfrm>
          <a:prstGeom prst="rect">
            <a:avLst/>
          </a:prstGeom>
        </p:spPr>
      </p:pic>
    </p:spTree>
    <p:extLst>
      <p:ext uri="{BB962C8B-B14F-4D97-AF65-F5344CB8AC3E}">
        <p14:creationId xmlns:p14="http://schemas.microsoft.com/office/powerpoint/2010/main" val="1304687312"/>
      </p:ext>
    </p:extLst>
  </p:cSld>
  <p:clrMapOvr>
    <a:masterClrMapping/>
  </p:clrMapOvr>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908eeb5-9d00-41e0-9796-81e9ccc774c3" xsi:nil="true"/>
    <lcf76f155ced4ddcb4097134ff3c332f xmlns="9b9db491-4385-45f1-9eb7-7d00055b11b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73" ma:contentTypeDescription="Create a new document." ma:contentTypeScope="" ma:versionID="1366f8155b5fb0a778e3418dc64c15b7">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06eb65899339c7a8899c155524209450"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95e8711-e582-49f8-a14c-50549dc9ded8}" ma:internalName="TaxCatchAll" ma:showField="CatchAllData" ma:web="c908eeb5-9d00-41e0-9796-81e9ccc774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1e867eb-0ccf-46b3-a8be-678a344b56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E7E988F0-95B4-4FCA-A550-26E1636850FD}">
  <ds:schemaRefs>
    <ds:schemaRef ds:uri="http://purl.org/dc/term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9b9db491-4385-45f1-9eb7-7d00055b11bb"/>
    <ds:schemaRef ds:uri="c908eeb5-9d00-41e0-9796-81e9ccc774c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75E10E2-88F6-4579-BB76-4C9B4D40E05C}">
  <ds:schemaRefs>
    <ds:schemaRef ds:uri="9b9db491-4385-45f1-9eb7-7d00055b11bb"/>
    <ds:schemaRef ds:uri="c908eeb5-9d00-41e0-9796-81e9ccc77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4.xml><?xml version="1.0" encoding="utf-8"?>
<ds:datastoreItem xmlns:ds="http://schemas.openxmlformats.org/officeDocument/2006/customXml" ds:itemID="{A1D0A4E3-E51F-4914-AFF2-FF178F6B81B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2069</TotalTime>
  <Words>1308</Words>
  <Application>Microsoft Office PowerPoint</Application>
  <PresentationFormat>On-screen Show (16:9)</PresentationFormat>
  <Paragraphs>130</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Courier New</vt:lpstr>
      <vt:lpstr>Courier New,monospace</vt:lpstr>
      <vt:lpstr>DejaVu Sans</vt:lpstr>
      <vt:lpstr>Wingdings</vt:lpstr>
      <vt:lpstr>Nonconfidential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Marie Waltz</cp:lastModifiedBy>
  <cp:revision>2</cp:revision>
  <dcterms:created xsi:type="dcterms:W3CDTF">2015-04-17T19:58:50Z</dcterms:created>
  <dcterms:modified xsi:type="dcterms:W3CDTF">2024-01-19T15:33:21Z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y fmtid="{D5CDD505-2E9C-101B-9397-08002B2CF9AE}" pid="3" name="MediaServiceImageTags">
    <vt:lpwstr/>
  </property>
</Properties>
</file>