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Nunito" panose="020B0604020202020204" charset="0"/>
      <p:regular r:id="rId9"/>
      <p:bold r:id="rId10"/>
      <p:italic r:id="rId11"/>
      <p:boldItalic r:id="rId12"/>
    </p:embeddedFont>
    <p:embeddedFont>
      <p:font typeface="Maven Pro" panose="020B060402020202020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8"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Recently several of us active in a variety of shared print programs chatted about how we could capture and share shared print visuals in order to help inform ourselves, our programs, and beyond.  </a:t>
            </a:r>
            <a:endParaRPr/>
          </a:p>
          <a:p>
            <a:pPr marL="457200" lvl="0" indent="-298450" algn="l" rtl="0">
              <a:spcBef>
                <a:spcPts val="0"/>
              </a:spcBef>
              <a:spcAft>
                <a:spcPts val="0"/>
              </a:spcAft>
              <a:buSzPts val="1100"/>
              <a:buChar char="●"/>
            </a:pPr>
            <a:r>
              <a:rPr lang="en"/>
              <a:t>As the discussion progressed, we realized there might be value in a discussion with others which brings me here today. </a:t>
            </a:r>
            <a:endParaRPr/>
          </a:p>
          <a:p>
            <a:pPr marL="457200" lvl="0" indent="-298450" algn="l" rtl="0">
              <a:spcBef>
                <a:spcPts val="0"/>
              </a:spcBef>
              <a:spcAft>
                <a:spcPts val="0"/>
              </a:spcAft>
              <a:buSzPts val="1100"/>
              <a:buChar char="●"/>
            </a:pPr>
            <a:r>
              <a:rPr lang="en"/>
              <a:t>The goal of these few minutes is to facilitate a discussion here regarding this and what the community thinks about this idea. </a:t>
            </a:r>
            <a:endParaRPr/>
          </a:p>
          <a:p>
            <a:pPr marL="457200" lvl="0" indent="-298450" algn="l" rtl="0">
              <a:spcBef>
                <a:spcPts val="0"/>
              </a:spcBef>
              <a:spcAft>
                <a:spcPts val="0"/>
              </a:spcAft>
              <a:buSzPts val="1100"/>
              <a:buChar char="●"/>
            </a:pPr>
            <a:r>
              <a:rPr lang="en"/>
              <a:t>I plan to walk through some visuals you may have seen already, along with a few you probably haven’t. </a:t>
            </a:r>
            <a:endParaRPr/>
          </a:p>
          <a:p>
            <a:pPr marL="457200" lvl="0" indent="-298450" algn="l" rtl="0">
              <a:spcBef>
                <a:spcPts val="0"/>
              </a:spcBef>
              <a:spcAft>
                <a:spcPts val="0"/>
              </a:spcAft>
              <a:buSzPts val="1100"/>
              <a:buChar char="●"/>
            </a:pPr>
            <a:r>
              <a:rPr lang="en"/>
              <a:t>As we walk through these visuals, please keep in mind the discussion we are about to have.</a:t>
            </a:r>
            <a:endParaRPr/>
          </a:p>
          <a:p>
            <a:pPr marL="457200" lvl="0" indent="-298450" algn="l" rtl="0">
              <a:spcBef>
                <a:spcPts val="0"/>
              </a:spcBef>
              <a:spcAft>
                <a:spcPts val="0"/>
              </a:spcAft>
              <a:buSzPts val="1100"/>
              <a:buChar char="●"/>
            </a:pPr>
            <a:r>
              <a:rPr lang="en"/>
              <a:t>The goal of this open discussion is to hear from you all about value of visuals in telling your story, use cases, audience.  </a:t>
            </a:r>
            <a:endParaRPr/>
          </a:p>
          <a:p>
            <a:pPr marL="457200" lvl="0" indent="-298450" algn="l" rtl="0">
              <a:spcBef>
                <a:spcPts val="0"/>
              </a:spcBef>
              <a:spcAft>
                <a:spcPts val="0"/>
              </a:spcAft>
              <a:buSzPts val="1100"/>
              <a:buChar char="●"/>
            </a:pPr>
            <a:r>
              <a:rPr lang="en"/>
              <a:t>Now on to the visuals. </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247d1d2be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247d1d2be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
              <a:t>PAPR provides several types of statistics. </a:t>
            </a:r>
            <a:endParaRPr/>
          </a:p>
          <a:p>
            <a:pPr marL="457200" marR="0" lvl="0" indent="-298450" algn="l" rtl="0">
              <a:lnSpc>
                <a:spcPct val="100000"/>
              </a:lnSpc>
              <a:spcBef>
                <a:spcPts val="0"/>
              </a:spcBef>
              <a:spcAft>
                <a:spcPts val="0"/>
              </a:spcAft>
              <a:buSzPts val="1100"/>
              <a:buChar char="●"/>
            </a:pPr>
            <a:r>
              <a:rPr lang="en"/>
              <a:t>The ones on the screen now are visuals related to the programs, which are located on the PAPR dashboard. </a:t>
            </a:r>
            <a:endParaRPr/>
          </a:p>
          <a:p>
            <a:pPr marL="457200" marR="0" lvl="0" indent="-298450" algn="l" rtl="0">
              <a:lnSpc>
                <a:spcPct val="100000"/>
              </a:lnSpc>
              <a:spcBef>
                <a:spcPts val="0"/>
              </a:spcBef>
              <a:spcAft>
                <a:spcPts val="0"/>
              </a:spcAft>
              <a:buSzPts val="1100"/>
              <a:buChar char="●"/>
            </a:pPr>
            <a:r>
              <a:rPr lang="en"/>
              <a:t>The first shows the distribution of Preserved titles registered in PAPR by starting date of publication </a:t>
            </a:r>
            <a:endParaRPr/>
          </a:p>
          <a:p>
            <a:pPr marL="457200" marR="0" lvl="0" indent="-298450" algn="l" rtl="0">
              <a:lnSpc>
                <a:spcPct val="100000"/>
              </a:lnSpc>
              <a:spcBef>
                <a:spcPts val="0"/>
              </a:spcBef>
              <a:spcAft>
                <a:spcPts val="0"/>
              </a:spcAft>
              <a:buSzPts val="1100"/>
              <a:buChar char="●"/>
            </a:pPr>
            <a:r>
              <a:rPr lang="en"/>
              <a:t>The other shows distribution of preserved titles by copy redundancy and subject. </a:t>
            </a:r>
            <a:endParaRPr/>
          </a:p>
          <a:p>
            <a:pPr marL="457200" marR="0" lvl="0" indent="-298450" algn="l" rtl="0">
              <a:lnSpc>
                <a:spcPct val="100000"/>
              </a:lnSpc>
              <a:spcBef>
                <a:spcPts val="0"/>
              </a:spcBef>
              <a:spcAft>
                <a:spcPts val="0"/>
              </a:spcAft>
              <a:buSzPts val="1100"/>
              <a:buChar char="●"/>
            </a:pPr>
            <a:r>
              <a:rPr lang="en"/>
              <a:t>For each of these visuals, you can select different areas for more detailed information.</a:t>
            </a:r>
            <a:endParaRPr/>
          </a:p>
          <a:p>
            <a:pPr marL="0" lvl="0" indent="0" algn="l" rtl="0">
              <a:spcBef>
                <a:spcPts val="0"/>
              </a:spcBef>
              <a:spcAft>
                <a:spcPts val="0"/>
              </a:spcAft>
              <a:buNone/>
            </a:pPr>
            <a:endParaRPr/>
          </a:p>
          <a:p>
            <a:pPr marL="457200" lvl="0" indent="0" algn="l" rtl="0">
              <a:spcBef>
                <a:spcPts val="0"/>
              </a:spcBef>
              <a:spcAft>
                <a:spcPts val="0"/>
              </a:spcAft>
              <a:buNone/>
            </a:pPr>
            <a:endParaRPr/>
          </a:p>
          <a:p>
            <a:pPr marL="457200" lvl="0" indent="-304800" algn="l" rtl="0">
              <a:spcBef>
                <a:spcPts val="0"/>
              </a:spcBef>
              <a:spcAft>
                <a:spcPts val="0"/>
              </a:spcAft>
              <a:buClr>
                <a:srgbClr val="FFFFFF"/>
              </a:buClr>
              <a:buSzPts val="1200"/>
              <a:buChar char="●"/>
            </a:pPr>
            <a:endParaRPr sz="1200">
              <a:solidFill>
                <a:srgbClr val="FFFFFF"/>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5aea41c0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5aea41c0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This is a SCS and OCLC visual that shows shared print monograph retentions in north america. Well, those who have data with SCS. </a:t>
            </a:r>
            <a:endParaRPr/>
          </a:p>
          <a:p>
            <a:pPr marL="457200" lvl="0" indent="-298450" algn="l" rtl="0">
              <a:spcBef>
                <a:spcPts val="0"/>
              </a:spcBef>
              <a:spcAft>
                <a:spcPts val="0"/>
              </a:spcAft>
              <a:buSzPts val="1100"/>
              <a:buChar char="●"/>
            </a:pPr>
            <a:r>
              <a:rPr lang="en"/>
              <a:t>If you aren’t familiar with this visual, the page includes narrative, data, and visuals to tell the story. </a:t>
            </a:r>
            <a:endParaRPr/>
          </a:p>
          <a:p>
            <a:pPr marL="457200" lvl="0" indent="-298450" algn="l" rtl="0">
              <a:spcBef>
                <a:spcPts val="0"/>
              </a:spcBef>
              <a:spcAft>
                <a:spcPts val="0"/>
              </a:spcAft>
              <a:buSzPts val="1100"/>
              <a:buChar char="●"/>
            </a:pPr>
            <a:r>
              <a:rPr lang="en"/>
              <a:t>You can also drill down on each program for more information.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544993378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54499337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These images are examples HathiTrust uses internally in order to help analyse the program and tell our internal story. </a:t>
            </a:r>
            <a:endParaRPr/>
          </a:p>
          <a:p>
            <a:pPr marL="457200" lvl="0" indent="-298450" algn="l" rtl="0">
              <a:spcBef>
                <a:spcPts val="0"/>
              </a:spcBef>
              <a:spcAft>
                <a:spcPts val="0"/>
              </a:spcAft>
              <a:buSzPts val="1100"/>
              <a:buChar char="●"/>
            </a:pPr>
            <a:r>
              <a:rPr lang="en"/>
              <a:t>There is a lot on this screen, but they include </a:t>
            </a:r>
            <a:endParaRPr/>
          </a:p>
          <a:p>
            <a:pPr marL="914400" lvl="1" indent="-298450" algn="l" rtl="0">
              <a:spcBef>
                <a:spcPts val="0"/>
              </a:spcBef>
              <a:spcAft>
                <a:spcPts val="0"/>
              </a:spcAft>
              <a:buSzPts val="1100"/>
              <a:buChar char="○"/>
            </a:pPr>
            <a:r>
              <a:rPr lang="en"/>
              <a:t>visuals related to % of coverage</a:t>
            </a:r>
            <a:endParaRPr/>
          </a:p>
          <a:p>
            <a:pPr marL="914400" lvl="1" indent="-298450" algn="l" rtl="0">
              <a:spcBef>
                <a:spcPts val="0"/>
              </a:spcBef>
              <a:spcAft>
                <a:spcPts val="0"/>
              </a:spcAft>
              <a:buSzPts val="1100"/>
              <a:buChar char="○"/>
            </a:pPr>
            <a:r>
              <a:rPr lang="en"/>
              <a:t>publication data distribution</a:t>
            </a:r>
            <a:endParaRPr/>
          </a:p>
          <a:p>
            <a:pPr marL="457200" lvl="0" indent="-298450" algn="l" rtl="0">
              <a:spcBef>
                <a:spcPts val="0"/>
              </a:spcBef>
              <a:spcAft>
                <a:spcPts val="0"/>
              </a:spcAft>
              <a:buSzPts val="1100"/>
              <a:buChar char="●"/>
            </a:pPr>
            <a:r>
              <a:rPr lang="en"/>
              <a:t>The sunburst chart shows HathiTrust’s connection with other shared print programs (many of you in the room today).</a:t>
            </a:r>
            <a:endParaRPr/>
          </a:p>
          <a:p>
            <a:pPr marL="457200" marR="0" lvl="0" indent="-298450" algn="l" rtl="0">
              <a:lnSpc>
                <a:spcPct val="100000"/>
              </a:lnSpc>
              <a:spcBef>
                <a:spcPts val="0"/>
              </a:spcBef>
              <a:spcAft>
                <a:spcPts val="0"/>
              </a:spcAft>
              <a:buClr>
                <a:srgbClr val="000000"/>
              </a:buClr>
              <a:buSzPts val="1100"/>
              <a:buFont typeface="Arial"/>
              <a:buChar char="●"/>
            </a:pPr>
            <a:r>
              <a:rPr lang="en"/>
              <a:t>While they may not be publicly viewed now, that will most likely change. </a:t>
            </a:r>
            <a:endParaRPr/>
          </a:p>
          <a:p>
            <a:pPr marL="45720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5247d1d2be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5247d1d2be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Now that you have seen some data, let’s turn to the discussion. </a:t>
            </a:r>
            <a:endParaRPr/>
          </a:p>
          <a:p>
            <a:pPr marL="457200" lvl="0" indent="-298450" algn="l" rtl="0">
              <a:spcBef>
                <a:spcPts val="0"/>
              </a:spcBef>
              <a:spcAft>
                <a:spcPts val="0"/>
              </a:spcAft>
              <a:buSzPts val="1100"/>
              <a:buChar char="●"/>
            </a:pPr>
            <a:r>
              <a:rPr lang="en"/>
              <a:t>Before we identify which group might become the warehouse for national data or start pulling data together, we would like to hear from you all regarding the topics on the screen.</a:t>
            </a:r>
            <a:endParaRPr/>
          </a:p>
          <a:p>
            <a:pPr marL="914400" lvl="1" indent="-298450" algn="l" rtl="0">
              <a:spcBef>
                <a:spcPts val="0"/>
              </a:spcBef>
              <a:spcAft>
                <a:spcPts val="0"/>
              </a:spcAft>
              <a:buSzPts val="1100"/>
              <a:buChar char="○"/>
            </a:pPr>
            <a:r>
              <a:rPr lang="en"/>
              <a:t>What value would we see in having this information available across programs? </a:t>
            </a:r>
            <a:endParaRPr/>
          </a:p>
          <a:p>
            <a:pPr marL="914400" lvl="1" indent="-298450" algn="l" rtl="0">
              <a:spcBef>
                <a:spcPts val="0"/>
              </a:spcBef>
              <a:spcAft>
                <a:spcPts val="0"/>
              </a:spcAft>
              <a:buSzPts val="1100"/>
              <a:buChar char="○"/>
            </a:pPr>
            <a:r>
              <a:rPr lang="en"/>
              <a:t>What use cases could you see for this data?</a:t>
            </a:r>
            <a:endParaRPr/>
          </a:p>
          <a:p>
            <a:pPr marL="914400" lvl="1" indent="-298450" algn="l" rtl="0">
              <a:spcBef>
                <a:spcPts val="0"/>
              </a:spcBef>
              <a:spcAft>
                <a:spcPts val="0"/>
              </a:spcAft>
              <a:buSzPts val="1100"/>
              <a:buChar char="○"/>
            </a:pPr>
            <a:r>
              <a:rPr lang="en"/>
              <a:t>What would the projected audience be? </a:t>
            </a:r>
            <a:endParaRPr/>
          </a:p>
          <a:p>
            <a:pPr marL="914400" lvl="1" indent="-298450" algn="l" rtl="0">
              <a:spcBef>
                <a:spcPts val="0"/>
              </a:spcBef>
              <a:spcAft>
                <a:spcPts val="0"/>
              </a:spcAft>
              <a:buSzPts val="1100"/>
              <a:buChar char="○"/>
            </a:pPr>
            <a:r>
              <a:rPr lang="en"/>
              <a:t>What type of data would be valuable at a national level? </a:t>
            </a:r>
            <a:endParaRPr/>
          </a:p>
          <a:p>
            <a:pPr marL="457200" lvl="0" indent="-298450" algn="l" rtl="0">
              <a:spcBef>
                <a:spcPts val="0"/>
              </a:spcBef>
              <a:spcAft>
                <a:spcPts val="0"/>
              </a:spcAft>
              <a:buSzPts val="1100"/>
              <a:buChar char="●"/>
            </a:pPr>
            <a:r>
              <a:rPr lang="en"/>
              <a:t>All ideas and suggestions are welcomed. </a:t>
            </a:r>
            <a:endParaRPr/>
          </a:p>
          <a:p>
            <a:pPr marL="457200" lvl="0" indent="-298450" algn="l" rtl="0">
              <a:spcBef>
                <a:spcPts val="0"/>
              </a:spcBef>
              <a:spcAft>
                <a:spcPts val="0"/>
              </a:spcAft>
              <a:buSzPts val="1100"/>
              <a:buChar char="●"/>
            </a:pPr>
            <a:r>
              <a:rPr lang="en"/>
              <a:t>I will try to take notes, and have asked a few colleagues in the audience to do the same too. </a:t>
            </a:r>
            <a:endParaRPr/>
          </a:p>
          <a:p>
            <a:pPr marL="457200" lvl="0" indent="-298450" algn="l" rtl="0">
              <a:spcBef>
                <a:spcPts val="0"/>
              </a:spcBef>
              <a:spcAft>
                <a:spcPts val="0"/>
              </a:spcAft>
              <a:buSzPts val="1100"/>
              <a:buChar char="●"/>
            </a:pPr>
            <a:r>
              <a:rPr lang="en"/>
              <a:t>So, who wants to start?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5247d1d2be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5247d1d2be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Thank you for taking the time to discuss this with us.</a:t>
            </a:r>
            <a:endParaRPr/>
          </a:p>
          <a:p>
            <a:pPr marL="457200" lvl="0" indent="-298450" algn="l" rtl="0">
              <a:spcBef>
                <a:spcPts val="0"/>
              </a:spcBef>
              <a:spcAft>
                <a:spcPts val="0"/>
              </a:spcAft>
              <a:buSzPts val="1100"/>
              <a:buChar char="●"/>
            </a:pPr>
            <a:r>
              <a:rPr lang="en"/>
              <a:t>Again, we are still discussing this with multiple people, so you have time to share additional thoughts, interest, etc.</a:t>
            </a:r>
            <a:endParaRPr/>
          </a:p>
          <a:p>
            <a:pPr marL="457200" lvl="0" indent="-298450" algn="l" rtl="0">
              <a:spcBef>
                <a:spcPts val="0"/>
              </a:spcBef>
              <a:spcAft>
                <a:spcPts val="0"/>
              </a:spcAft>
              <a:buSzPts val="1100"/>
              <a:buChar char="●"/>
            </a:pPr>
            <a:r>
              <a:rPr lang="en"/>
              <a:t>Feel free to reach out to me at anytime.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weltin@hathitrust.or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Capturing the Visuals of Shared Print</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PAN Meeting - ALA Annual</a:t>
            </a:r>
            <a:endParaRPr/>
          </a:p>
          <a:p>
            <a:pPr marL="0" lvl="0" indent="0" algn="l" rtl="0">
              <a:spcBef>
                <a:spcPts val="0"/>
              </a:spcBef>
              <a:spcAft>
                <a:spcPts val="0"/>
              </a:spcAft>
              <a:buNone/>
            </a:pPr>
            <a:r>
              <a:rPr lang="en"/>
              <a:t>June 21, 2019</a:t>
            </a:r>
            <a:endParaRPr/>
          </a:p>
          <a:p>
            <a:pPr marL="0" lvl="0" indent="0" algn="l" rtl="0">
              <a:spcBef>
                <a:spcPts val="0"/>
              </a:spcBef>
              <a:spcAft>
                <a:spcPts val="0"/>
              </a:spcAft>
              <a:buNone/>
            </a:pPr>
            <a:r>
              <a:rPr lang="en"/>
              <a:t>Heather Weltin </a:t>
            </a:r>
            <a:endParaRPr/>
          </a:p>
          <a:p>
            <a:pPr marL="0" lvl="0" indent="0" algn="l" rtl="0">
              <a:spcBef>
                <a:spcPts val="0"/>
              </a:spcBef>
              <a:spcAft>
                <a:spcPts val="0"/>
              </a:spcAft>
              <a:buNone/>
            </a:pPr>
            <a:r>
              <a:rPr lang="en"/>
              <a:t>HathiTrust Shared Print Program Officer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283300" y="58832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Print Archives Preservation Registry (PAPR) </a:t>
            </a:r>
            <a:endParaRPr/>
          </a:p>
        </p:txBody>
      </p:sp>
      <p:pic>
        <p:nvPicPr>
          <p:cNvPr id="284" name="Google Shape;284;p14"/>
          <p:cNvPicPr preferRelativeResize="0"/>
          <p:nvPr/>
        </p:nvPicPr>
        <p:blipFill>
          <a:blip r:embed="rId3">
            <a:alphaModFix/>
          </a:blip>
          <a:stretch>
            <a:fillRect/>
          </a:stretch>
        </p:blipFill>
        <p:spPr>
          <a:xfrm>
            <a:off x="289150" y="1587625"/>
            <a:ext cx="4605875" cy="3430000"/>
          </a:xfrm>
          <a:prstGeom prst="rect">
            <a:avLst/>
          </a:prstGeom>
          <a:noFill/>
          <a:ln w="9525" cap="flat" cmpd="sng">
            <a:solidFill>
              <a:srgbClr val="000000"/>
            </a:solidFill>
            <a:prstDash val="solid"/>
            <a:round/>
            <a:headEnd type="none" w="sm" len="sm"/>
            <a:tailEnd type="none" w="sm" len="sm"/>
          </a:ln>
        </p:spPr>
      </p:pic>
      <p:pic>
        <p:nvPicPr>
          <p:cNvPr id="285" name="Google Shape;285;p14"/>
          <p:cNvPicPr preferRelativeResize="0"/>
          <p:nvPr/>
        </p:nvPicPr>
        <p:blipFill>
          <a:blip r:embed="rId4">
            <a:alphaModFix/>
          </a:blip>
          <a:stretch>
            <a:fillRect/>
          </a:stretch>
        </p:blipFill>
        <p:spPr>
          <a:xfrm>
            <a:off x="4784050" y="1205500"/>
            <a:ext cx="3863176" cy="2732499"/>
          </a:xfrm>
          <a:prstGeom prst="rect">
            <a:avLst/>
          </a:prstGeom>
          <a:noFill/>
          <a:ln w="9525" cap="flat" cmpd="sng">
            <a:solidFill>
              <a:srgbClr val="000000"/>
            </a:solidFill>
            <a:prstDash val="solid"/>
            <a:round/>
            <a:headEnd type="none" w="sm" len="sm"/>
            <a:tailEnd type="none" w="sm" len="s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OCLC Sustainable Collection Services (SCS)</a:t>
            </a:r>
            <a:endParaRPr/>
          </a:p>
        </p:txBody>
      </p:sp>
      <p:sp>
        <p:nvSpPr>
          <p:cNvPr id="291" name="Google Shape;291;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92" name="Google Shape;292;p15"/>
          <p:cNvPicPr preferRelativeResize="0"/>
          <p:nvPr/>
        </p:nvPicPr>
        <p:blipFill>
          <a:blip r:embed="rId3">
            <a:alphaModFix/>
          </a:blip>
          <a:stretch>
            <a:fillRect/>
          </a:stretch>
        </p:blipFill>
        <p:spPr>
          <a:xfrm>
            <a:off x="1624237" y="1576337"/>
            <a:ext cx="5895527" cy="3369026"/>
          </a:xfrm>
          <a:prstGeom prst="rect">
            <a:avLst/>
          </a:prstGeom>
          <a:noFill/>
          <a:ln w="9525" cap="flat" cmpd="sng">
            <a:solidFill>
              <a:srgbClr val="000000"/>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HathiTrust Shared Print Program </a:t>
            </a:r>
            <a:endParaRPr/>
          </a:p>
        </p:txBody>
      </p:sp>
      <p:pic>
        <p:nvPicPr>
          <p:cNvPr id="298" name="Google Shape;298;p16"/>
          <p:cNvPicPr preferRelativeResize="0"/>
          <p:nvPr/>
        </p:nvPicPr>
        <p:blipFill>
          <a:blip r:embed="rId3">
            <a:alphaModFix/>
          </a:blip>
          <a:stretch>
            <a:fillRect/>
          </a:stretch>
        </p:blipFill>
        <p:spPr>
          <a:xfrm>
            <a:off x="160650" y="1511250"/>
            <a:ext cx="4222232" cy="3240825"/>
          </a:xfrm>
          <a:prstGeom prst="rect">
            <a:avLst/>
          </a:prstGeom>
          <a:noFill/>
          <a:ln>
            <a:noFill/>
          </a:ln>
        </p:spPr>
      </p:pic>
      <p:pic>
        <p:nvPicPr>
          <p:cNvPr id="299" name="Google Shape;299;p16"/>
          <p:cNvPicPr preferRelativeResize="0"/>
          <p:nvPr/>
        </p:nvPicPr>
        <p:blipFill>
          <a:blip r:embed="rId4">
            <a:alphaModFix/>
          </a:blip>
          <a:stretch>
            <a:fillRect/>
          </a:stretch>
        </p:blipFill>
        <p:spPr>
          <a:xfrm>
            <a:off x="4382882" y="1847300"/>
            <a:ext cx="4456319" cy="30722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Open Discussion</a:t>
            </a:r>
            <a:endParaRPr/>
          </a:p>
        </p:txBody>
      </p:sp>
      <p:sp>
        <p:nvSpPr>
          <p:cNvPr id="305" name="Google Shape;305;p17"/>
          <p:cNvSpPr txBox="1">
            <a:spLocks noGrp="1"/>
          </p:cNvSpPr>
          <p:nvPr>
            <p:ph type="body" idx="1"/>
          </p:nvPr>
        </p:nvSpPr>
        <p:spPr>
          <a:xfrm>
            <a:off x="1303800" y="1419325"/>
            <a:ext cx="7030500" cy="31122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en" sz="3000"/>
              <a:t>Value?</a:t>
            </a:r>
            <a:endParaRPr sz="3000"/>
          </a:p>
          <a:p>
            <a:pPr marL="457200" lvl="0" indent="-419100" algn="l" rtl="0">
              <a:spcBef>
                <a:spcPts val="0"/>
              </a:spcBef>
              <a:spcAft>
                <a:spcPts val="0"/>
              </a:spcAft>
              <a:buSzPts val="3000"/>
              <a:buChar char="●"/>
            </a:pPr>
            <a:r>
              <a:rPr lang="en" sz="3000"/>
              <a:t>Use Cases?</a:t>
            </a:r>
            <a:endParaRPr sz="3000"/>
          </a:p>
          <a:p>
            <a:pPr marL="457200" lvl="0" indent="-419100" algn="l" rtl="0">
              <a:spcBef>
                <a:spcPts val="0"/>
              </a:spcBef>
              <a:spcAft>
                <a:spcPts val="0"/>
              </a:spcAft>
              <a:buSzPts val="3000"/>
              <a:buChar char="●"/>
            </a:pPr>
            <a:r>
              <a:rPr lang="en" sz="3000"/>
              <a:t>Audience?</a:t>
            </a:r>
            <a:endParaRPr sz="3000"/>
          </a:p>
          <a:p>
            <a:pPr marL="457200" lvl="0" indent="-419100" algn="l" rtl="0">
              <a:spcBef>
                <a:spcPts val="0"/>
              </a:spcBef>
              <a:spcAft>
                <a:spcPts val="0"/>
              </a:spcAft>
              <a:buSzPts val="3000"/>
              <a:buChar char="●"/>
            </a:pPr>
            <a:r>
              <a:rPr lang="en" sz="3000"/>
              <a:t>Data Needed? </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Thoughts . . .</a:t>
            </a:r>
            <a:endParaRPr/>
          </a:p>
        </p:txBody>
      </p:sp>
      <p:sp>
        <p:nvSpPr>
          <p:cNvPr id="311" name="Google Shape;311;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Heather Weltin</a:t>
            </a:r>
            <a:endParaRPr sz="3000"/>
          </a:p>
          <a:p>
            <a:pPr marL="0" lvl="0" indent="0" algn="ctr" rtl="0">
              <a:spcBef>
                <a:spcPts val="1600"/>
              </a:spcBef>
              <a:spcAft>
                <a:spcPts val="1600"/>
              </a:spcAft>
              <a:buNone/>
            </a:pPr>
            <a:r>
              <a:rPr lang="en" sz="3000" u="sng">
                <a:solidFill>
                  <a:schemeClr val="hlink"/>
                </a:solidFill>
                <a:hlinkClick r:id="rId3"/>
              </a:rPr>
              <a:t>weltin@hathitrust.org</a:t>
            </a:r>
            <a:r>
              <a:rPr lang="en" sz="3000"/>
              <a:t>	</a:t>
            </a:r>
            <a:endParaRPr sz="30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592</Words>
  <Application>Microsoft Office PowerPoint</Application>
  <PresentationFormat>On-screen Show (16:9)</PresentationFormat>
  <Paragraphs>50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Nunito</vt:lpstr>
      <vt:lpstr>Arial</vt:lpstr>
      <vt:lpstr>Maven Pro</vt:lpstr>
      <vt:lpstr>Momentum</vt:lpstr>
      <vt:lpstr>Capturing the Visuals of Shared Print</vt:lpstr>
      <vt:lpstr>Print Archives Preservation Registry (PAPR) </vt:lpstr>
      <vt:lpstr>OCLC Sustainable Collection Services (SCS)</vt:lpstr>
      <vt:lpstr>HathiTrust Shared Print Program </vt:lpstr>
      <vt:lpstr>Open Discussion</vt:lpstr>
      <vt:lpstr>Additional Thoughts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Capturing the Visuals of Shared Print</dc:title>
  <dc:creator>Matthew Revitt</dc:creator>
  <cp:lastModifiedBy>Matthew Revitt</cp:lastModifiedBy>
  <cp:revision>1</cp:revision>
  <dcterms:modified xsi:type="dcterms:W3CDTF">2019-06-19T14:49:30Z</dcterms:modified>
</cp:coreProperties>
</file>