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8" r:id="rId2"/>
    <p:sldId id="312" r:id="rId3"/>
    <p:sldId id="328" r:id="rId4"/>
    <p:sldId id="325" r:id="rId5"/>
    <p:sldId id="330" r:id="rId6"/>
    <p:sldId id="332" r:id="rId7"/>
    <p:sldId id="331" r:id="rId8"/>
    <p:sldId id="333" r:id="rId9"/>
    <p:sldId id="310" r:id="rId10"/>
    <p:sldId id="334" r:id="rId11"/>
    <p:sldId id="329" r:id="rId12"/>
    <p:sldId id="337" r:id="rId13"/>
    <p:sldId id="336" r:id="rId14"/>
    <p:sldId id="338"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guide id="3" orient="horz" pos="192">
          <p15:clr>
            <a:srgbClr val="A4A3A4"/>
          </p15:clr>
        </p15:guide>
        <p15:guide id="4" pos="552">
          <p15:clr>
            <a:srgbClr val="A4A3A4"/>
          </p15:clr>
        </p15:guide>
        <p15:guide id="5" pos="5424" userDrawn="1">
          <p15:clr>
            <a:srgbClr val="A4A3A4"/>
          </p15:clr>
        </p15:guide>
        <p15:guide id="6" pos="31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83"/>
    <a:srgbClr val="067A9D"/>
    <a:srgbClr val="73D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8" autoAdjust="0"/>
    <p:restoredTop sz="96274" autoAdjust="0"/>
  </p:normalViewPr>
  <p:slideViewPr>
    <p:cSldViewPr snapToGrid="0" snapToObjects="1">
      <p:cViewPr varScale="1">
        <p:scale>
          <a:sx n="110" d="100"/>
          <a:sy n="110" d="100"/>
        </p:scale>
        <p:origin x="684" y="78"/>
      </p:cViewPr>
      <p:guideLst>
        <p:guide orient="horz" pos="2136"/>
        <p:guide pos="3840"/>
        <p:guide orient="horz" pos="192"/>
        <p:guide pos="552"/>
        <p:guide pos="5424"/>
        <p:guide pos="3144"/>
      </p:guideLst>
    </p:cSldViewPr>
  </p:slideViewPr>
  <p:outlineViewPr>
    <p:cViewPr>
      <p:scale>
        <a:sx n="33" d="100"/>
        <a:sy n="33" d="100"/>
      </p:scale>
      <p:origin x="0" y="0"/>
    </p:cViewPr>
  </p:outlineViewPr>
  <p:notesTextViewPr>
    <p:cViewPr>
      <p:scale>
        <a:sx n="1" d="1"/>
        <a:sy n="1" d="1"/>
      </p:scale>
      <p:origin x="0" y="0"/>
    </p:cViewPr>
  </p:notesTextViewPr>
  <p:sorterViewPr>
    <p:cViewPr>
      <p:scale>
        <a:sx n="87" d="100"/>
        <a:sy n="87" d="100"/>
      </p:scale>
      <p:origin x="0" y="0"/>
    </p:cViewPr>
  </p:sorterViewPr>
  <p:notesViewPr>
    <p:cSldViewPr snapToGrid="0" snapToObjects="1">
      <p:cViewPr varScale="1">
        <p:scale>
          <a:sx n="85" d="100"/>
          <a:sy n="85"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 Print</a:t>
            </a:r>
            <a:r>
              <a:rPr lang="en-US" baseline="0"/>
              <a:t> Book Titles Held at other CUNY Libraries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Print at other CUNY</c:v>
                </c:pt>
              </c:strCache>
            </c:strRef>
          </c:tx>
          <c:spPr>
            <a:solidFill>
              <a:srgbClr val="1C3C8B">
                <a:lumMod val="75000"/>
              </a:srgbClr>
            </a:solidFill>
            <a:ln>
              <a:noFill/>
            </a:ln>
            <a:effectLst/>
          </c:spPr>
          <c:invertIfNegative val="0"/>
          <c:dLbls>
            <c:dLbl>
              <c:idx val="0"/>
              <c:layout>
                <c:manualLayout>
                  <c:x val="-1.2311480455524776E-3"/>
                  <c:y val="-0.17097554424355926"/>
                </c:manualLayout>
              </c:layout>
              <c:tx>
                <c:rich>
                  <a:bodyPr/>
                  <a:lstStyle/>
                  <a:p>
                    <a:fld id="{8AC25ABB-BA8D-4CA1-B702-5B8E135770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362-4036-959B-F06118668539}"/>
                </c:ext>
              </c:extLst>
            </c:dLbl>
            <c:dLbl>
              <c:idx val="1"/>
              <c:layout>
                <c:manualLayout>
                  <c:x val="-3.6934441366574329E-3"/>
                  <c:y val="-0.44122721095112039"/>
                </c:manualLayout>
              </c:layout>
              <c:tx>
                <c:rich>
                  <a:bodyPr/>
                  <a:lstStyle/>
                  <a:p>
                    <a:fld id="{1FE9092D-2F28-45FF-A135-A4662FD569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362-4036-959B-F06118668539}"/>
                </c:ext>
              </c:extLst>
            </c:dLbl>
            <c:dLbl>
              <c:idx val="2"/>
              <c:layout>
                <c:manualLayout>
                  <c:x val="-1.2311480455524776E-3"/>
                  <c:y val="-9.1003112258668681E-2"/>
                </c:manualLayout>
              </c:layout>
              <c:tx>
                <c:rich>
                  <a:bodyPr/>
                  <a:lstStyle/>
                  <a:p>
                    <a:fld id="{604CE0B0-629F-46E6-9A0E-7FC94191A0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362-4036-959B-F06118668539}"/>
                </c:ext>
              </c:extLst>
            </c:dLbl>
            <c:dLbl>
              <c:idx val="3"/>
              <c:layout>
                <c:manualLayout>
                  <c:x val="2.2570786762140708E-17"/>
                  <c:y val="-9.1003112258668681E-2"/>
                </c:manualLayout>
              </c:layout>
              <c:tx>
                <c:rich>
                  <a:bodyPr/>
                  <a:lstStyle/>
                  <a:p>
                    <a:fld id="{31AE444B-B312-4ED8-8B55-46C8DD9FE3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362-4036-959B-F06118668539}"/>
                </c:ext>
              </c:extLst>
            </c:dLbl>
            <c:dLbl>
              <c:idx val="4"/>
              <c:layout>
                <c:manualLayout>
                  <c:x val="-4.5141573524281416E-17"/>
                  <c:y val="-0.48810760211467696"/>
                </c:manualLayout>
              </c:layout>
              <c:tx>
                <c:rich>
                  <a:bodyPr/>
                  <a:lstStyle/>
                  <a:p>
                    <a:fld id="{8914DC47-8B33-415D-AADE-AB4018B731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362-4036-959B-F06118668539}"/>
                </c:ext>
              </c:extLst>
            </c:dLbl>
            <c:dLbl>
              <c:idx val="5"/>
              <c:layout>
                <c:manualLayout>
                  <c:x val="0"/>
                  <c:y val="-4.9638061232001145E-2"/>
                </c:manualLayout>
              </c:layout>
              <c:tx>
                <c:rich>
                  <a:bodyPr/>
                  <a:lstStyle/>
                  <a:p>
                    <a:fld id="{939B5464-3E82-4264-8F0D-CC51EBCE09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362-4036-959B-F06118668539}"/>
                </c:ext>
              </c:extLst>
            </c:dLbl>
            <c:dLbl>
              <c:idx val="6"/>
              <c:layout>
                <c:manualLayout>
                  <c:x val="-1.2311480455524776E-3"/>
                  <c:y val="-0.14339884355911414"/>
                </c:manualLayout>
              </c:layout>
              <c:tx>
                <c:rich>
                  <a:bodyPr/>
                  <a:lstStyle/>
                  <a:p>
                    <a:fld id="{CEA4F01D-4A53-4460-B5F9-D292018233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362-4036-959B-F06118668539}"/>
                </c:ext>
              </c:extLst>
            </c:dLbl>
            <c:dLbl>
              <c:idx val="7"/>
              <c:layout>
                <c:manualLayout>
                  <c:x val="-1.2311480455525227E-3"/>
                  <c:y val="-4.9638061232001048E-2"/>
                </c:manualLayout>
              </c:layout>
              <c:tx>
                <c:rich>
                  <a:bodyPr/>
                  <a:lstStyle/>
                  <a:p>
                    <a:fld id="{09E0BA91-38F9-46F3-8A85-D50649E9EF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362-4036-959B-F06118668539}"/>
                </c:ext>
              </c:extLst>
            </c:dLbl>
            <c:dLbl>
              <c:idx val="8"/>
              <c:layout>
                <c:manualLayout>
                  <c:x val="-1.2311480455524776E-3"/>
                  <c:y val="-0.2812823469813393"/>
                </c:manualLayout>
              </c:layout>
              <c:tx>
                <c:rich>
                  <a:bodyPr/>
                  <a:lstStyle/>
                  <a:p>
                    <a:fld id="{0F684DF2-44F3-4412-BF4B-9CF1E5E549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362-4036-959B-F06118668539}"/>
                </c:ext>
              </c:extLst>
            </c:dLbl>
            <c:dLbl>
              <c:idx val="9"/>
              <c:layout>
                <c:manualLayout>
                  <c:x val="0"/>
                  <c:y val="-5.7911071437334552E-2"/>
                </c:manualLayout>
              </c:layout>
              <c:tx>
                <c:rich>
                  <a:bodyPr/>
                  <a:lstStyle/>
                  <a:p>
                    <a:fld id="{AA062998-E465-479E-84D3-946D445C56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362-4036-959B-F06118668539}"/>
                </c:ext>
              </c:extLst>
            </c:dLbl>
            <c:dLbl>
              <c:idx val="10"/>
              <c:layout>
                <c:manualLayout>
                  <c:x val="-2.4622960911049553E-3"/>
                  <c:y val="-0.14064117349066974"/>
                </c:manualLayout>
              </c:layout>
              <c:tx>
                <c:rich>
                  <a:bodyPr/>
                  <a:lstStyle/>
                  <a:p>
                    <a:fld id="{7D7B85BA-5F9D-40F8-90F2-2E7B6FCB79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362-4036-959B-F06118668539}"/>
                </c:ext>
              </c:extLst>
            </c:dLbl>
            <c:dLbl>
              <c:idx val="11"/>
              <c:layout>
                <c:manualLayout>
                  <c:x val="-2.4622960911049553E-3"/>
                  <c:y val="-0.14064117349066962"/>
                </c:manualLayout>
              </c:layout>
              <c:tx>
                <c:rich>
                  <a:bodyPr/>
                  <a:lstStyle/>
                  <a:p>
                    <a:fld id="{30C4A47D-A99C-4BBE-A814-53C81D60B74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362-4036-959B-F06118668539}"/>
                </c:ext>
              </c:extLst>
            </c:dLbl>
            <c:dLbl>
              <c:idx val="12"/>
              <c:layout>
                <c:manualLayout>
                  <c:x val="-2.4622960911050455E-3"/>
                  <c:y val="-0.22888661568089372"/>
                </c:manualLayout>
              </c:layout>
              <c:tx>
                <c:rich>
                  <a:bodyPr/>
                  <a:lstStyle/>
                  <a:p>
                    <a:fld id="{EEF26953-8D49-4446-A401-8AD0B9C5BD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362-4036-959B-F06118668539}"/>
                </c:ext>
              </c:extLst>
            </c:dLbl>
            <c:dLbl>
              <c:idx val="13"/>
              <c:layout>
                <c:manualLayout>
                  <c:x val="-3.6934441366575231E-3"/>
                  <c:y val="-8.2730102053335072E-2"/>
                </c:manualLayout>
              </c:layout>
              <c:tx>
                <c:rich>
                  <a:bodyPr/>
                  <a:lstStyle/>
                  <a:p>
                    <a:fld id="{1E77BAC3-F34D-45F0-BEBA-CE5AD06B67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362-4036-959B-F06118668539}"/>
                </c:ext>
              </c:extLst>
            </c:dLbl>
            <c:dLbl>
              <c:idx val="14"/>
              <c:layout>
                <c:manualLayout>
                  <c:x val="-3.6934441366575231E-3"/>
                  <c:y val="-8.2730102053335183E-2"/>
                </c:manualLayout>
              </c:layout>
              <c:tx>
                <c:rich>
                  <a:bodyPr/>
                  <a:lstStyle/>
                  <a:p>
                    <a:fld id="{B73AC51C-2ECA-4488-8E61-C99557B62A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362-4036-959B-F06118668539}"/>
                </c:ext>
              </c:extLst>
            </c:dLbl>
            <c:dLbl>
              <c:idx val="15"/>
              <c:layout>
                <c:manualLayout>
                  <c:x val="-1.2311480455524776E-3"/>
                  <c:y val="-4.9638061232001145E-2"/>
                </c:manualLayout>
              </c:layout>
              <c:tx>
                <c:rich>
                  <a:bodyPr/>
                  <a:lstStyle/>
                  <a:p>
                    <a:fld id="{F16DE55D-84BF-4C7E-AD51-528DD9F922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362-4036-959B-F06118668539}"/>
                </c:ext>
              </c:extLst>
            </c:dLbl>
            <c:dLbl>
              <c:idx val="16"/>
              <c:layout>
                <c:manualLayout>
                  <c:x val="-3.6934441366576138E-3"/>
                  <c:y val="-9.1003112258668681E-2"/>
                </c:manualLayout>
              </c:layout>
              <c:tx>
                <c:rich>
                  <a:bodyPr/>
                  <a:lstStyle/>
                  <a:p>
                    <a:fld id="{CF35E87A-B223-4CC0-8220-86545611A7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362-4036-959B-F06118668539}"/>
                </c:ext>
              </c:extLst>
            </c:dLbl>
            <c:dLbl>
              <c:idx val="17"/>
              <c:layout>
                <c:manualLayout>
                  <c:x val="-2.4622960911049553E-3"/>
                  <c:y val="-9.1003112258668584E-2"/>
                </c:manualLayout>
              </c:layout>
              <c:tx>
                <c:rich>
                  <a:bodyPr/>
                  <a:lstStyle/>
                  <a:p>
                    <a:fld id="{BF66895B-54E8-4161-964E-AA99211616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362-4036-959B-F06118668539}"/>
                </c:ext>
              </c:extLst>
            </c:dLbl>
            <c:dLbl>
              <c:idx val="18"/>
              <c:layout>
                <c:manualLayout>
                  <c:x val="-1.2311480455524776E-3"/>
                  <c:y val="-0.35573943882934084"/>
                </c:manualLayout>
              </c:layout>
              <c:tx>
                <c:rich>
                  <a:bodyPr/>
                  <a:lstStyle/>
                  <a:p>
                    <a:fld id="{43E42355-41D4-465F-8ED0-1D256F0D4A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362-4036-959B-F06118668539}"/>
                </c:ext>
              </c:extLst>
            </c:dLbl>
            <c:dLbl>
              <c:idx val="19"/>
              <c:layout>
                <c:manualLayout>
                  <c:x val="0"/>
                  <c:y val="-0.13512583335378073"/>
                </c:manualLayout>
              </c:layout>
              <c:tx>
                <c:rich>
                  <a:bodyPr/>
                  <a:lstStyle/>
                  <a:p>
                    <a:fld id="{4E49111D-7C30-43FB-A83C-130DFF1C4FD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362-4036-959B-F06118668539}"/>
                </c:ext>
              </c:extLst>
            </c:dLbl>
            <c:dLbl>
              <c:idx val="20"/>
              <c:layout>
                <c:manualLayout>
                  <c:x val="-1.2311480455526583E-3"/>
                  <c:y val="-0.1047914626008911"/>
                </c:manualLayout>
              </c:layout>
              <c:tx>
                <c:rich>
                  <a:bodyPr rot="0" spcFirstLastPara="1" vertOverflow="ellipsis" vert="horz" wrap="square" lIns="38100" tIns="19050" rIns="38100" bIns="19050" anchor="ctr" anchorCtr="1">
                    <a:spAutoFit/>
                  </a:bodyPr>
                  <a:lstStyle/>
                  <a:p>
                    <a:pPr>
                      <a:defRPr sz="900" b="0" i="0" u="none" strike="noStrike" kern="1200" baseline="0">
                        <a:ln>
                          <a:solidFill>
                            <a:schemeClr val="accent1"/>
                          </a:solidFill>
                        </a:ln>
                        <a:solidFill>
                          <a:schemeClr val="tx1">
                            <a:lumMod val="75000"/>
                            <a:lumOff val="25000"/>
                          </a:schemeClr>
                        </a:solidFill>
                        <a:latin typeface="+mn-lt"/>
                        <a:ea typeface="+mn-ea"/>
                        <a:cs typeface="+mn-cs"/>
                      </a:defRPr>
                    </a:pPr>
                    <a:fld id="{FA8C5B1A-079B-4F4A-BA40-9AB1E32CA3CB}" type="CELLRANGE">
                      <a:rPr lang="en-US">
                        <a:ln>
                          <a:noFill/>
                        </a:ln>
                        <a:solidFill>
                          <a:schemeClr val="tx1">
                            <a:lumMod val="75000"/>
                            <a:lumOff val="25000"/>
                          </a:schemeClr>
                        </a:solidFill>
                      </a:rPr>
                      <a:pPr>
                        <a:defRPr>
                          <a:ln>
                            <a:solidFill>
                              <a:schemeClr val="accent1"/>
                            </a:solidFill>
                          </a:ln>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accent1"/>
                        </a:solidFill>
                      </a:ln>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362-4036-959B-F06118668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BB</c:v>
                </c:pt>
                <c:pt idx="1">
                  <c:v>BC</c:v>
                </c:pt>
                <c:pt idx="2">
                  <c:v>BM</c:v>
                </c:pt>
                <c:pt idx="3">
                  <c:v>BX</c:v>
                </c:pt>
                <c:pt idx="4">
                  <c:v>CC</c:v>
                </c:pt>
                <c:pt idx="5">
                  <c:v>CL</c:v>
                </c:pt>
                <c:pt idx="6">
                  <c:v>GC</c:v>
                </c:pt>
                <c:pt idx="7">
                  <c:v>GJ</c:v>
                </c:pt>
                <c:pt idx="8">
                  <c:v>HC</c:v>
                </c:pt>
                <c:pt idx="9">
                  <c:v>HO</c:v>
                </c:pt>
                <c:pt idx="10">
                  <c:v>JJ</c:v>
                </c:pt>
                <c:pt idx="11">
                  <c:v>KB</c:v>
                </c:pt>
                <c:pt idx="12">
                  <c:v>LE</c:v>
                </c:pt>
                <c:pt idx="13">
                  <c:v>LG</c:v>
                </c:pt>
                <c:pt idx="14">
                  <c:v>ME</c:v>
                </c:pt>
                <c:pt idx="15">
                  <c:v>NC</c:v>
                </c:pt>
                <c:pt idx="16">
                  <c:v>NY</c:v>
                </c:pt>
                <c:pt idx="17">
                  <c:v>QB</c:v>
                </c:pt>
                <c:pt idx="18">
                  <c:v>QC</c:v>
                </c:pt>
                <c:pt idx="19">
                  <c:v>SI</c:v>
                </c:pt>
                <c:pt idx="20">
                  <c:v>YC</c:v>
                </c:pt>
              </c:strCache>
            </c:strRef>
          </c:cat>
          <c:val>
            <c:numRef>
              <c:f>Sheet1!$C$2:$C$22</c:f>
              <c:numCache>
                <c:formatCode>General</c:formatCode>
                <c:ptCount val="21"/>
                <c:pt idx="0">
                  <c:v>206427</c:v>
                </c:pt>
                <c:pt idx="1">
                  <c:v>470180</c:v>
                </c:pt>
                <c:pt idx="2" formatCode="#,##0">
                  <c:v>61421</c:v>
                </c:pt>
                <c:pt idx="3">
                  <c:v>56198</c:v>
                </c:pt>
                <c:pt idx="4" formatCode="#,##0">
                  <c:v>453859</c:v>
                </c:pt>
                <c:pt idx="5">
                  <c:v>14481</c:v>
                </c:pt>
                <c:pt idx="6" formatCode="#,##0">
                  <c:v>145280</c:v>
                </c:pt>
                <c:pt idx="7">
                  <c:v>3208</c:v>
                </c:pt>
                <c:pt idx="8" formatCode="#,##0">
                  <c:v>305295</c:v>
                </c:pt>
                <c:pt idx="9">
                  <c:v>37698</c:v>
                </c:pt>
                <c:pt idx="10" formatCode="#,##0">
                  <c:v>114604</c:v>
                </c:pt>
                <c:pt idx="11">
                  <c:v>132824</c:v>
                </c:pt>
                <c:pt idx="12" formatCode="#,##0">
                  <c:v>274422</c:v>
                </c:pt>
                <c:pt idx="13">
                  <c:v>65207</c:v>
                </c:pt>
                <c:pt idx="14" formatCode="#,##0">
                  <c:v>73611</c:v>
                </c:pt>
                <c:pt idx="15">
                  <c:v>1579</c:v>
                </c:pt>
                <c:pt idx="16" formatCode="#,##0">
                  <c:v>81727</c:v>
                </c:pt>
                <c:pt idx="17">
                  <c:v>88976</c:v>
                </c:pt>
                <c:pt idx="18" formatCode="#,##0">
                  <c:v>407381</c:v>
                </c:pt>
                <c:pt idx="19">
                  <c:v>139733</c:v>
                </c:pt>
                <c:pt idx="20" formatCode="#,##0">
                  <c:v>122839</c:v>
                </c:pt>
              </c:numCache>
            </c:numRef>
          </c:val>
          <c:extLst>
            <c:ext xmlns:c15="http://schemas.microsoft.com/office/drawing/2012/chart" uri="{02D57815-91ED-43cb-92C2-25804820EDAC}">
              <c15:datalabelsRange>
                <c15:f>Sheet1!$E$2:$E$22</c15:f>
                <c15:dlblRangeCache>
                  <c:ptCount val="21"/>
                  <c:pt idx="0">
                    <c:v>77.34%</c:v>
                  </c:pt>
                  <c:pt idx="1">
                    <c:v>71.43%</c:v>
                  </c:pt>
                  <c:pt idx="2">
                    <c:v>80.16%</c:v>
                  </c:pt>
                  <c:pt idx="3">
                    <c:v>82.68%</c:v>
                  </c:pt>
                  <c:pt idx="4">
                    <c:v>65.97%</c:v>
                  </c:pt>
                  <c:pt idx="5">
                    <c:v>59.11%</c:v>
                  </c:pt>
                  <c:pt idx="6">
                    <c:v>73.62%</c:v>
                  </c:pt>
                  <c:pt idx="7">
                    <c:v>85.36%</c:v>
                  </c:pt>
                  <c:pt idx="8">
                    <c:v>74.74%</c:v>
                  </c:pt>
                  <c:pt idx="9">
                    <c:v>79.08%</c:v>
                  </c:pt>
                  <c:pt idx="10">
                    <c:v>66.24%</c:v>
                  </c:pt>
                  <c:pt idx="11">
                    <c:v>84.77%</c:v>
                  </c:pt>
                  <c:pt idx="12">
                    <c:v>78.82%</c:v>
                  </c:pt>
                  <c:pt idx="13">
                    <c:v>74.95%</c:v>
                  </c:pt>
                  <c:pt idx="14">
                    <c:v>79.08%</c:v>
                  </c:pt>
                  <c:pt idx="15">
                    <c:v>80.52%</c:v>
                  </c:pt>
                  <c:pt idx="16">
                    <c:v>79.27%</c:v>
                  </c:pt>
                  <c:pt idx="17">
                    <c:v>82.43%</c:v>
                  </c:pt>
                  <c:pt idx="18">
                    <c:v>75.25%</c:v>
                  </c:pt>
                  <c:pt idx="19">
                    <c:v>80.45%</c:v>
                  </c:pt>
                  <c:pt idx="20">
                    <c:v>82.52%</c:v>
                  </c:pt>
                </c15:dlblRangeCache>
              </c15:datalabelsRange>
            </c:ext>
            <c:ext xmlns:c16="http://schemas.microsoft.com/office/drawing/2014/chart" uri="{C3380CC4-5D6E-409C-BE32-E72D297353CC}">
              <c16:uniqueId val="{00000015-A362-4036-959B-F06118668539}"/>
            </c:ext>
          </c:extLst>
        </c:ser>
        <c:ser>
          <c:idx val="2"/>
          <c:order val="2"/>
          <c:tx>
            <c:strRef>
              <c:f>Sheet1!$D$1</c:f>
              <c:strCache>
                <c:ptCount val="1"/>
                <c:pt idx="0">
                  <c:v>Unique at College</c:v>
                </c:pt>
              </c:strCache>
            </c:strRef>
          </c:tx>
          <c:spPr>
            <a:solidFill>
              <a:srgbClr val="5BCAE7">
                <a:lumMod val="40000"/>
                <a:lumOff val="60000"/>
              </a:srgbClr>
            </a:solidFill>
            <a:ln>
              <a:noFill/>
            </a:ln>
            <a:effectLst/>
          </c:spPr>
          <c:invertIfNegative val="0"/>
          <c:cat>
            <c:strRef>
              <c:f>Sheet1!$A$2:$A$22</c:f>
              <c:strCache>
                <c:ptCount val="21"/>
                <c:pt idx="0">
                  <c:v>BB</c:v>
                </c:pt>
                <c:pt idx="1">
                  <c:v>BC</c:v>
                </c:pt>
                <c:pt idx="2">
                  <c:v>BM</c:v>
                </c:pt>
                <c:pt idx="3">
                  <c:v>BX</c:v>
                </c:pt>
                <c:pt idx="4">
                  <c:v>CC</c:v>
                </c:pt>
                <c:pt idx="5">
                  <c:v>CL</c:v>
                </c:pt>
                <c:pt idx="6">
                  <c:v>GC</c:v>
                </c:pt>
                <c:pt idx="7">
                  <c:v>GJ</c:v>
                </c:pt>
                <c:pt idx="8">
                  <c:v>HC</c:v>
                </c:pt>
                <c:pt idx="9">
                  <c:v>HO</c:v>
                </c:pt>
                <c:pt idx="10">
                  <c:v>JJ</c:v>
                </c:pt>
                <c:pt idx="11">
                  <c:v>KB</c:v>
                </c:pt>
                <c:pt idx="12">
                  <c:v>LE</c:v>
                </c:pt>
                <c:pt idx="13">
                  <c:v>LG</c:v>
                </c:pt>
                <c:pt idx="14">
                  <c:v>ME</c:v>
                </c:pt>
                <c:pt idx="15">
                  <c:v>NC</c:v>
                </c:pt>
                <c:pt idx="16">
                  <c:v>NY</c:v>
                </c:pt>
                <c:pt idx="17">
                  <c:v>QB</c:v>
                </c:pt>
                <c:pt idx="18">
                  <c:v>QC</c:v>
                </c:pt>
                <c:pt idx="19">
                  <c:v>SI</c:v>
                </c:pt>
                <c:pt idx="20">
                  <c:v>YC</c:v>
                </c:pt>
              </c:strCache>
            </c:strRef>
          </c:cat>
          <c:val>
            <c:numRef>
              <c:f>Sheet1!$D$2:$D$22</c:f>
              <c:numCache>
                <c:formatCode>General</c:formatCode>
                <c:ptCount val="21"/>
                <c:pt idx="0">
                  <c:v>60466</c:v>
                </c:pt>
                <c:pt idx="1">
                  <c:v>188046</c:v>
                </c:pt>
                <c:pt idx="2">
                  <c:v>15204</c:v>
                </c:pt>
                <c:pt idx="3">
                  <c:v>11776</c:v>
                </c:pt>
                <c:pt idx="4">
                  <c:v>234152</c:v>
                </c:pt>
                <c:pt idx="5">
                  <c:v>10018</c:v>
                </c:pt>
                <c:pt idx="6">
                  <c:v>52049</c:v>
                </c:pt>
                <c:pt idx="7">
                  <c:v>550</c:v>
                </c:pt>
                <c:pt idx="8">
                  <c:v>103199</c:v>
                </c:pt>
                <c:pt idx="9">
                  <c:v>9973</c:v>
                </c:pt>
                <c:pt idx="10">
                  <c:v>58407</c:v>
                </c:pt>
                <c:pt idx="11">
                  <c:v>23864</c:v>
                </c:pt>
                <c:pt idx="12">
                  <c:v>73751</c:v>
                </c:pt>
                <c:pt idx="13">
                  <c:v>21791</c:v>
                </c:pt>
                <c:pt idx="14">
                  <c:v>19479</c:v>
                </c:pt>
                <c:pt idx="15">
                  <c:v>382</c:v>
                </c:pt>
                <c:pt idx="16">
                  <c:v>21376</c:v>
                </c:pt>
                <c:pt idx="17">
                  <c:v>18961</c:v>
                </c:pt>
                <c:pt idx="18">
                  <c:v>133987</c:v>
                </c:pt>
                <c:pt idx="19">
                  <c:v>33966</c:v>
                </c:pt>
                <c:pt idx="20">
                  <c:v>26017</c:v>
                </c:pt>
              </c:numCache>
            </c:numRef>
          </c:val>
          <c:extLst>
            <c:ext xmlns:c16="http://schemas.microsoft.com/office/drawing/2014/chart" uri="{C3380CC4-5D6E-409C-BE32-E72D297353CC}">
              <c16:uniqueId val="{00000016-A362-4036-959B-F06118668539}"/>
            </c:ext>
          </c:extLst>
        </c:ser>
        <c:dLbls>
          <c:showLegendKey val="0"/>
          <c:showVal val="0"/>
          <c:showCatName val="0"/>
          <c:showSerName val="0"/>
          <c:showPercent val="0"/>
          <c:showBubbleSize val="0"/>
        </c:dLbls>
        <c:gapWidth val="150"/>
        <c:overlap val="100"/>
        <c:axId val="1776006592"/>
        <c:axId val="177602323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Print</c:v>
                      </c:pt>
                    </c:strCache>
                  </c:strRef>
                </c:tx>
                <c:spPr>
                  <a:solidFill>
                    <a:schemeClr val="accent1"/>
                  </a:solidFill>
                  <a:ln>
                    <a:noFill/>
                  </a:ln>
                  <a:effectLst/>
                </c:spPr>
                <c:invertIfNegative val="0"/>
                <c:cat>
                  <c:strRef>
                    <c:extLst>
                      <c:ext uri="{02D57815-91ED-43cb-92C2-25804820EDAC}">
                        <c15:formulaRef>
                          <c15:sqref>Sheet1!$A$2:$A$22</c15:sqref>
                        </c15:formulaRef>
                      </c:ext>
                    </c:extLst>
                    <c:strCache>
                      <c:ptCount val="21"/>
                      <c:pt idx="0">
                        <c:v>BB</c:v>
                      </c:pt>
                      <c:pt idx="1">
                        <c:v>BC</c:v>
                      </c:pt>
                      <c:pt idx="2">
                        <c:v>BM</c:v>
                      </c:pt>
                      <c:pt idx="3">
                        <c:v>BX</c:v>
                      </c:pt>
                      <c:pt idx="4">
                        <c:v>CC</c:v>
                      </c:pt>
                      <c:pt idx="5">
                        <c:v>CL</c:v>
                      </c:pt>
                      <c:pt idx="6">
                        <c:v>GC</c:v>
                      </c:pt>
                      <c:pt idx="7">
                        <c:v>GJ</c:v>
                      </c:pt>
                      <c:pt idx="8">
                        <c:v>HC</c:v>
                      </c:pt>
                      <c:pt idx="9">
                        <c:v>HO</c:v>
                      </c:pt>
                      <c:pt idx="10">
                        <c:v>JJ</c:v>
                      </c:pt>
                      <c:pt idx="11">
                        <c:v>KB</c:v>
                      </c:pt>
                      <c:pt idx="12">
                        <c:v>LE</c:v>
                      </c:pt>
                      <c:pt idx="13">
                        <c:v>LG</c:v>
                      </c:pt>
                      <c:pt idx="14">
                        <c:v>ME</c:v>
                      </c:pt>
                      <c:pt idx="15">
                        <c:v>NC</c:v>
                      </c:pt>
                      <c:pt idx="16">
                        <c:v>NY</c:v>
                      </c:pt>
                      <c:pt idx="17">
                        <c:v>QB</c:v>
                      </c:pt>
                      <c:pt idx="18">
                        <c:v>QC</c:v>
                      </c:pt>
                      <c:pt idx="19">
                        <c:v>SI</c:v>
                      </c:pt>
                      <c:pt idx="20">
                        <c:v>YC</c:v>
                      </c:pt>
                    </c:strCache>
                  </c:strRef>
                </c:cat>
                <c:val>
                  <c:numRef>
                    <c:extLst>
                      <c:ext uri="{02D57815-91ED-43cb-92C2-25804820EDAC}">
                        <c15:formulaRef>
                          <c15:sqref>Sheet1!$B$2:$B$22</c15:sqref>
                        </c15:formulaRef>
                      </c:ext>
                    </c:extLst>
                    <c:numCache>
                      <c:formatCode>General</c:formatCode>
                      <c:ptCount val="21"/>
                      <c:pt idx="0">
                        <c:v>266893</c:v>
                      </c:pt>
                      <c:pt idx="1">
                        <c:v>658226</c:v>
                      </c:pt>
                      <c:pt idx="2" formatCode="#,##0">
                        <c:v>76625</c:v>
                      </c:pt>
                      <c:pt idx="3">
                        <c:v>67974</c:v>
                      </c:pt>
                      <c:pt idx="4">
                        <c:v>688011</c:v>
                      </c:pt>
                      <c:pt idx="5">
                        <c:v>24499</c:v>
                      </c:pt>
                      <c:pt idx="6">
                        <c:v>197329</c:v>
                      </c:pt>
                      <c:pt idx="7">
                        <c:v>3758</c:v>
                      </c:pt>
                      <c:pt idx="8">
                        <c:v>408494</c:v>
                      </c:pt>
                      <c:pt idx="9">
                        <c:v>47671</c:v>
                      </c:pt>
                      <c:pt idx="10">
                        <c:v>173011</c:v>
                      </c:pt>
                      <c:pt idx="11">
                        <c:v>156688</c:v>
                      </c:pt>
                      <c:pt idx="12">
                        <c:v>348173</c:v>
                      </c:pt>
                      <c:pt idx="13">
                        <c:v>86998</c:v>
                      </c:pt>
                      <c:pt idx="14">
                        <c:v>93090</c:v>
                      </c:pt>
                      <c:pt idx="15">
                        <c:v>1961</c:v>
                      </c:pt>
                      <c:pt idx="16">
                        <c:v>103103</c:v>
                      </c:pt>
                      <c:pt idx="17">
                        <c:v>107937</c:v>
                      </c:pt>
                      <c:pt idx="18">
                        <c:v>541368</c:v>
                      </c:pt>
                      <c:pt idx="19">
                        <c:v>173699</c:v>
                      </c:pt>
                      <c:pt idx="20">
                        <c:v>148856</c:v>
                      </c:pt>
                    </c:numCache>
                  </c:numRef>
                </c:val>
                <c:extLst>
                  <c:ext xmlns:c16="http://schemas.microsoft.com/office/drawing/2014/chart" uri="{C3380CC4-5D6E-409C-BE32-E72D297353CC}">
                    <c16:uniqueId val="{00000017-A362-4036-959B-F06118668539}"/>
                  </c:ext>
                </c:extLst>
              </c15:ser>
            </c15:filteredBarSeries>
          </c:ext>
        </c:extLst>
      </c:barChart>
      <c:catAx>
        <c:axId val="177600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023232"/>
        <c:crosses val="autoZero"/>
        <c:auto val="1"/>
        <c:lblAlgn val="ctr"/>
        <c:lblOffset val="100"/>
        <c:noMultiLvlLbl val="0"/>
      </c:catAx>
      <c:valAx>
        <c:axId val="177602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00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F56EC9-D93F-7E4C-BC86-98B60A65B8C3}"/>
              </a:ext>
            </a:extLst>
          </p:cNvPr>
          <p:cNvSpPr>
            <a:spLocks noGrp="1"/>
          </p:cNvSpPr>
          <p:nvPr>
            <p:ph type="hdr" sz="quarter"/>
          </p:nvPr>
        </p:nvSpPr>
        <p:spPr>
          <a:xfrm>
            <a:off x="457200" y="425450"/>
            <a:ext cx="3657600" cy="622300"/>
          </a:xfrm>
          <a:prstGeom prst="rect">
            <a:avLst/>
          </a:prstGeom>
        </p:spPr>
        <p:txBody>
          <a:bodyPr vert="horz" lIns="91440" tIns="45720" rIns="91440" bIns="45720" rtlCol="0"/>
          <a:lstStyle>
            <a:lvl1pPr algn="l">
              <a:defRPr sz="900">
                <a:latin typeface="Arial Regular"/>
              </a:defRPr>
            </a:lvl1pPr>
          </a:lstStyle>
          <a:p>
            <a:pPr>
              <a:defRPr/>
            </a:pPr>
            <a:r>
              <a:rPr lang="en-US" dirty="0"/>
              <a:t>CUNY Central  PowerPoint Template 02</a:t>
            </a:r>
          </a:p>
        </p:txBody>
      </p:sp>
      <p:sp>
        <p:nvSpPr>
          <p:cNvPr id="3" name="Date Placeholder 2">
            <a:extLst>
              <a:ext uri="{FF2B5EF4-FFF2-40B4-BE49-F238E27FC236}">
                <a16:creationId xmlns:a16="http://schemas.microsoft.com/office/drawing/2014/main" id="{7A3CA733-53C3-A94E-BA96-5B7842E1F829}"/>
              </a:ext>
            </a:extLst>
          </p:cNvPr>
          <p:cNvSpPr>
            <a:spLocks noGrp="1"/>
          </p:cNvSpPr>
          <p:nvPr>
            <p:ph type="dt" sz="quarter" idx="1"/>
          </p:nvPr>
        </p:nvSpPr>
        <p:spPr>
          <a:xfrm>
            <a:off x="4178300" y="425450"/>
            <a:ext cx="2222500" cy="458788"/>
          </a:xfrm>
          <a:prstGeom prst="rect">
            <a:avLst/>
          </a:prstGeom>
        </p:spPr>
        <p:txBody>
          <a:bodyPr vert="horz" lIns="91440" tIns="45720" rIns="91440" bIns="45720" rtlCol="0"/>
          <a:lstStyle>
            <a:lvl1pPr algn="r">
              <a:defRPr sz="900">
                <a:latin typeface="Arial Regular"/>
              </a:defRPr>
            </a:lvl1pPr>
          </a:lstStyle>
          <a:p>
            <a:pPr>
              <a:defRPr/>
            </a:pPr>
            <a:fld id="{05F78662-1926-594F-9422-B62132CA4585}" type="datetime1">
              <a:rPr lang="en-US" smtClean="0"/>
              <a:t>1/19/2024</a:t>
            </a:fld>
            <a:endParaRPr lang="en-US" dirty="0"/>
          </a:p>
        </p:txBody>
      </p:sp>
      <p:sp>
        <p:nvSpPr>
          <p:cNvPr id="5" name="Slide Number Placeholder 4">
            <a:extLst>
              <a:ext uri="{FF2B5EF4-FFF2-40B4-BE49-F238E27FC236}">
                <a16:creationId xmlns:a16="http://schemas.microsoft.com/office/drawing/2014/main" id="{B20B04AD-0D56-8E4C-A3FA-C358F926643D}"/>
              </a:ext>
            </a:extLst>
          </p:cNvPr>
          <p:cNvSpPr>
            <a:spLocks noGrp="1"/>
          </p:cNvSpPr>
          <p:nvPr>
            <p:ph type="sldNum" sz="quarter" idx="3"/>
          </p:nvPr>
        </p:nvSpPr>
        <p:spPr>
          <a:xfrm>
            <a:off x="3321050" y="8361363"/>
            <a:ext cx="3079750" cy="458787"/>
          </a:xfrm>
          <a:prstGeom prst="rect">
            <a:avLst/>
          </a:prstGeom>
        </p:spPr>
        <p:txBody>
          <a:bodyPr vert="horz" wrap="square" lIns="91440" tIns="45720" rIns="91440" bIns="45720" numCol="1" anchor="b" anchorCtr="0" compatLnSpc="1">
            <a:prstTxWarp prst="textNoShape">
              <a:avLst/>
            </a:prstTxWarp>
          </a:bodyPr>
          <a:lstStyle>
            <a:lvl1pPr algn="r">
              <a:defRPr sz="900">
                <a:latin typeface="Arial Regular"/>
              </a:defRPr>
            </a:lvl1pPr>
          </a:lstStyle>
          <a:p>
            <a:fld id="{B4A00591-4B17-FC46-A349-6CC21157DF3E}"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CB4DECBD-B17B-F54C-957B-4266C37A4F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lide Image Placeholder 8">
            <a:extLst>
              <a:ext uri="{FF2B5EF4-FFF2-40B4-BE49-F238E27FC236}">
                <a16:creationId xmlns:a16="http://schemas.microsoft.com/office/drawing/2014/main" id="{36380350-2BF3-3A44-8CBD-86907CB6864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a:extLst>
              <a:ext uri="{FF2B5EF4-FFF2-40B4-BE49-F238E27FC236}">
                <a16:creationId xmlns:a16="http://schemas.microsoft.com/office/drawing/2014/main" id="{A972E11F-C101-6449-9401-58616F774F21}"/>
              </a:ext>
            </a:extLst>
          </p:cNvPr>
          <p:cNvSpPr>
            <a:spLocks noGrp="1"/>
          </p:cNvSpPr>
          <p:nvPr>
            <p:ph type="dt" idx="1"/>
          </p:nvPr>
        </p:nvSpPr>
        <p:spPr>
          <a:xfrm>
            <a:off x="4533900" y="298450"/>
            <a:ext cx="1638300" cy="458788"/>
          </a:xfrm>
          <a:prstGeom prst="rect">
            <a:avLst/>
          </a:prstGeom>
        </p:spPr>
        <p:txBody>
          <a:bodyPr vert="horz" lIns="91440" tIns="45720" rIns="91440" bIns="45720" rtlCol="0"/>
          <a:lstStyle>
            <a:lvl1pPr algn="r">
              <a:defRPr sz="900">
                <a:latin typeface="Arial" panose="020B0604020202020204" pitchFamily="34" charset="0"/>
                <a:cs typeface="Arial" panose="020B0604020202020204" pitchFamily="34" charset="0"/>
              </a:defRPr>
            </a:lvl1pPr>
          </a:lstStyle>
          <a:p>
            <a:fld id="{D752611A-2A93-B34D-8036-09C6EDC82B72}" type="datetime1">
              <a:rPr lang="en-US" smtClean="0"/>
              <a:t>1/19/2024</a:t>
            </a:fld>
            <a:endParaRPr lang="en-US" dirty="0"/>
          </a:p>
        </p:txBody>
      </p:sp>
      <p:sp>
        <p:nvSpPr>
          <p:cNvPr id="12" name="Slide Number Placeholder 11">
            <a:extLst>
              <a:ext uri="{FF2B5EF4-FFF2-40B4-BE49-F238E27FC236}">
                <a16:creationId xmlns:a16="http://schemas.microsoft.com/office/drawing/2014/main" id="{FE383BA0-0B72-A24B-BA87-AAB73E29A974}"/>
              </a:ext>
            </a:extLst>
          </p:cNvPr>
          <p:cNvSpPr>
            <a:spLocks noGrp="1"/>
          </p:cNvSpPr>
          <p:nvPr>
            <p:ph type="sldNum" sz="quarter" idx="5"/>
          </p:nvPr>
        </p:nvSpPr>
        <p:spPr>
          <a:xfrm>
            <a:off x="3200400" y="8329613"/>
            <a:ext cx="2971800" cy="458787"/>
          </a:xfrm>
          <a:prstGeom prst="rect">
            <a:avLst/>
          </a:prstGeom>
        </p:spPr>
        <p:txBody>
          <a:bodyPr vert="horz" lIns="91440" tIns="45720" rIns="91440" bIns="45720" rtlCol="0" anchor="b"/>
          <a:lstStyle>
            <a:lvl1pPr algn="r">
              <a:defRPr sz="900">
                <a:latin typeface="Arial" panose="020B0604020202020204" pitchFamily="34" charset="0"/>
                <a:cs typeface="Arial" panose="020B0604020202020204" pitchFamily="34" charset="0"/>
              </a:defRPr>
            </a:lvl1pPr>
          </a:lstStyle>
          <a:p>
            <a:fld id="{578D5650-CB9B-2F44-BD9D-5A88196FD0C2}" type="slidenum">
              <a:rPr lang="en-US" smtClean="0"/>
              <a:pPr/>
              <a:t>‹#›</a:t>
            </a:fld>
            <a:endParaRPr lang="en-US" dirty="0"/>
          </a:p>
        </p:txBody>
      </p:sp>
      <p:sp>
        <p:nvSpPr>
          <p:cNvPr id="7" name="Header Placeholder 6">
            <a:extLst>
              <a:ext uri="{FF2B5EF4-FFF2-40B4-BE49-F238E27FC236}">
                <a16:creationId xmlns:a16="http://schemas.microsoft.com/office/drawing/2014/main" id="{D4E5BFDE-BDCF-3545-A2E4-9FC2DC8EF140}"/>
              </a:ext>
            </a:extLst>
          </p:cNvPr>
          <p:cNvSpPr>
            <a:spLocks noGrp="1"/>
          </p:cNvSpPr>
          <p:nvPr>
            <p:ph type="hdr" sz="quarter"/>
          </p:nvPr>
        </p:nvSpPr>
        <p:spPr>
          <a:xfrm>
            <a:off x="685800" y="298450"/>
            <a:ext cx="2971800" cy="458788"/>
          </a:xfrm>
          <a:prstGeom prst="rect">
            <a:avLst/>
          </a:prstGeom>
        </p:spPr>
        <p:txBody>
          <a:bodyPr vert="horz" lIns="91440" tIns="45720" rIns="91440" bIns="45720" rtlCol="0"/>
          <a:lstStyle>
            <a:lvl1pPr algn="l">
              <a:defRPr sz="900">
                <a:latin typeface="Arial" panose="020B0604020202020204" pitchFamily="34" charset="0"/>
                <a:cs typeface="Arial" panose="020B0604020202020204" pitchFamily="34" charset="0"/>
              </a:defRPr>
            </a:lvl1pPr>
          </a:lstStyle>
          <a:p>
            <a:endParaRPr lang="en-US" dirty="0"/>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000" kern="1200">
        <a:solidFill>
          <a:schemeClr val="tx1"/>
        </a:solidFill>
        <a:latin typeface="Arial Regular"/>
        <a:ea typeface="+mn-ea"/>
        <a:cs typeface="+mn-cs"/>
      </a:defRPr>
    </a:lvl1pPr>
    <a:lvl2pPr marL="457200" algn="l" rtl="0" eaLnBrk="0" fontAlgn="base" hangingPunct="0">
      <a:spcBef>
        <a:spcPct val="30000"/>
      </a:spcBef>
      <a:spcAft>
        <a:spcPct val="0"/>
      </a:spcAft>
      <a:defRPr sz="1000" kern="1200">
        <a:solidFill>
          <a:schemeClr val="tx1"/>
        </a:solidFill>
        <a:latin typeface="Arial Regular"/>
        <a:ea typeface="+mn-ea"/>
        <a:cs typeface="+mn-cs"/>
      </a:defRPr>
    </a:lvl2pPr>
    <a:lvl3pPr marL="914400" algn="l" rtl="0" eaLnBrk="0" fontAlgn="base" hangingPunct="0">
      <a:spcBef>
        <a:spcPct val="30000"/>
      </a:spcBef>
      <a:spcAft>
        <a:spcPct val="0"/>
      </a:spcAft>
      <a:defRPr sz="1000" kern="1200">
        <a:solidFill>
          <a:schemeClr val="tx1"/>
        </a:solidFill>
        <a:latin typeface="Arial Regular"/>
        <a:ea typeface="+mn-ea"/>
        <a:cs typeface="+mn-cs"/>
      </a:defRPr>
    </a:lvl3pPr>
    <a:lvl4pPr marL="1371600" algn="l" rtl="0" eaLnBrk="0" fontAlgn="base" hangingPunct="0">
      <a:spcBef>
        <a:spcPct val="30000"/>
      </a:spcBef>
      <a:spcAft>
        <a:spcPct val="0"/>
      </a:spcAft>
      <a:defRPr sz="1000" kern="1200">
        <a:solidFill>
          <a:schemeClr val="tx1"/>
        </a:solidFill>
        <a:latin typeface="Arial Regular"/>
        <a:ea typeface="+mn-ea"/>
        <a:cs typeface="+mn-cs"/>
      </a:defRPr>
    </a:lvl4pPr>
    <a:lvl5pPr marL="1828800" algn="l" rtl="0" eaLnBrk="0" fontAlgn="base" hangingPunct="0">
      <a:spcBef>
        <a:spcPct val="30000"/>
      </a:spcBef>
      <a:spcAft>
        <a:spcPct val="0"/>
      </a:spcAft>
      <a:defRPr sz="100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100" b="1" dirty="0"/>
              <a:t>POWERPOINT LAYOUT: </a:t>
            </a:r>
            <a:r>
              <a:rPr lang="en-US" sz="1100" b="0" dirty="0"/>
              <a:t>SECTIONAL HEADER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t>Image Size 13.35” wide x 7.5” tall</a:t>
            </a:r>
          </a:p>
          <a:p>
            <a:r>
              <a:rPr lang="en-US" sz="1100" i="1" dirty="0"/>
              <a:t>CUNY Blue Duotone or SOLID CUNY Blue Background can be substituted</a:t>
            </a:r>
            <a:endParaRPr lang="en-US" dirty="0"/>
          </a:p>
          <a:p>
            <a:endParaRPr lang="en-US" dirty="0"/>
          </a:p>
        </p:txBody>
      </p:sp>
      <p:sp>
        <p:nvSpPr>
          <p:cNvPr id="6" name="Header Placeholder 5">
            <a:extLst>
              <a:ext uri="{FF2B5EF4-FFF2-40B4-BE49-F238E27FC236}">
                <a16:creationId xmlns:a16="http://schemas.microsoft.com/office/drawing/2014/main" id="{D8D8CED0-9A59-DA47-A05E-0401CFC368BA}"/>
              </a:ext>
            </a:extLst>
          </p:cNvPr>
          <p:cNvSpPr>
            <a:spLocks noGrp="1"/>
          </p:cNvSpPr>
          <p:nvPr>
            <p:ph type="hdr" sz="quarter"/>
          </p:nvPr>
        </p:nvSpPr>
        <p:spPr>
          <a:xfrm>
            <a:off x="685800" y="277813"/>
            <a:ext cx="2971800" cy="458787"/>
          </a:xfrm>
          <a:prstGeom prst="rect">
            <a:avLst/>
          </a:prstGeom>
        </p:spPr>
        <p:txBody>
          <a:bodyPr/>
          <a:lstStyle/>
          <a:p>
            <a:pPr>
              <a:defRPr/>
            </a:pPr>
            <a:r>
              <a:rPr lang="en-US" dirty="0"/>
              <a:t>CUNY Central  PowerPoint Template 02</a:t>
            </a:r>
          </a:p>
        </p:txBody>
      </p:sp>
      <p:sp>
        <p:nvSpPr>
          <p:cNvPr id="7" name="Date Placeholder 6">
            <a:extLst>
              <a:ext uri="{FF2B5EF4-FFF2-40B4-BE49-F238E27FC236}">
                <a16:creationId xmlns:a16="http://schemas.microsoft.com/office/drawing/2014/main" id="{D8E86120-3CC5-6E48-BCBD-983048467CBA}"/>
              </a:ext>
            </a:extLst>
          </p:cNvPr>
          <p:cNvSpPr>
            <a:spLocks noGrp="1"/>
          </p:cNvSpPr>
          <p:nvPr>
            <p:ph type="dt" idx="1"/>
          </p:nvPr>
        </p:nvSpPr>
        <p:spPr/>
        <p:txBody>
          <a:bodyPr/>
          <a:lstStyle/>
          <a:p>
            <a:fld id="{12992C0D-AC74-FE42-8847-1E7A2FE5AF85}" type="datetime1">
              <a:rPr lang="en-US" smtClean="0"/>
              <a:t>1/19/2024</a:t>
            </a:fld>
            <a:endParaRPr lang="en-US" dirty="0"/>
          </a:p>
        </p:txBody>
      </p:sp>
      <p:sp>
        <p:nvSpPr>
          <p:cNvPr id="8" name="Slide Number Placeholder 7">
            <a:extLst>
              <a:ext uri="{FF2B5EF4-FFF2-40B4-BE49-F238E27FC236}">
                <a16:creationId xmlns:a16="http://schemas.microsoft.com/office/drawing/2014/main" id="{0FE96DEA-8641-E849-BE61-FD5489A7C94A}"/>
              </a:ext>
            </a:extLst>
          </p:cNvPr>
          <p:cNvSpPr>
            <a:spLocks noGrp="1"/>
          </p:cNvSpPr>
          <p:nvPr>
            <p:ph type="sldNum" sz="quarter" idx="5"/>
          </p:nvPr>
        </p:nvSpPr>
        <p:spPr/>
        <p:txBody>
          <a:bodyPr/>
          <a:lstStyle/>
          <a:p>
            <a:fld id="{578D5650-CB9B-2F44-BD9D-5A88196FD0C2}" type="slidenum">
              <a:rPr lang="en-US" smtClean="0"/>
              <a:pPr/>
              <a:t>1</a:t>
            </a:fld>
            <a:endParaRPr lang="en-US" dirty="0"/>
          </a:p>
        </p:txBody>
      </p:sp>
    </p:spTree>
    <p:extLst>
      <p:ext uri="{BB962C8B-B14F-4D97-AF65-F5344CB8AC3E}">
        <p14:creationId xmlns:p14="http://schemas.microsoft.com/office/powerpoint/2010/main" val="9243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10</a:t>
            </a:fld>
            <a:endParaRPr lang="en-US" dirty="0"/>
          </a:p>
        </p:txBody>
      </p:sp>
    </p:spTree>
    <p:extLst>
      <p:ext uri="{BB962C8B-B14F-4D97-AF65-F5344CB8AC3E}">
        <p14:creationId xmlns:p14="http://schemas.microsoft.com/office/powerpoint/2010/main" val="128903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11</a:t>
            </a:fld>
            <a:endParaRPr lang="en-US" dirty="0"/>
          </a:p>
        </p:txBody>
      </p:sp>
    </p:spTree>
    <p:extLst>
      <p:ext uri="{BB962C8B-B14F-4D97-AF65-F5344CB8AC3E}">
        <p14:creationId xmlns:p14="http://schemas.microsoft.com/office/powerpoint/2010/main" val="29006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12</a:t>
            </a:fld>
            <a:endParaRPr lang="en-US" dirty="0"/>
          </a:p>
        </p:txBody>
      </p:sp>
    </p:spTree>
    <p:extLst>
      <p:ext uri="{BB962C8B-B14F-4D97-AF65-F5344CB8AC3E}">
        <p14:creationId xmlns:p14="http://schemas.microsoft.com/office/powerpoint/2010/main" val="9106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13</a:t>
            </a:fld>
            <a:endParaRPr lang="en-US" dirty="0"/>
          </a:p>
        </p:txBody>
      </p:sp>
    </p:spTree>
    <p:extLst>
      <p:ext uri="{BB962C8B-B14F-4D97-AF65-F5344CB8AC3E}">
        <p14:creationId xmlns:p14="http://schemas.microsoft.com/office/powerpoint/2010/main" val="252784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14</a:t>
            </a:fld>
            <a:endParaRPr lang="en-US" dirty="0"/>
          </a:p>
        </p:txBody>
      </p:sp>
    </p:spTree>
    <p:extLst>
      <p:ext uri="{BB962C8B-B14F-4D97-AF65-F5344CB8AC3E}">
        <p14:creationId xmlns:p14="http://schemas.microsoft.com/office/powerpoint/2010/main" val="144971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2</a:t>
            </a:fld>
            <a:endParaRPr lang="en-US" dirty="0"/>
          </a:p>
        </p:txBody>
      </p:sp>
    </p:spTree>
    <p:extLst>
      <p:ext uri="{BB962C8B-B14F-4D97-AF65-F5344CB8AC3E}">
        <p14:creationId xmlns:p14="http://schemas.microsoft.com/office/powerpoint/2010/main" val="362259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3</a:t>
            </a:fld>
            <a:endParaRPr lang="en-US" dirty="0"/>
          </a:p>
        </p:txBody>
      </p:sp>
    </p:spTree>
    <p:extLst>
      <p:ext uri="{BB962C8B-B14F-4D97-AF65-F5344CB8AC3E}">
        <p14:creationId xmlns:p14="http://schemas.microsoft.com/office/powerpoint/2010/main" val="199106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4</a:t>
            </a:fld>
            <a:endParaRPr lang="en-US" dirty="0"/>
          </a:p>
        </p:txBody>
      </p:sp>
    </p:spTree>
    <p:extLst>
      <p:ext uri="{BB962C8B-B14F-4D97-AF65-F5344CB8AC3E}">
        <p14:creationId xmlns:p14="http://schemas.microsoft.com/office/powerpoint/2010/main" val="284277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a:p>
        </p:txBody>
      </p:sp>
      <p:sp>
        <p:nvSpPr>
          <p:cNvPr id="6" name="Slide Number Placeholder 5"/>
          <p:cNvSpPr>
            <a:spLocks noGrp="1"/>
          </p:cNvSpPr>
          <p:nvPr>
            <p:ph type="sldNum" sz="quarter" idx="5"/>
          </p:nvPr>
        </p:nvSpPr>
        <p:spPr/>
        <p:txBody>
          <a:bodyPr/>
          <a:lstStyle/>
          <a:p>
            <a:fld id="{578D5650-CB9B-2F44-BD9D-5A88196FD0C2}" type="slidenum">
              <a:rPr lang="en-US" smtClean="0"/>
              <a:pPr/>
              <a:t>5</a:t>
            </a:fld>
            <a:endParaRPr lang="en-US"/>
          </a:p>
        </p:txBody>
      </p:sp>
    </p:spTree>
    <p:extLst>
      <p:ext uri="{BB962C8B-B14F-4D97-AF65-F5344CB8AC3E}">
        <p14:creationId xmlns:p14="http://schemas.microsoft.com/office/powerpoint/2010/main" val="362259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6</a:t>
            </a:fld>
            <a:endParaRPr lang="en-US" dirty="0"/>
          </a:p>
        </p:txBody>
      </p:sp>
    </p:spTree>
    <p:extLst>
      <p:ext uri="{BB962C8B-B14F-4D97-AF65-F5344CB8AC3E}">
        <p14:creationId xmlns:p14="http://schemas.microsoft.com/office/powerpoint/2010/main" val="12218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7</a:t>
            </a:fld>
            <a:endParaRPr lang="en-US" dirty="0"/>
          </a:p>
        </p:txBody>
      </p:sp>
    </p:spTree>
    <p:extLst>
      <p:ext uri="{BB962C8B-B14F-4D97-AF65-F5344CB8AC3E}">
        <p14:creationId xmlns:p14="http://schemas.microsoft.com/office/powerpoint/2010/main" val="36646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8</a:t>
            </a:fld>
            <a:endParaRPr lang="en-US" dirty="0"/>
          </a:p>
        </p:txBody>
      </p:sp>
    </p:spTree>
    <p:extLst>
      <p:ext uri="{BB962C8B-B14F-4D97-AF65-F5344CB8AC3E}">
        <p14:creationId xmlns:p14="http://schemas.microsoft.com/office/powerpoint/2010/main" val="61678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POWERPOINT LAYOUT: </a:t>
            </a:r>
            <a:r>
              <a:rPr lang="en-US" sz="1100" b="0" dirty="0"/>
              <a:t>TITLE AND CONTENT</a:t>
            </a:r>
          </a:p>
        </p:txBody>
      </p:sp>
      <p:sp>
        <p:nvSpPr>
          <p:cNvPr id="4" name="Header Placeholder 3"/>
          <p:cNvSpPr>
            <a:spLocks noGrp="1"/>
          </p:cNvSpPr>
          <p:nvPr>
            <p:ph type="hdr" sz="quarter"/>
          </p:nvPr>
        </p:nvSpPr>
        <p:spPr>
          <a:xfrm>
            <a:off x="685800" y="298450"/>
            <a:ext cx="3848100" cy="458788"/>
          </a:xfrm>
          <a:prstGeom prst="rect">
            <a:avLst/>
          </a:prstGeom>
        </p:spPr>
        <p:txBody>
          <a:bodyPr/>
          <a:lstStyle/>
          <a:p>
            <a:pPr>
              <a:defRPr/>
            </a:pPr>
            <a:r>
              <a:rPr lang="en-US" dirty="0"/>
              <a:t>CUNY Central  PowerPoint Template 02</a:t>
            </a:r>
          </a:p>
        </p:txBody>
      </p:sp>
      <p:sp>
        <p:nvSpPr>
          <p:cNvPr id="5" name="Date Placeholder 4"/>
          <p:cNvSpPr>
            <a:spLocks noGrp="1"/>
          </p:cNvSpPr>
          <p:nvPr>
            <p:ph type="dt" idx="1"/>
          </p:nvPr>
        </p:nvSpPr>
        <p:spPr/>
        <p:txBody>
          <a:bodyPr/>
          <a:lstStyle/>
          <a:p>
            <a:fld id="{D752611A-2A93-B34D-8036-09C6EDC82B72}" type="datetime1">
              <a:rPr lang="en-US" smtClean="0"/>
              <a:t>1/19/2024</a:t>
            </a:fld>
            <a:endParaRPr lang="en-US" dirty="0"/>
          </a:p>
        </p:txBody>
      </p:sp>
      <p:sp>
        <p:nvSpPr>
          <p:cNvPr id="6" name="Slide Number Placeholder 5"/>
          <p:cNvSpPr>
            <a:spLocks noGrp="1"/>
          </p:cNvSpPr>
          <p:nvPr>
            <p:ph type="sldNum" sz="quarter" idx="5"/>
          </p:nvPr>
        </p:nvSpPr>
        <p:spPr/>
        <p:txBody>
          <a:bodyPr/>
          <a:lstStyle/>
          <a:p>
            <a:fld id="{578D5650-CB9B-2F44-BD9D-5A88196FD0C2}" type="slidenum">
              <a:rPr lang="en-US" smtClean="0"/>
              <a:pPr/>
              <a:t>9</a:t>
            </a:fld>
            <a:endParaRPr lang="en-US" dirty="0"/>
          </a:p>
        </p:txBody>
      </p:sp>
    </p:spTree>
    <p:extLst>
      <p:ext uri="{BB962C8B-B14F-4D97-AF65-F5344CB8AC3E}">
        <p14:creationId xmlns:p14="http://schemas.microsoft.com/office/powerpoint/2010/main" val="947240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173D7-5EEB-EE41-A125-7D5C5025C02B}"/>
              </a:ext>
            </a:extLst>
          </p:cNvPr>
          <p:cNvSpPr/>
          <p:nvPr userDrawn="1"/>
        </p:nvSpPr>
        <p:spPr>
          <a:xfrm>
            <a:off x="0" y="1385888"/>
            <a:ext cx="1219835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7">
            <a:extLst>
              <a:ext uri="{FF2B5EF4-FFF2-40B4-BE49-F238E27FC236}">
                <a16:creationId xmlns:a16="http://schemas.microsoft.com/office/drawing/2014/main" id="{04A059FA-90F7-1F45-B26E-62AB133A20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76300" y="1375317"/>
            <a:ext cx="11801764" cy="1034405"/>
          </a:xfrm>
          <a:prstGeom prst="rect">
            <a:avLst/>
          </a:prstGeom>
        </p:spPr>
        <p:txBody>
          <a:bodyPr anchor="b"/>
          <a:lstStyle>
            <a:lvl1pPr algn="l">
              <a:defRPr sz="4000" b="1" i="0">
                <a:solidFill>
                  <a:srgbClr val="1C3A8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76300" y="2412546"/>
            <a:ext cx="9144000" cy="442515"/>
          </a:xfrm>
        </p:spPr>
        <p:txBody>
          <a:bodyPr/>
          <a:lstStyle>
            <a:lvl1pPr marL="0" indent="0" algn="l">
              <a:buNone/>
              <a:defRPr sz="25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6893646B-DE9D-7642-A0B4-C2DFA6779972}"/>
              </a:ext>
            </a:extLst>
          </p:cNvPr>
          <p:cNvSpPr>
            <a:spLocks noGrp="1"/>
          </p:cNvSpPr>
          <p:nvPr>
            <p:ph type="sldNum" sz="quarter" idx="10"/>
          </p:nvPr>
        </p:nvSpPr>
        <p:spPr/>
        <p:txBody>
          <a:bodyPr/>
          <a:lstStyle>
            <a:lvl1pPr>
              <a:defRPr/>
            </a:lvl1pPr>
          </a:lstStyle>
          <a:p>
            <a:fld id="{99C82A67-2169-C641-BD49-15863C21B495}" type="slidenum">
              <a:rPr lang="en-US" altLang="en-US"/>
              <a:pPr/>
              <a:t>‹#›</a:t>
            </a:fld>
            <a:endParaRPr lang="en-US" altLang="en-US" dirty="0"/>
          </a:p>
        </p:txBody>
      </p:sp>
    </p:spTree>
    <p:extLst>
      <p:ext uri="{BB962C8B-B14F-4D97-AF65-F5344CB8AC3E}">
        <p14:creationId xmlns:p14="http://schemas.microsoft.com/office/powerpoint/2010/main" val="144086838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Imag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62E4A5-9180-D040-BB2E-260A69ED4025}"/>
              </a:ext>
            </a:extLst>
          </p:cNvPr>
          <p:cNvSpPr/>
          <p:nvPr userDrawn="1"/>
        </p:nvSpPr>
        <p:spPr>
          <a:xfrm>
            <a:off x="-1" y="0"/>
            <a:ext cx="5336375" cy="6858000"/>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7">
            <a:extLst>
              <a:ext uri="{FF2B5EF4-FFF2-40B4-BE49-F238E27FC236}">
                <a16:creationId xmlns:a16="http://schemas.microsoft.com/office/drawing/2014/main" id="{65651D46-DFF8-904D-93F5-1A3F777B4F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680524"/>
            <a:ext cx="4253322" cy="1068388"/>
          </a:xfrm>
          <a:prstGeom prst="rect">
            <a:avLst/>
          </a:prstGeom>
        </p:spPr>
        <p:txBody>
          <a:bodyPr anchor="t" anchorCtr="0"/>
          <a:lstStyle>
            <a:lvl1pPr>
              <a:defRPr sz="3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334001" y="0"/>
            <a:ext cx="6858000" cy="6858000"/>
          </a:xfrm>
        </p:spPr>
        <p:txBody>
          <a:bodyPr anchor="ctr" anchorCtr="0"/>
          <a:lstStyle>
            <a:lvl1pPr>
              <a:defRPr sz="28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800" b="0" i="0">
                <a:latin typeface="Arial" panose="020B0604020202020204" pitchFamily="34" charset="0"/>
                <a:cs typeface="Arial" panose="020B0604020202020204" pitchFamily="34" charset="0"/>
              </a:defRPr>
            </a:lvl3pPr>
            <a:lvl4pPr>
              <a:defRPr sz="2800" b="0" i="0">
                <a:latin typeface="Arial" panose="020B0604020202020204" pitchFamily="34" charset="0"/>
                <a:cs typeface="Arial" panose="020B0604020202020204" pitchFamily="34" charset="0"/>
              </a:defRPr>
            </a:lvl4pPr>
            <a:lvl5pPr>
              <a:defRPr sz="28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42258"/>
            <a:ext cx="3932237" cy="3426730"/>
          </a:xfrm>
        </p:spPr>
        <p:txBody>
          <a:bodyPr/>
          <a:lstStyle>
            <a:lvl1pPr marL="0" indent="0">
              <a:lnSpc>
                <a:spcPct val="100000"/>
              </a:lnSpc>
              <a:buNone/>
              <a:defRPr sz="2400">
                <a:solidFill>
                  <a:srgbClr val="FFC000"/>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F6B502A7-59DA-1C43-AEB0-E66C20B07E4A}"/>
              </a:ext>
            </a:extLst>
          </p:cNvPr>
          <p:cNvSpPr>
            <a:spLocks noGrp="1"/>
          </p:cNvSpPr>
          <p:nvPr>
            <p:ph type="sldNum" sz="quarter" idx="10"/>
          </p:nvPr>
        </p:nvSpPr>
        <p:spPr/>
        <p:txBody>
          <a:bodyPr/>
          <a:lstStyle>
            <a:lvl1pPr>
              <a:defRPr/>
            </a:lvl1pPr>
          </a:lstStyle>
          <a:p>
            <a:fld id="{43657FF2-C9B1-064D-BF58-3A638CE81656}" type="slidenum">
              <a:rPr lang="en-US" altLang="en-US"/>
              <a:pPr/>
              <a:t>‹#›</a:t>
            </a:fld>
            <a:endParaRPr lang="en-US" altLang="en-US" dirty="0"/>
          </a:p>
        </p:txBody>
      </p:sp>
    </p:spTree>
    <p:extLst>
      <p:ext uri="{BB962C8B-B14F-4D97-AF65-F5344CB8AC3E}">
        <p14:creationId xmlns:p14="http://schemas.microsoft.com/office/powerpoint/2010/main" val="113404227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33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6345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043B-FB08-5B46-88A5-9E98AEF508A8}"/>
              </a:ext>
            </a:extLst>
          </p:cNvPr>
          <p:cNvSpPr/>
          <p:nvPr userDrawn="1"/>
        </p:nvSpPr>
        <p:spPr>
          <a:xfrm>
            <a:off x="0" y="0"/>
            <a:ext cx="12198350" cy="6858000"/>
          </a:xfrm>
          <a:prstGeom prst="rect">
            <a:avLst/>
          </a:prstGeom>
          <a:solidFill>
            <a:srgbClr val="1B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DD32891A-FA77-FD4E-AA1F-B9104C0821CA}"/>
              </a:ext>
            </a:extLst>
          </p:cNvPr>
          <p:cNvSpPr/>
          <p:nvPr userDrawn="1"/>
        </p:nvSpPr>
        <p:spPr>
          <a:xfrm>
            <a:off x="0" y="1385888"/>
            <a:ext cx="1219835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
            <a:extLst>
              <a:ext uri="{FF2B5EF4-FFF2-40B4-BE49-F238E27FC236}">
                <a16:creationId xmlns:a16="http://schemas.microsoft.com/office/drawing/2014/main" id="{3D9C28DE-F8D1-C348-AC04-CFAD5C0B68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29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76300" y="1375317"/>
            <a:ext cx="11801764" cy="1034405"/>
          </a:xfrm>
          <a:prstGeom prst="rect">
            <a:avLst/>
          </a:prstGeom>
        </p:spPr>
        <p:txBody>
          <a:bodyPr anchor="b"/>
          <a:lstStyle>
            <a:lvl1pPr algn="l">
              <a:defRPr sz="4000" b="1" i="0">
                <a:solidFill>
                  <a:srgbClr val="1C3A8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76300" y="2412546"/>
            <a:ext cx="9144000" cy="442515"/>
          </a:xfrm>
        </p:spPr>
        <p:txBody>
          <a:bodyPr/>
          <a:lstStyle>
            <a:lvl1pPr marL="0" indent="0" algn="l">
              <a:buNone/>
              <a:defRPr sz="2500" b="0" i="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5A777546-58DF-B649-BE41-81240102F477}"/>
              </a:ext>
            </a:extLst>
          </p:cNvPr>
          <p:cNvSpPr>
            <a:spLocks noGrp="1"/>
          </p:cNvSpPr>
          <p:nvPr>
            <p:ph type="sldNum" sz="quarter" idx="10"/>
          </p:nvPr>
        </p:nvSpPr>
        <p:spPr/>
        <p:txBody>
          <a:bodyPr/>
          <a:lstStyle>
            <a:lvl1pPr>
              <a:defRPr/>
            </a:lvl1pPr>
          </a:lstStyle>
          <a:p>
            <a:fld id="{E7D39C9E-819F-C64E-B0C2-B0A54340C5A0}" type="slidenum">
              <a:rPr lang="en-US" altLang="en-US"/>
              <a:pPr/>
              <a:t>‹#›</a:t>
            </a:fld>
            <a:endParaRPr lang="en-US" altLang="en-US" dirty="0"/>
          </a:p>
        </p:txBody>
      </p:sp>
    </p:spTree>
    <p:extLst>
      <p:ext uri="{BB962C8B-B14F-4D97-AF65-F5344CB8AC3E}">
        <p14:creationId xmlns:p14="http://schemas.microsoft.com/office/powerpoint/2010/main" val="361542978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5EB8B-98E8-A244-A900-BCBB91C418E5}"/>
              </a:ext>
            </a:extLst>
          </p:cNvPr>
          <p:cNvSpPr/>
          <p:nvPr userDrawn="1"/>
        </p:nvSpPr>
        <p:spPr>
          <a:xfrm>
            <a:off x="0" y="4335463"/>
            <a:ext cx="12192000" cy="1604962"/>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7">
            <a:extLst>
              <a:ext uri="{FF2B5EF4-FFF2-40B4-BE49-F238E27FC236}">
                <a16:creationId xmlns:a16="http://schemas.microsoft.com/office/drawing/2014/main" id="{559131EF-F372-6A48-AA7F-9C0D6E0C1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79475" y="4627710"/>
            <a:ext cx="10515600" cy="1169830"/>
          </a:xfrm>
          <a:prstGeom prst="rect">
            <a:avLst/>
          </a:prstGeom>
        </p:spPr>
        <p:txBody>
          <a:bodyPr anchor="t" anchorCtr="0"/>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79475" y="5324303"/>
            <a:ext cx="10515600" cy="615580"/>
          </a:xfrm>
        </p:spPr>
        <p:txBody>
          <a:bodyPr/>
          <a:lstStyle>
            <a:lvl1pPr marL="0" indent="0">
              <a:buNone/>
              <a:defRPr sz="2500" b="0" i="0">
                <a:solidFill>
                  <a:srgbClr val="FFC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A7A321E-26CA-BF43-BEBF-E40A5F3235AD}"/>
              </a:ext>
            </a:extLst>
          </p:cNvPr>
          <p:cNvSpPr>
            <a:spLocks noGrp="1"/>
          </p:cNvSpPr>
          <p:nvPr>
            <p:ph type="sldNum" sz="quarter" idx="10"/>
          </p:nvPr>
        </p:nvSpPr>
        <p:spPr/>
        <p:txBody>
          <a:bodyPr/>
          <a:lstStyle>
            <a:lvl1pPr>
              <a:defRPr/>
            </a:lvl1pPr>
          </a:lstStyle>
          <a:p>
            <a:fld id="{BBE77412-5ED7-454C-A51D-A9984132647E}" type="slidenum">
              <a:rPr lang="en-US" altLang="en-US"/>
              <a:pPr/>
              <a:t>‹#›</a:t>
            </a:fld>
            <a:endParaRPr lang="en-US" altLang="en-US" dirty="0"/>
          </a:p>
        </p:txBody>
      </p:sp>
    </p:spTree>
    <p:extLst>
      <p:ext uri="{BB962C8B-B14F-4D97-AF65-F5344CB8AC3E}">
        <p14:creationId xmlns:p14="http://schemas.microsoft.com/office/powerpoint/2010/main" val="230583328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B8BAB-33F4-C741-932E-DEEF8BC1218E}"/>
              </a:ext>
            </a:extLst>
          </p:cNvPr>
          <p:cNvSpPr/>
          <p:nvPr userDrawn="1"/>
        </p:nvSpPr>
        <p:spPr>
          <a:xfrm>
            <a:off x="0" y="4338638"/>
            <a:ext cx="12192000" cy="16017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7">
            <a:extLst>
              <a:ext uri="{FF2B5EF4-FFF2-40B4-BE49-F238E27FC236}">
                <a16:creationId xmlns:a16="http://schemas.microsoft.com/office/drawing/2014/main" id="{20ED84FD-9683-A14B-A479-0279CDD901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4605145"/>
            <a:ext cx="10515600" cy="692171"/>
          </a:xfrm>
          <a:prstGeom prst="rect">
            <a:avLst/>
          </a:prstGeom>
        </p:spPr>
        <p:txBody>
          <a:bodyPr anchor="t" anchorCtr="0"/>
          <a:lstStyle>
            <a:lvl1pPr>
              <a:defRPr sz="4000" b="1" i="0">
                <a:solidFill>
                  <a:srgbClr val="1C3A8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5297316"/>
            <a:ext cx="10515600" cy="642567"/>
          </a:xfrm>
        </p:spPr>
        <p:txBody>
          <a:bodyPr/>
          <a:lstStyle>
            <a:lvl1pPr marL="0" indent="0">
              <a:buNone/>
              <a:defRPr sz="2500" b="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4F867F0B-35AB-4A44-BF67-E931A42A65E6}"/>
              </a:ext>
            </a:extLst>
          </p:cNvPr>
          <p:cNvSpPr>
            <a:spLocks noGrp="1"/>
          </p:cNvSpPr>
          <p:nvPr>
            <p:ph type="sldNum" sz="quarter" idx="10"/>
          </p:nvPr>
        </p:nvSpPr>
        <p:spPr/>
        <p:txBody>
          <a:bodyPr/>
          <a:lstStyle>
            <a:lvl1pPr>
              <a:defRPr/>
            </a:lvl1pPr>
          </a:lstStyle>
          <a:p>
            <a:fld id="{5F2385AD-9ECB-6B4E-B9DC-94209A880965}" type="slidenum">
              <a:rPr lang="en-US" altLang="en-US"/>
              <a:pPr/>
              <a:t>‹#›</a:t>
            </a:fld>
            <a:endParaRPr lang="en-US" altLang="en-US" dirty="0"/>
          </a:p>
        </p:txBody>
      </p:sp>
    </p:spTree>
    <p:extLst>
      <p:ext uri="{BB962C8B-B14F-4D97-AF65-F5344CB8AC3E}">
        <p14:creationId xmlns:p14="http://schemas.microsoft.com/office/powerpoint/2010/main" val="322249158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99FDE5-7AC9-3A46-A36D-9FD358E7C2CF}"/>
              </a:ext>
            </a:extLst>
          </p:cNvPr>
          <p:cNvSpPr/>
          <p:nvPr userDrawn="1"/>
        </p:nvSpPr>
        <p:spPr>
          <a:xfrm>
            <a:off x="0" y="17463"/>
            <a:ext cx="12192000" cy="1825625"/>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838200" y="2142675"/>
            <a:ext cx="10515600" cy="4121150"/>
          </a:xfrm>
        </p:spPr>
        <p:txBody>
          <a:bodyPr anchor="ctr" anchorCtr="0"/>
          <a:lstStyle>
            <a:lvl1pPr>
              <a:defRPr sz="3200" b="0" i="0">
                <a:latin typeface="+mn-lt"/>
              </a:defRPr>
            </a:lvl1pPr>
            <a:lvl2pPr>
              <a:defRPr sz="3200" b="0" i="0">
                <a:latin typeface="+mn-lt"/>
              </a:defRPr>
            </a:lvl2pPr>
            <a:lvl3pPr>
              <a:defRPr sz="3200" b="0" i="0">
                <a:latin typeface="+mn-lt"/>
              </a:defRPr>
            </a:lvl3pPr>
            <a:lvl4pPr>
              <a:defRPr sz="3200" b="0" i="0">
                <a:latin typeface="+mn-lt"/>
              </a:defRPr>
            </a:lvl4pPr>
            <a:lvl5pPr>
              <a:defRPr sz="32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EB9C66AA-27E0-6E4F-9EF8-CB17AD028AED}"/>
              </a:ext>
            </a:extLst>
          </p:cNvPr>
          <p:cNvSpPr>
            <a:spLocks noGrp="1"/>
          </p:cNvSpPr>
          <p:nvPr>
            <p:ph type="title"/>
          </p:nvPr>
        </p:nvSpPr>
        <p:spPr>
          <a:xfrm>
            <a:off x="839788" y="318248"/>
            <a:ext cx="10515600" cy="1325563"/>
          </a:xfrm>
          <a:prstGeom prst="rect">
            <a:avLst/>
          </a:prstGeom>
        </p:spPr>
        <p:txBody>
          <a:bodyPr/>
          <a:lstStyle>
            <a:lvl1pPr>
              <a:defRPr sz="4000" b="1" i="0">
                <a:solidFill>
                  <a:srgbClr val="FFC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5A7CAF21-FB0B-8342-A769-74FF8CDC3286}"/>
              </a:ext>
            </a:extLst>
          </p:cNvPr>
          <p:cNvSpPr>
            <a:spLocks noGrp="1"/>
          </p:cNvSpPr>
          <p:nvPr>
            <p:ph type="sldNum" sz="quarter" idx="10"/>
          </p:nvPr>
        </p:nvSpPr>
        <p:spPr/>
        <p:txBody>
          <a:bodyPr/>
          <a:lstStyle>
            <a:lvl1pPr>
              <a:defRPr/>
            </a:lvl1pPr>
          </a:lstStyle>
          <a:p>
            <a:fld id="{077D8433-8F90-F545-AF3B-ABFC1BEC8CC8}" type="slidenum">
              <a:rPr lang="en-US" altLang="en-US"/>
              <a:pPr/>
              <a:t>‹#›</a:t>
            </a:fld>
            <a:endParaRPr lang="en-US" altLang="en-US" dirty="0"/>
          </a:p>
        </p:txBody>
      </p:sp>
    </p:spTree>
    <p:extLst>
      <p:ext uri="{BB962C8B-B14F-4D97-AF65-F5344CB8AC3E}">
        <p14:creationId xmlns:p14="http://schemas.microsoft.com/office/powerpoint/2010/main" val="42846620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079C6-F645-AE4D-A7E1-2DF58BF8318F}"/>
              </a:ext>
            </a:extLst>
          </p:cNvPr>
          <p:cNvSpPr/>
          <p:nvPr userDrawn="1"/>
        </p:nvSpPr>
        <p:spPr>
          <a:xfrm>
            <a:off x="0" y="17463"/>
            <a:ext cx="12192000" cy="1825625"/>
          </a:xfrm>
          <a:prstGeom prst="rect">
            <a:avLst/>
          </a:prstGeom>
          <a:solidFill>
            <a:srgbClr val="1C3A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sz="half" idx="1"/>
          </p:nvPr>
        </p:nvSpPr>
        <p:spPr>
          <a:xfrm>
            <a:off x="838200" y="2007163"/>
            <a:ext cx="5181600" cy="4114800"/>
          </a:xfrm>
        </p:spPr>
        <p:txBody>
          <a:bodyPr/>
          <a:lstStyle>
            <a:lvl1pPr>
              <a:defRPr sz="2600" b="0" i="0">
                <a:latin typeface="+mn-lt"/>
              </a:defRPr>
            </a:lvl1pPr>
            <a:lvl2pPr>
              <a:defRPr sz="2400" b="0" i="0">
                <a:latin typeface="+mn-lt"/>
              </a:defRPr>
            </a:lvl2pPr>
            <a:lvl3pPr>
              <a:defRPr sz="2400" b="0" i="0">
                <a:latin typeface="+mn-lt"/>
              </a:defRPr>
            </a:lvl3pPr>
            <a:lvl4pPr>
              <a:defRPr sz="2400" b="0" i="0">
                <a:latin typeface="+mn-lt"/>
              </a:defRPr>
            </a:lvl4pPr>
            <a:lvl5pPr>
              <a:defRPr sz="24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07163"/>
            <a:ext cx="5257800" cy="4114800"/>
          </a:xfrm>
          <a:ln>
            <a:noFill/>
          </a:ln>
        </p:spPr>
        <p:txBody>
          <a:bodyPr/>
          <a:lstStyle>
            <a:lvl1pPr>
              <a:defRPr sz="2600" b="0" i="0">
                <a:latin typeface="+mn-lt"/>
              </a:defRPr>
            </a:lvl1pPr>
            <a:lvl2pPr>
              <a:defRPr sz="2400" b="0" i="0">
                <a:latin typeface="+mn-lt"/>
              </a:defRPr>
            </a:lvl2pPr>
            <a:lvl3pPr>
              <a:defRPr sz="2400" b="0" i="0">
                <a:latin typeface="+mn-lt"/>
              </a:defRPr>
            </a:lvl3pPr>
            <a:lvl4pPr>
              <a:defRPr sz="2400" b="0" i="0">
                <a:latin typeface="+mn-lt"/>
              </a:defRPr>
            </a:lvl4pPr>
            <a:lvl5pPr>
              <a:defRPr sz="24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8D402896-0B8B-4B4D-89BB-06572E904675}"/>
              </a:ext>
            </a:extLst>
          </p:cNvPr>
          <p:cNvSpPr>
            <a:spLocks noGrp="1"/>
          </p:cNvSpPr>
          <p:nvPr>
            <p:ph type="title"/>
          </p:nvPr>
        </p:nvSpPr>
        <p:spPr>
          <a:xfrm>
            <a:off x="839788" y="318248"/>
            <a:ext cx="10515600" cy="1325563"/>
          </a:xfrm>
          <a:prstGeom prst="rect">
            <a:avLst/>
          </a:prstGeom>
        </p:spPr>
        <p:txBody>
          <a:bodyPr/>
          <a:lstStyle>
            <a:lvl1pPr>
              <a:defRPr sz="4000" b="1" i="0">
                <a:solidFill>
                  <a:srgbClr val="FFC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D769FF-B77C-5445-B8BB-CCC20F54FFB5}"/>
              </a:ext>
            </a:extLst>
          </p:cNvPr>
          <p:cNvSpPr>
            <a:spLocks noGrp="1"/>
          </p:cNvSpPr>
          <p:nvPr>
            <p:ph type="sldNum" sz="quarter" idx="10"/>
          </p:nvPr>
        </p:nvSpPr>
        <p:spPr/>
        <p:txBody>
          <a:bodyPr/>
          <a:lstStyle>
            <a:lvl1pPr>
              <a:defRPr/>
            </a:lvl1pPr>
          </a:lstStyle>
          <a:p>
            <a:fld id="{86755E85-3BF3-1943-824C-D4EB350E91E0}" type="slidenum">
              <a:rPr lang="en-US" altLang="en-US"/>
              <a:pPr/>
              <a:t>‹#›</a:t>
            </a:fld>
            <a:endParaRPr lang="en-US" altLang="en-US" dirty="0"/>
          </a:p>
        </p:txBody>
      </p:sp>
    </p:spTree>
    <p:extLst>
      <p:ext uri="{BB962C8B-B14F-4D97-AF65-F5344CB8AC3E}">
        <p14:creationId xmlns:p14="http://schemas.microsoft.com/office/powerpoint/2010/main" val="174684368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514EC4-2EFE-6845-AD50-144FBFBBA1C8}"/>
              </a:ext>
            </a:extLst>
          </p:cNvPr>
          <p:cNvSpPr/>
          <p:nvPr userDrawn="1"/>
        </p:nvSpPr>
        <p:spPr>
          <a:xfrm>
            <a:off x="0" y="17463"/>
            <a:ext cx="12192000" cy="1825625"/>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839788" y="1896321"/>
            <a:ext cx="5157787" cy="823912"/>
          </a:xfrm>
        </p:spPr>
        <p:txBody>
          <a:bodyPr anchor="b"/>
          <a:lstStyle>
            <a:lvl1pPr marL="0" indent="0">
              <a:buNone/>
              <a:defRPr sz="26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859133"/>
            <a:ext cx="5157787" cy="3310173"/>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896321"/>
            <a:ext cx="5183188" cy="823912"/>
          </a:xfrm>
        </p:spPr>
        <p:txBody>
          <a:bodyPr anchor="b"/>
          <a:lstStyle>
            <a:lvl1pPr marL="0" indent="0">
              <a:buNone/>
              <a:defRPr sz="26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859133"/>
            <a:ext cx="5183188" cy="3310173"/>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EC3F49AB-8D03-1C4F-970C-1D3FFDB93ABB}"/>
              </a:ext>
            </a:extLst>
          </p:cNvPr>
          <p:cNvSpPr>
            <a:spLocks noGrp="1"/>
          </p:cNvSpPr>
          <p:nvPr>
            <p:ph type="title"/>
          </p:nvPr>
        </p:nvSpPr>
        <p:spPr>
          <a:xfrm>
            <a:off x="839788" y="318248"/>
            <a:ext cx="10515600" cy="1325563"/>
          </a:xfrm>
          <a:prstGeom prst="rect">
            <a:avLst/>
          </a:prstGeom>
        </p:spPr>
        <p:txBody>
          <a:bodyPr/>
          <a:lstStyle>
            <a:lvl1pPr>
              <a:defRPr sz="4000" b="1" i="0">
                <a:solidFill>
                  <a:srgbClr val="FFC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7DDC4B64-9BE8-FF4D-8B32-D2F8995F1B69}"/>
              </a:ext>
            </a:extLst>
          </p:cNvPr>
          <p:cNvSpPr>
            <a:spLocks noGrp="1"/>
          </p:cNvSpPr>
          <p:nvPr>
            <p:ph type="sldNum" sz="quarter" idx="10"/>
          </p:nvPr>
        </p:nvSpPr>
        <p:spPr/>
        <p:txBody>
          <a:bodyPr/>
          <a:lstStyle>
            <a:lvl1pPr>
              <a:defRPr/>
            </a:lvl1pPr>
          </a:lstStyle>
          <a:p>
            <a:fld id="{65EA56A7-C9DF-444B-BFA9-16905C560A7A}" type="slidenum">
              <a:rPr lang="en-US" altLang="en-US"/>
              <a:pPr/>
              <a:t>‹#›</a:t>
            </a:fld>
            <a:endParaRPr lang="en-US" altLang="en-US" dirty="0"/>
          </a:p>
        </p:txBody>
      </p:sp>
    </p:spTree>
    <p:extLst>
      <p:ext uri="{BB962C8B-B14F-4D97-AF65-F5344CB8AC3E}">
        <p14:creationId xmlns:p14="http://schemas.microsoft.com/office/powerpoint/2010/main" val="374059435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ABD3DD-4EE1-344D-B982-AE7C9EC734C0}"/>
              </a:ext>
            </a:extLst>
          </p:cNvPr>
          <p:cNvSpPr/>
          <p:nvPr userDrawn="1"/>
        </p:nvSpPr>
        <p:spPr>
          <a:xfrm>
            <a:off x="0" y="0"/>
            <a:ext cx="12192000" cy="1843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1">
            <a:extLst>
              <a:ext uri="{FF2B5EF4-FFF2-40B4-BE49-F238E27FC236}">
                <a16:creationId xmlns:a16="http://schemas.microsoft.com/office/drawing/2014/main" id="{E6B36C18-3194-5D48-BBB1-BB14A1DC3C4D}"/>
              </a:ext>
            </a:extLst>
          </p:cNvPr>
          <p:cNvSpPr>
            <a:spLocks noGrp="1"/>
          </p:cNvSpPr>
          <p:nvPr>
            <p:ph type="title"/>
          </p:nvPr>
        </p:nvSpPr>
        <p:spPr>
          <a:xfrm>
            <a:off x="839788" y="318248"/>
            <a:ext cx="10515600" cy="1325563"/>
          </a:xfrm>
          <a:prstGeom prst="rect">
            <a:avLst/>
          </a:prstGeom>
        </p:spPr>
        <p:txBody>
          <a:bodyPr/>
          <a:lstStyle>
            <a:lvl1pPr>
              <a:defRPr sz="4000" b="1" i="0">
                <a:solidFill>
                  <a:srgbClr val="1C3A8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64D7292E-C61C-DF48-B3DD-1570208442E8}"/>
              </a:ext>
            </a:extLst>
          </p:cNvPr>
          <p:cNvSpPr>
            <a:spLocks noGrp="1"/>
          </p:cNvSpPr>
          <p:nvPr>
            <p:ph type="sldNum" sz="quarter" idx="10"/>
          </p:nvPr>
        </p:nvSpPr>
        <p:spPr/>
        <p:txBody>
          <a:bodyPr/>
          <a:lstStyle>
            <a:lvl1pPr>
              <a:defRPr/>
            </a:lvl1pPr>
          </a:lstStyle>
          <a:p>
            <a:fld id="{58851720-FDD9-284B-9D6B-64137EF16BD7}" type="slidenum">
              <a:rPr lang="en-US" altLang="en-US"/>
              <a:pPr/>
              <a:t>‹#›</a:t>
            </a:fld>
            <a:endParaRPr lang="en-US" altLang="en-US" dirty="0"/>
          </a:p>
        </p:txBody>
      </p:sp>
    </p:spTree>
    <p:extLst>
      <p:ext uri="{BB962C8B-B14F-4D97-AF65-F5344CB8AC3E}">
        <p14:creationId xmlns:p14="http://schemas.microsoft.com/office/powerpoint/2010/main" val="376628718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62E4A5-9180-D040-BB2E-260A69ED4025}"/>
              </a:ext>
            </a:extLst>
          </p:cNvPr>
          <p:cNvSpPr/>
          <p:nvPr userDrawn="1"/>
        </p:nvSpPr>
        <p:spPr>
          <a:xfrm>
            <a:off x="-1" y="0"/>
            <a:ext cx="5022851" cy="6858000"/>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7">
            <a:extLst>
              <a:ext uri="{FF2B5EF4-FFF2-40B4-BE49-F238E27FC236}">
                <a16:creationId xmlns:a16="http://schemas.microsoft.com/office/drawing/2014/main" id="{65651D46-DFF8-904D-93F5-1A3F777B4F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680524"/>
            <a:ext cx="3932237" cy="1068388"/>
          </a:xfrm>
          <a:prstGeom prst="rect">
            <a:avLst/>
          </a:prstGeom>
        </p:spPr>
        <p:txBody>
          <a:bodyPr anchor="t" anchorCtr="0"/>
          <a:lstStyle>
            <a:lvl1pPr>
              <a:defRPr sz="3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018572"/>
            <a:ext cx="6172200" cy="4729190"/>
          </a:xfrm>
        </p:spPr>
        <p:txBody>
          <a:bodyPr anchor="ctr" anchorCtr="0"/>
          <a:lstStyle>
            <a:lvl1pPr>
              <a:defRPr sz="28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800" b="0" i="0">
                <a:latin typeface="Arial" panose="020B0604020202020204" pitchFamily="34" charset="0"/>
                <a:cs typeface="Arial" panose="020B0604020202020204" pitchFamily="34" charset="0"/>
              </a:defRPr>
            </a:lvl3pPr>
            <a:lvl4pPr>
              <a:defRPr sz="2800" b="0" i="0">
                <a:latin typeface="Arial" panose="020B0604020202020204" pitchFamily="34" charset="0"/>
                <a:cs typeface="Arial" panose="020B0604020202020204" pitchFamily="34" charset="0"/>
              </a:defRPr>
            </a:lvl4pPr>
            <a:lvl5pPr>
              <a:defRPr sz="28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42258"/>
            <a:ext cx="3932237" cy="3426730"/>
          </a:xfrm>
        </p:spPr>
        <p:txBody>
          <a:bodyPr/>
          <a:lstStyle>
            <a:lvl1pPr marL="0" indent="0">
              <a:lnSpc>
                <a:spcPct val="100000"/>
              </a:lnSpc>
              <a:buNone/>
              <a:defRPr sz="2400">
                <a:solidFill>
                  <a:srgbClr val="FFC000"/>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F6B502A7-59DA-1C43-AEB0-E66C20B07E4A}"/>
              </a:ext>
            </a:extLst>
          </p:cNvPr>
          <p:cNvSpPr>
            <a:spLocks noGrp="1"/>
          </p:cNvSpPr>
          <p:nvPr>
            <p:ph type="sldNum" sz="quarter" idx="10"/>
          </p:nvPr>
        </p:nvSpPr>
        <p:spPr/>
        <p:txBody>
          <a:bodyPr/>
          <a:lstStyle>
            <a:lvl1pPr>
              <a:defRPr/>
            </a:lvl1pPr>
          </a:lstStyle>
          <a:p>
            <a:fld id="{43657FF2-C9B1-064D-BF58-3A638CE81656}" type="slidenum">
              <a:rPr lang="en-US" altLang="en-US"/>
              <a:pPr/>
              <a:t>‹#›</a:t>
            </a:fld>
            <a:endParaRPr lang="en-US" altLang="en-US" dirty="0"/>
          </a:p>
        </p:txBody>
      </p:sp>
    </p:spTree>
    <p:extLst>
      <p:ext uri="{BB962C8B-B14F-4D97-AF65-F5344CB8AC3E}">
        <p14:creationId xmlns:p14="http://schemas.microsoft.com/office/powerpoint/2010/main" val="2947784020"/>
      </p:ext>
    </p:extLst>
  </p:cSld>
  <p:clrMapOvr>
    <a:masterClrMapping/>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2869E4-D388-1644-9F5C-457E79FB3DC8}"/>
              </a:ext>
            </a:extLst>
          </p:cNvPr>
          <p:cNvSpPr/>
          <p:nvPr userDrawn="1"/>
        </p:nvSpPr>
        <p:spPr>
          <a:xfrm>
            <a:off x="0" y="0"/>
            <a:ext cx="12192000" cy="1843088"/>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7" name="Text Placeholder 2">
            <a:extLst>
              <a:ext uri="{FF2B5EF4-FFF2-40B4-BE49-F238E27FC236}">
                <a16:creationId xmlns:a16="http://schemas.microsoft.com/office/drawing/2014/main" id="{8D3A6CDB-F21F-2041-B814-6A5B1D84F9BE}"/>
              </a:ext>
            </a:extLst>
          </p:cNvPr>
          <p:cNvSpPr>
            <a:spLocks noGrp="1"/>
          </p:cNvSpPr>
          <p:nvPr>
            <p:ph type="body" idx="1"/>
          </p:nvPr>
        </p:nvSpPr>
        <p:spPr bwMode="auto">
          <a:xfrm>
            <a:off x="838200" y="1922463"/>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a:extLst>
              <a:ext uri="{FF2B5EF4-FFF2-40B4-BE49-F238E27FC236}">
                <a16:creationId xmlns:a16="http://schemas.microsoft.com/office/drawing/2014/main" id="{AB720829-9DFE-E049-A081-C30DDD434B3E}"/>
              </a:ext>
            </a:extLst>
          </p:cNvPr>
          <p:cNvSpPr>
            <a:spLocks noGrp="1"/>
          </p:cNvSpPr>
          <p:nvPr>
            <p:ph type="sldNum" sz="quarter" idx="4"/>
          </p:nvPr>
        </p:nvSpPr>
        <p:spPr>
          <a:xfrm>
            <a:off x="8053388" y="6288088"/>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400B30CE-BCC1-D640-9A53-A87837ABD0A2}" type="slidenum">
              <a:rPr lang="en-US" altLang="en-US"/>
              <a:pPr/>
              <a:t>‹#›</a:t>
            </a:fld>
            <a:endParaRPr lang="en-US" altLang="en-US" dirty="0"/>
          </a:p>
        </p:txBody>
      </p:sp>
      <p:sp>
        <p:nvSpPr>
          <p:cNvPr id="12" name="Title 1">
            <a:extLst>
              <a:ext uri="{FF2B5EF4-FFF2-40B4-BE49-F238E27FC236}">
                <a16:creationId xmlns:a16="http://schemas.microsoft.com/office/drawing/2014/main" id="{6BAAB551-5747-8043-8C8C-BAAC80675E26}"/>
              </a:ext>
            </a:extLst>
          </p:cNvPr>
          <p:cNvSpPr txBox="1">
            <a:spLocks/>
          </p:cNvSpPr>
          <p:nvPr userDrawn="1"/>
        </p:nvSpPr>
        <p:spPr>
          <a:xfrm>
            <a:off x="839788" y="317500"/>
            <a:ext cx="10515600" cy="1325563"/>
          </a:xfrm>
          <a:prstGeom prst="rect">
            <a:avLst/>
          </a:prstGeom>
        </p:spPr>
        <p:txBody>
          <a:bodyPr/>
          <a:lstStyle>
            <a:lvl1pPr algn="l" rtl="0" fontAlgn="base">
              <a:lnSpc>
                <a:spcPct val="90000"/>
              </a:lnSpc>
              <a:spcBef>
                <a:spcPct val="0"/>
              </a:spcBef>
              <a:spcAft>
                <a:spcPct val="0"/>
              </a:spcAft>
              <a:defRPr sz="4400" b="0" i="0" kern="1200">
                <a:solidFill>
                  <a:schemeClr val="bg1"/>
                </a:solidFill>
                <a:latin typeface="Trade Gothic Next LT Pro" panose="020B0503040303020004" pitchFamily="34" charset="77"/>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US" sz="4000" b="1" dirty="0">
                <a:solidFill>
                  <a:srgbClr val="FFC000"/>
                </a:solidFill>
                <a:latin typeface="Arial" panose="020B0604020202020204" pitchFamily="34" charset="0"/>
                <a:cs typeface="Arial" panose="020B0604020202020204" pitchFamily="34" charset="0"/>
              </a:rPr>
              <a:t>Click to edit Master title style</a:t>
            </a:r>
          </a:p>
        </p:txBody>
      </p:sp>
      <p:pic>
        <p:nvPicPr>
          <p:cNvPr id="1030" name="Picture 8">
            <a:extLst>
              <a:ext uri="{FF2B5EF4-FFF2-40B4-BE49-F238E27FC236}">
                <a16:creationId xmlns:a16="http://schemas.microsoft.com/office/drawing/2014/main" id="{0E0D3AAB-FD6D-4B46-B085-4CDFA808F11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47400" y="6167438"/>
            <a:ext cx="1041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8" r:id="rId6"/>
    <p:sldLayoutId id="2147484010" r:id="rId7"/>
    <p:sldLayoutId id="2147484013" r:id="rId8"/>
    <p:sldLayoutId id="2147484014" r:id="rId9"/>
    <p:sldLayoutId id="2147484019" r:id="rId10"/>
    <p:sldLayoutId id="2147484018" r:id="rId11"/>
  </p:sldLayoutIdLst>
  <p:transition spd="slow">
    <p:wipe/>
  </p:transition>
  <p:txStyles>
    <p:titleStyle>
      <a:lvl1pPr algn="l" rtl="0" eaLnBrk="1" fontAlgn="base" hangingPunct="1">
        <a:lnSpc>
          <a:spcPct val="90000"/>
        </a:lnSpc>
        <a:spcBef>
          <a:spcPct val="0"/>
        </a:spcBef>
        <a:spcAft>
          <a:spcPct val="0"/>
        </a:spcAft>
        <a:defRPr sz="4400" kern="1200">
          <a:solidFill>
            <a:schemeClr val="bg1"/>
          </a:solidFill>
          <a:latin typeface="Trade Gothic Next LT Pro" panose="020B0503040303020004" pitchFamily="34" charset="77"/>
          <a:ea typeface="+mj-ea"/>
          <a:cs typeface="+mj-cs"/>
        </a:defRPr>
      </a:lvl1pPr>
      <a:lvl2pPr algn="l" rtl="0" eaLnBrk="1" fontAlgn="base" hangingPunct="1">
        <a:lnSpc>
          <a:spcPct val="90000"/>
        </a:lnSpc>
        <a:spcBef>
          <a:spcPct val="0"/>
        </a:spcBef>
        <a:spcAft>
          <a:spcPct val="0"/>
        </a:spcAft>
        <a:defRPr sz="4400">
          <a:solidFill>
            <a:schemeClr val="bg1"/>
          </a:solidFill>
          <a:latin typeface="Trade Gothic Next LT Pro" panose="020B0503040303020004" pitchFamily="34" charset="77"/>
        </a:defRPr>
      </a:lvl2pPr>
      <a:lvl3pPr algn="l" rtl="0" eaLnBrk="1" fontAlgn="base" hangingPunct="1">
        <a:lnSpc>
          <a:spcPct val="90000"/>
        </a:lnSpc>
        <a:spcBef>
          <a:spcPct val="0"/>
        </a:spcBef>
        <a:spcAft>
          <a:spcPct val="0"/>
        </a:spcAft>
        <a:defRPr sz="4400">
          <a:solidFill>
            <a:schemeClr val="bg1"/>
          </a:solidFill>
          <a:latin typeface="Trade Gothic Next LT Pro" panose="020B0503040303020004" pitchFamily="34" charset="77"/>
        </a:defRPr>
      </a:lvl3pPr>
      <a:lvl4pPr algn="l" rtl="0" eaLnBrk="1" fontAlgn="base" hangingPunct="1">
        <a:lnSpc>
          <a:spcPct val="90000"/>
        </a:lnSpc>
        <a:spcBef>
          <a:spcPct val="0"/>
        </a:spcBef>
        <a:spcAft>
          <a:spcPct val="0"/>
        </a:spcAft>
        <a:defRPr sz="4400">
          <a:solidFill>
            <a:schemeClr val="bg1"/>
          </a:solidFill>
          <a:latin typeface="Trade Gothic Next LT Pro" panose="020B0503040303020004" pitchFamily="34" charset="77"/>
        </a:defRPr>
      </a:lvl4pPr>
      <a:lvl5pPr algn="l" rtl="0" eaLnBrk="1" fontAlgn="base" hangingPunct="1">
        <a:lnSpc>
          <a:spcPct val="90000"/>
        </a:lnSpc>
        <a:spcBef>
          <a:spcPct val="0"/>
        </a:spcBef>
        <a:spcAft>
          <a:spcPct val="0"/>
        </a:spcAft>
        <a:defRPr sz="4400">
          <a:solidFill>
            <a:schemeClr val="bg1"/>
          </a:solidFill>
          <a:latin typeface="Trade Gothic Next LT Pro" panose="020B0503040303020004" pitchFamily="34" charset="77"/>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background image of NYC.">
            <a:extLst>
              <a:ext uri="{FF2B5EF4-FFF2-40B4-BE49-F238E27FC236}">
                <a16:creationId xmlns:a16="http://schemas.microsoft.com/office/drawing/2014/main" id="{7D91C089-7207-3640-AE55-9BD41230F5D3}"/>
              </a:ext>
              <a:ext uri="{C183D7F6-B498-43B3-948B-1728B52AA6E4}">
                <adec:decorative xmlns:adec="http://schemas.microsoft.com/office/drawing/2017/decorative" val="0"/>
              </a:ext>
            </a:extLst>
          </p:cNvPr>
          <p:cNvGrpSpPr/>
          <p:nvPr/>
        </p:nvGrpSpPr>
        <p:grpSpPr>
          <a:xfrm>
            <a:off x="-4" y="0"/>
            <a:ext cx="12192004" cy="6858000"/>
            <a:chOff x="0" y="0"/>
            <a:chExt cx="12192004" cy="6858000"/>
          </a:xfrm>
        </p:grpSpPr>
        <p:pic>
          <p:nvPicPr>
            <p:cNvPr id="5" name="Picture 4">
              <a:extLst>
                <a:ext uri="{FF2B5EF4-FFF2-40B4-BE49-F238E27FC236}">
                  <a16:creationId xmlns:a16="http://schemas.microsoft.com/office/drawing/2014/main" id="{0FA84FBB-2784-4A4B-911D-5CBD586391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0"/>
              <a:ext cx="12192000" cy="6858000"/>
            </a:xfrm>
            <a:prstGeom prst="rect">
              <a:avLst/>
            </a:prstGeom>
          </p:spPr>
        </p:pic>
        <p:sp>
          <p:nvSpPr>
            <p:cNvPr id="12" name="Rectangle 11">
              <a:extLst>
                <a:ext uri="{FF2B5EF4-FFF2-40B4-BE49-F238E27FC236}">
                  <a16:creationId xmlns:a16="http://schemas.microsoft.com/office/drawing/2014/main" id="{423C79CB-17AF-5C4C-ABAD-5D42FF2B42AC}"/>
                </a:ext>
                <a:ext uri="{C183D7F6-B498-43B3-948B-1728B52AA6E4}">
                  <adec:decorative xmlns:adec="http://schemas.microsoft.com/office/drawing/2017/decorative" val="1"/>
                </a:ext>
              </a:extLst>
            </p:cNvPr>
            <p:cNvSpPr/>
            <p:nvPr/>
          </p:nvSpPr>
          <p:spPr>
            <a:xfrm>
              <a:off x="0" y="4338638"/>
              <a:ext cx="12192000" cy="1601787"/>
            </a:xfrm>
            <a:prstGeom prst="rect">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8913" name="Title 1">
            <a:extLst>
              <a:ext uri="{FF2B5EF4-FFF2-40B4-BE49-F238E27FC236}">
                <a16:creationId xmlns:a16="http://schemas.microsoft.com/office/drawing/2014/main" id="{5D382F49-3B7B-2848-A894-1EBC40AE0A08}"/>
              </a:ext>
            </a:extLst>
          </p:cNvPr>
          <p:cNvSpPr>
            <a:spLocks noGrp="1" noChangeArrowheads="1"/>
          </p:cNvSpPr>
          <p:nvPr>
            <p:ph type="title"/>
          </p:nvPr>
        </p:nvSpPr>
        <p:spPr bwMode="auto">
          <a:xfrm>
            <a:off x="312101" y="4605145"/>
            <a:ext cx="11323228" cy="692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3500" dirty="0">
                <a:latin typeface="+mj-lt"/>
              </a:rPr>
              <a:t>Using Alma for Print Collection Analysis at the City University of New York</a:t>
            </a:r>
            <a:br>
              <a:rPr lang="en-US" altLang="en-US" sz="3500" dirty="0">
                <a:latin typeface="+mj-lt"/>
              </a:rPr>
            </a:br>
            <a:r>
              <a:rPr lang="en-US" altLang="en-US" sz="2500" dirty="0">
                <a:latin typeface="+mj-lt"/>
              </a:rPr>
              <a:t>January 2024</a:t>
            </a:r>
          </a:p>
        </p:txBody>
      </p:sp>
      <p:pic>
        <p:nvPicPr>
          <p:cNvPr id="16" name="Picture 2" descr="CUNY Logo">
            <a:extLst>
              <a:ext uri="{FF2B5EF4-FFF2-40B4-BE49-F238E27FC236}">
                <a16:creationId xmlns:a16="http://schemas.microsoft.com/office/drawing/2014/main" id="{9A17C797-61E3-924A-A753-0BE38B44F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00" y="6167438"/>
            <a:ext cx="1042988" cy="490537"/>
          </a:xfrm>
          <a:prstGeom prst="rect">
            <a:avLst/>
          </a:prstGeom>
          <a:noFill/>
          <a:ln>
            <a:noFill/>
          </a:ln>
          <a:effectLst>
            <a:outerShdw blurRad="1206500" dir="2700000" sx="123000" sy="123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92404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839788" y="318248"/>
            <a:ext cx="10515600" cy="1325563"/>
          </a:xfrm>
        </p:spPr>
        <p:txBody>
          <a:bodyPr>
            <a:normAutofit/>
          </a:bodyPr>
          <a:lstStyle/>
          <a:p>
            <a:r>
              <a:rPr lang="en-US" altLang="en-US" dirty="0"/>
              <a:t>CUNY Print Overlap</a:t>
            </a:r>
          </a:p>
        </p:txBody>
      </p:sp>
      <p:sp>
        <p:nvSpPr>
          <p:cNvPr id="2" name="TextBox 1">
            <a:extLst>
              <a:ext uri="{FF2B5EF4-FFF2-40B4-BE49-F238E27FC236}">
                <a16:creationId xmlns:a16="http://schemas.microsoft.com/office/drawing/2014/main" id="{D114CA80-8F54-0634-E281-2BB7913B8A5E}"/>
              </a:ext>
            </a:extLst>
          </p:cNvPr>
          <p:cNvSpPr txBox="1"/>
          <p:nvPr/>
        </p:nvSpPr>
        <p:spPr>
          <a:xfrm>
            <a:off x="1104181" y="2596551"/>
            <a:ext cx="9389074" cy="1754326"/>
          </a:xfrm>
          <a:prstGeom prst="rect">
            <a:avLst/>
          </a:prstGeom>
          <a:noFill/>
        </p:spPr>
        <p:txBody>
          <a:bodyPr wrap="square" rtlCol="0">
            <a:spAutoFit/>
          </a:bodyPr>
          <a:lstStyle/>
          <a:p>
            <a:r>
              <a:rPr lang="en-US" dirty="0"/>
              <a:t>Using Alma Analytics, we can see not only which titles are held at multiple libraries, but also how many libraries hold a given title, and identify those libraries.</a:t>
            </a:r>
          </a:p>
          <a:p>
            <a:endParaRPr lang="en-US" dirty="0"/>
          </a:p>
          <a:p>
            <a:r>
              <a:rPr lang="en-US" dirty="0"/>
              <a:t>For example, if we want to see which titles are held at three libraries we can generate reports like this:</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3397C254-D673-3073-D885-9741519F161C}"/>
              </a:ext>
            </a:extLst>
          </p:cNvPr>
          <p:cNvPicPr>
            <a:picLocks noChangeAspect="1"/>
          </p:cNvPicPr>
          <p:nvPr/>
        </p:nvPicPr>
        <p:blipFill>
          <a:blip r:embed="rId3"/>
          <a:stretch>
            <a:fillRect/>
          </a:stretch>
        </p:blipFill>
        <p:spPr>
          <a:xfrm>
            <a:off x="1043136" y="4246194"/>
            <a:ext cx="9450119" cy="2114845"/>
          </a:xfrm>
          <a:prstGeom prst="rect">
            <a:avLst/>
          </a:prstGeom>
        </p:spPr>
      </p:pic>
    </p:spTree>
    <p:extLst>
      <p:ext uri="{BB962C8B-B14F-4D97-AF65-F5344CB8AC3E}">
        <p14:creationId xmlns:p14="http://schemas.microsoft.com/office/powerpoint/2010/main" val="64266553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839788" y="318248"/>
            <a:ext cx="10515600" cy="1325563"/>
          </a:xfrm>
        </p:spPr>
        <p:txBody>
          <a:bodyPr>
            <a:normAutofit/>
          </a:bodyPr>
          <a:lstStyle/>
          <a:p>
            <a:r>
              <a:rPr lang="en-US" dirty="0"/>
              <a:t>CUNY Print Monographs</a:t>
            </a:r>
            <a:br>
              <a:rPr lang="en-US" dirty="0"/>
            </a:br>
            <a:r>
              <a:rPr lang="en-US" sz="4000" i="1" dirty="0">
                <a:solidFill>
                  <a:schemeClr val="accent4">
                    <a:lumMod val="40000"/>
                    <a:lumOff val="60000"/>
                  </a:schemeClr>
                </a:solidFill>
              </a:rPr>
              <a:t>Jaccard Index</a:t>
            </a:r>
            <a:endParaRPr lang="en-US" altLang="en-US" dirty="0"/>
          </a:p>
        </p:txBody>
      </p:sp>
      <p:graphicFrame>
        <p:nvGraphicFramePr>
          <p:cNvPr id="4" name="Table 3">
            <a:extLst>
              <a:ext uri="{FF2B5EF4-FFF2-40B4-BE49-F238E27FC236}">
                <a16:creationId xmlns:a16="http://schemas.microsoft.com/office/drawing/2014/main" id="{D1BABC40-3E29-198F-A506-ED0197D76AE8}"/>
              </a:ext>
            </a:extLst>
          </p:cNvPr>
          <p:cNvGraphicFramePr>
            <a:graphicFrameLocks noGrp="1"/>
          </p:cNvGraphicFramePr>
          <p:nvPr>
            <p:extLst>
              <p:ext uri="{D42A27DB-BD31-4B8C-83A1-F6EECF244321}">
                <p14:modId xmlns:p14="http://schemas.microsoft.com/office/powerpoint/2010/main" val="4094648811"/>
              </p:ext>
            </p:extLst>
          </p:nvPr>
        </p:nvGraphicFramePr>
        <p:xfrm>
          <a:off x="1600514" y="2142675"/>
          <a:ext cx="8990977" cy="4121152"/>
        </p:xfrm>
        <a:graphic>
          <a:graphicData uri="http://schemas.openxmlformats.org/drawingml/2006/table">
            <a:tbl>
              <a:tblPr/>
              <a:tblGrid>
                <a:gridCol w="586705">
                  <a:extLst>
                    <a:ext uri="{9D8B030D-6E8A-4147-A177-3AD203B41FA5}">
                      <a16:colId xmlns:a16="http://schemas.microsoft.com/office/drawing/2014/main" val="1744923128"/>
                    </a:ext>
                  </a:extLst>
                </a:gridCol>
                <a:gridCol w="700356">
                  <a:extLst>
                    <a:ext uri="{9D8B030D-6E8A-4147-A177-3AD203B41FA5}">
                      <a16:colId xmlns:a16="http://schemas.microsoft.com/office/drawing/2014/main" val="342293520"/>
                    </a:ext>
                  </a:extLst>
                </a:gridCol>
                <a:gridCol w="700356">
                  <a:extLst>
                    <a:ext uri="{9D8B030D-6E8A-4147-A177-3AD203B41FA5}">
                      <a16:colId xmlns:a16="http://schemas.microsoft.com/office/drawing/2014/main" val="207805768"/>
                    </a:ext>
                  </a:extLst>
                </a:gridCol>
                <a:gridCol w="700356">
                  <a:extLst>
                    <a:ext uri="{9D8B030D-6E8A-4147-A177-3AD203B41FA5}">
                      <a16:colId xmlns:a16="http://schemas.microsoft.com/office/drawing/2014/main" val="4121597949"/>
                    </a:ext>
                  </a:extLst>
                </a:gridCol>
                <a:gridCol w="700356">
                  <a:extLst>
                    <a:ext uri="{9D8B030D-6E8A-4147-A177-3AD203B41FA5}">
                      <a16:colId xmlns:a16="http://schemas.microsoft.com/office/drawing/2014/main" val="329625897"/>
                    </a:ext>
                  </a:extLst>
                </a:gridCol>
                <a:gridCol w="700356">
                  <a:extLst>
                    <a:ext uri="{9D8B030D-6E8A-4147-A177-3AD203B41FA5}">
                      <a16:colId xmlns:a16="http://schemas.microsoft.com/office/drawing/2014/main" val="3793698618"/>
                    </a:ext>
                  </a:extLst>
                </a:gridCol>
                <a:gridCol w="700356">
                  <a:extLst>
                    <a:ext uri="{9D8B030D-6E8A-4147-A177-3AD203B41FA5}">
                      <a16:colId xmlns:a16="http://schemas.microsoft.com/office/drawing/2014/main" val="342326555"/>
                    </a:ext>
                  </a:extLst>
                </a:gridCol>
                <a:gridCol w="700356">
                  <a:extLst>
                    <a:ext uri="{9D8B030D-6E8A-4147-A177-3AD203B41FA5}">
                      <a16:colId xmlns:a16="http://schemas.microsoft.com/office/drawing/2014/main" val="882251188"/>
                    </a:ext>
                  </a:extLst>
                </a:gridCol>
                <a:gridCol w="700356">
                  <a:extLst>
                    <a:ext uri="{9D8B030D-6E8A-4147-A177-3AD203B41FA5}">
                      <a16:colId xmlns:a16="http://schemas.microsoft.com/office/drawing/2014/main" val="2383215299"/>
                    </a:ext>
                  </a:extLst>
                </a:gridCol>
                <a:gridCol w="700356">
                  <a:extLst>
                    <a:ext uri="{9D8B030D-6E8A-4147-A177-3AD203B41FA5}">
                      <a16:colId xmlns:a16="http://schemas.microsoft.com/office/drawing/2014/main" val="660213384"/>
                    </a:ext>
                  </a:extLst>
                </a:gridCol>
                <a:gridCol w="700356">
                  <a:extLst>
                    <a:ext uri="{9D8B030D-6E8A-4147-A177-3AD203B41FA5}">
                      <a16:colId xmlns:a16="http://schemas.microsoft.com/office/drawing/2014/main" val="120678245"/>
                    </a:ext>
                  </a:extLst>
                </a:gridCol>
                <a:gridCol w="700356">
                  <a:extLst>
                    <a:ext uri="{9D8B030D-6E8A-4147-A177-3AD203B41FA5}">
                      <a16:colId xmlns:a16="http://schemas.microsoft.com/office/drawing/2014/main" val="3752429728"/>
                    </a:ext>
                  </a:extLst>
                </a:gridCol>
                <a:gridCol w="700356">
                  <a:extLst>
                    <a:ext uri="{9D8B030D-6E8A-4147-A177-3AD203B41FA5}">
                      <a16:colId xmlns:a16="http://schemas.microsoft.com/office/drawing/2014/main" val="3784703030"/>
                    </a:ext>
                  </a:extLst>
                </a:gridCol>
              </a:tblGrid>
              <a:tr h="294368">
                <a:tc gridSpan="13">
                  <a:txBody>
                    <a:bodyPr/>
                    <a:lstStyle/>
                    <a:p>
                      <a:pPr algn="ctr" fontAlgn="b"/>
                      <a:r>
                        <a:rPr lang="en-US" sz="1200" b="1" i="0" u="none" strike="noStrike" dirty="0">
                          <a:solidFill>
                            <a:srgbClr val="000000"/>
                          </a:solidFill>
                          <a:effectLst/>
                          <a:latin typeface="Calibri" panose="020F0502020204030204" pitchFamily="34" charset="0"/>
                        </a:rPr>
                        <a:t>Dissimilarity Matrix of All Print Books with NZ Records at CUNY Senior Colleges and the Graduate Center</a:t>
                      </a:r>
                    </a:p>
                  </a:txBody>
                  <a:tcPr marL="10806" marR="10806" marT="10806" marB="51871"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3559347"/>
                  </a:ext>
                </a:extLst>
              </a:tr>
              <a:tr h="294368">
                <a:tc>
                  <a:txBody>
                    <a:bodyPr/>
                    <a:lstStyle/>
                    <a:p>
                      <a:pPr algn="l" fontAlgn="b"/>
                      <a:endParaRPr lang="en-US" sz="1200" b="0" i="0" u="none" strike="noStrike">
                        <a:solidFill>
                          <a:srgbClr val="000000"/>
                        </a:solidFill>
                        <a:effectLst/>
                        <a:latin typeface="Calibri" panose="020F0502020204030204" pitchFamily="34" charset="0"/>
                      </a:endParaRP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BB</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BC</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CC</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GC</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HC</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JJ</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LE</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ME</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NY</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QC</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SI</a:t>
                      </a:r>
                    </a:p>
                  </a:txBody>
                  <a:tcPr marL="10806" marR="10806" marT="10806" marB="51871"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YC</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3330289"/>
                  </a:ext>
                </a:extLst>
              </a:tr>
              <a:tr h="294368">
                <a:tc>
                  <a:txBody>
                    <a:bodyPr/>
                    <a:lstStyle/>
                    <a:p>
                      <a:pPr algn="l" fontAlgn="b"/>
                      <a:r>
                        <a:rPr lang="en-US" sz="1200" b="0" i="0" u="none" strike="noStrike">
                          <a:solidFill>
                            <a:srgbClr val="000000"/>
                          </a:solidFill>
                          <a:effectLst/>
                          <a:latin typeface="Calibri" panose="020F0502020204030204" pitchFamily="34" charset="0"/>
                        </a:rPr>
                        <a:t>BB</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0.21</a:t>
                      </a:r>
                    </a:p>
                  </a:txBody>
                  <a:tcPr marL="10806" marR="10806" marT="10806" marB="51871" anchor="b">
                    <a:lnL>
                      <a:noFill/>
                    </a:lnL>
                    <a:lnR>
                      <a:noFill/>
                    </a:lnR>
                    <a:lnT>
                      <a:noFill/>
                    </a:lnT>
                    <a:lnB>
                      <a:noFill/>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10806" marR="10806" marT="10806" marB="51871" anchor="b">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10806" marR="10806" marT="10806" marB="51871" anchor="b">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10806" marR="10806" marT="10806" marB="51871" anchor="b">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0.24</a:t>
                      </a:r>
                    </a:p>
                  </a:txBody>
                  <a:tcPr marL="10806" marR="10806" marT="10806" marB="51871" anchor="b">
                    <a:lnL>
                      <a:noFill/>
                    </a:lnL>
                    <a:lnR>
                      <a:noFill/>
                    </a:lnR>
                    <a:lnT>
                      <a:noFill/>
                    </a:lnT>
                    <a:lnB>
                      <a:noFill/>
                    </a:lnB>
                    <a:solidFill>
                      <a:srgbClr val="FDBE7C"/>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FDB81"/>
                    </a:solidFill>
                  </a:tcPr>
                </a:tc>
                <a:extLst>
                  <a:ext uri="{0D108BD9-81ED-4DB2-BD59-A6C34878D82A}">
                    <a16:rowId xmlns:a16="http://schemas.microsoft.com/office/drawing/2014/main" val="1421574917"/>
                  </a:ext>
                </a:extLst>
              </a:tr>
              <a:tr h="294368">
                <a:tc>
                  <a:txBody>
                    <a:bodyPr/>
                    <a:lstStyle/>
                    <a:p>
                      <a:pPr algn="l" fontAlgn="b"/>
                      <a:r>
                        <a:rPr lang="en-US" sz="1200" b="0" i="0" u="none" strike="noStrike">
                          <a:solidFill>
                            <a:srgbClr val="000000"/>
                          </a:solidFill>
                          <a:effectLst/>
                          <a:latin typeface="Calibri" panose="020F0502020204030204" pitchFamily="34" charset="0"/>
                        </a:rPr>
                        <a:t>BC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0.21</a:t>
                      </a:r>
                    </a:p>
                  </a:txBody>
                  <a:tcPr marL="10806" marR="10806" marT="10806" marB="51871" anchor="b">
                    <a:lnL>
                      <a:noFill/>
                    </a:lnL>
                    <a:lnR>
                      <a:noFill/>
                    </a:lnR>
                    <a:lnT>
                      <a:noFill/>
                    </a:lnT>
                    <a:lnB>
                      <a:noFill/>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0.39</a:t>
                      </a:r>
                    </a:p>
                  </a:txBody>
                  <a:tcPr marL="10806" marR="10806" marT="10806" marB="51871" anchor="b">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0.26</a:t>
                      </a:r>
                    </a:p>
                  </a:txBody>
                  <a:tcPr marL="10806" marR="10806" marT="10806" marB="51871" anchor="b">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10806" marR="10806" marT="10806" marB="51871" anchor="b">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0.32</a:t>
                      </a:r>
                    </a:p>
                  </a:txBody>
                  <a:tcPr marL="10806" marR="10806" marT="10806" marB="51871" anchor="b">
                    <a:lnL>
                      <a:noFill/>
                    </a:lnL>
                    <a:lnR>
                      <a:noFill/>
                    </a:lnR>
                    <a:lnT>
                      <a:noFill/>
                    </a:lnT>
                    <a:lnB>
                      <a:noFill/>
                    </a:lnB>
                    <a:solidFill>
                      <a:srgbClr val="FB9173"/>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4108113413"/>
                  </a:ext>
                </a:extLst>
              </a:tr>
              <a:tr h="294368">
                <a:tc>
                  <a:txBody>
                    <a:bodyPr/>
                    <a:lstStyle/>
                    <a:p>
                      <a:pPr algn="l" fontAlgn="b"/>
                      <a:r>
                        <a:rPr lang="en-US" sz="1200" b="0" i="0" u="none" strike="noStrike">
                          <a:solidFill>
                            <a:srgbClr val="000000"/>
                          </a:solidFill>
                          <a:effectLst/>
                          <a:latin typeface="Calibri" panose="020F0502020204030204" pitchFamily="34" charset="0"/>
                        </a:rPr>
                        <a:t>CC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0.39</a:t>
                      </a:r>
                    </a:p>
                  </a:txBody>
                  <a:tcPr marL="10806" marR="10806" marT="10806" marB="51871" anchor="b">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10806" marR="10806" marT="10806" marB="51871" anchor="b">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0.26</a:t>
                      </a:r>
                    </a:p>
                  </a:txBody>
                  <a:tcPr marL="10806" marR="10806" marT="10806" marB="51871" anchor="b">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0.08</a:t>
                      </a:r>
                    </a:p>
                  </a:txBody>
                  <a:tcPr marL="10806" marR="10806" marT="10806" marB="51871" anchor="b">
                    <a:lnL>
                      <a:noFill/>
                    </a:lnL>
                    <a:lnR>
                      <a:noFill/>
                    </a:lnR>
                    <a:lnT>
                      <a:noFill/>
                    </a:lnT>
                    <a:lnB>
                      <a:noFill/>
                    </a:lnB>
                    <a:solidFill>
                      <a:srgbClr val="B1D47F"/>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2693169212"/>
                  </a:ext>
                </a:extLst>
              </a:tr>
              <a:tr h="294368">
                <a:tc>
                  <a:txBody>
                    <a:bodyPr/>
                    <a:lstStyle/>
                    <a:p>
                      <a:pPr algn="l" fontAlgn="b"/>
                      <a:r>
                        <a:rPr lang="en-US" sz="1200" b="0" i="0" u="none" strike="noStrike">
                          <a:solidFill>
                            <a:srgbClr val="000000"/>
                          </a:solidFill>
                          <a:effectLst/>
                          <a:latin typeface="Calibri" panose="020F0502020204030204" pitchFamily="34" charset="0"/>
                        </a:rPr>
                        <a:t>GC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10806" marR="10806" marT="10806" marB="51871" anchor="b">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10806" marR="10806" marT="10806" marB="51871" anchor="b">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10806" marR="10806" marT="10806" marB="51871" anchor="b">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10806" marR="10806" marT="10806" marB="51871" anchor="b">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5E883"/>
                    </a:solidFill>
                  </a:tcPr>
                </a:tc>
                <a:extLst>
                  <a:ext uri="{0D108BD9-81ED-4DB2-BD59-A6C34878D82A}">
                    <a16:rowId xmlns:a16="http://schemas.microsoft.com/office/drawing/2014/main" val="1347262870"/>
                  </a:ext>
                </a:extLst>
              </a:tr>
              <a:tr h="294368">
                <a:tc>
                  <a:txBody>
                    <a:bodyPr/>
                    <a:lstStyle/>
                    <a:p>
                      <a:pPr algn="l" fontAlgn="b"/>
                      <a:r>
                        <a:rPr lang="en-US" sz="1200" b="0" i="0" u="none" strike="noStrike">
                          <a:solidFill>
                            <a:srgbClr val="000000"/>
                          </a:solidFill>
                          <a:effectLst/>
                          <a:latin typeface="Calibri" panose="020F0502020204030204" pitchFamily="34" charset="0"/>
                        </a:rPr>
                        <a:t>HC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0.27</a:t>
                      </a:r>
                    </a:p>
                  </a:txBody>
                  <a:tcPr marL="10806" marR="10806" marT="10806" marB="51871" anchor="b">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0.26</a:t>
                      </a:r>
                    </a:p>
                  </a:txBody>
                  <a:tcPr marL="10806" marR="10806" marT="10806" marB="51871" anchor="b">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10806" marR="10806" marT="10806" marB="51871" anchor="b">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10806" marR="10806" marT="10806" marB="51871" anchor="b">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10806" marR="10806" marT="10806" marB="51871" anchor="b">
                    <a:lnL>
                      <a:noFill/>
                    </a:lnL>
                    <a:lnR>
                      <a:noFill/>
                    </a:lnR>
                    <a:lnT>
                      <a:noFill/>
                    </a:lnT>
                    <a:lnB>
                      <a:noFill/>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FDB81"/>
                    </a:solidFill>
                  </a:tcPr>
                </a:tc>
                <a:extLst>
                  <a:ext uri="{0D108BD9-81ED-4DB2-BD59-A6C34878D82A}">
                    <a16:rowId xmlns:a16="http://schemas.microsoft.com/office/drawing/2014/main" val="1519364912"/>
                  </a:ext>
                </a:extLst>
              </a:tr>
              <a:tr h="294368">
                <a:tc>
                  <a:txBody>
                    <a:bodyPr/>
                    <a:lstStyle/>
                    <a:p>
                      <a:pPr algn="l" fontAlgn="b"/>
                      <a:r>
                        <a:rPr lang="en-US" sz="1200" b="0" i="0" u="none" strike="noStrike">
                          <a:solidFill>
                            <a:srgbClr val="000000"/>
                          </a:solidFill>
                          <a:effectLst/>
                          <a:latin typeface="Calibri" panose="020F0502020204030204" pitchFamily="34" charset="0"/>
                        </a:rPr>
                        <a:t>JJ</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0.18</a:t>
                      </a:r>
                    </a:p>
                  </a:txBody>
                  <a:tcPr marL="10806" marR="10806" marT="10806" marB="51871" anchor="b">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10806" marR="10806" marT="10806" marB="51871" anchor="b">
                    <a:lnL>
                      <a:noFill/>
                    </a:lnL>
                    <a:lnR>
                      <a:noFill/>
                    </a:lnR>
                    <a:lnT>
                      <a:noFill/>
                    </a:lnT>
                    <a:lnB>
                      <a:noFill/>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10806" marR="10806" marT="10806" marB="51871" anchor="b">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2202386884"/>
                  </a:ext>
                </a:extLst>
              </a:tr>
              <a:tr h="294368">
                <a:tc>
                  <a:txBody>
                    <a:bodyPr/>
                    <a:lstStyle/>
                    <a:p>
                      <a:pPr algn="l" fontAlgn="b"/>
                      <a:r>
                        <a:rPr lang="en-US" sz="1200" b="0" i="0" u="none" strike="noStrike">
                          <a:solidFill>
                            <a:srgbClr val="000000"/>
                          </a:solidFill>
                          <a:effectLst/>
                          <a:latin typeface="Calibri" panose="020F0502020204030204" pitchFamily="34" charset="0"/>
                        </a:rPr>
                        <a:t>LE</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0.25</a:t>
                      </a:r>
                    </a:p>
                  </a:txBody>
                  <a:tcPr marL="10806" marR="10806" marT="10806" marB="51871" anchor="b">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10806" marR="10806" marT="10806" marB="51871" anchor="b">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0.26</a:t>
                      </a:r>
                    </a:p>
                  </a:txBody>
                  <a:tcPr marL="10806" marR="10806" marT="10806" marB="51871" anchor="b">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10806" marR="10806" marT="10806" marB="51871" anchor="b">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10806" marR="10806" marT="10806" marB="51871" anchor="b">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10806" marR="10806" marT="10806" marB="51871" anchor="b">
                    <a:lnL>
                      <a:noFill/>
                    </a:lnL>
                    <a:lnR>
                      <a:noFill/>
                    </a:lnR>
                    <a:lnT>
                      <a:noFill/>
                    </a:lnT>
                    <a:lnB>
                      <a:noFill/>
                    </a:lnB>
                    <a:solidFill>
                      <a:srgbClr val="FB9774"/>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10806" marR="10806" marT="10806" marB="51871" anchor="b">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0.21</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ECF7F"/>
                    </a:solidFill>
                  </a:tcPr>
                </a:tc>
                <a:extLst>
                  <a:ext uri="{0D108BD9-81ED-4DB2-BD59-A6C34878D82A}">
                    <a16:rowId xmlns:a16="http://schemas.microsoft.com/office/drawing/2014/main" val="272811054"/>
                  </a:ext>
                </a:extLst>
              </a:tr>
              <a:tr h="294368">
                <a:tc>
                  <a:txBody>
                    <a:bodyPr/>
                    <a:lstStyle/>
                    <a:p>
                      <a:pPr algn="l" fontAlgn="b"/>
                      <a:r>
                        <a:rPr lang="en-US" sz="1200" b="0" i="0" u="none" strike="noStrike">
                          <a:solidFill>
                            <a:srgbClr val="000000"/>
                          </a:solidFill>
                          <a:effectLst/>
                          <a:latin typeface="Calibri" panose="020F0502020204030204" pitchFamily="34" charset="0"/>
                        </a:rPr>
                        <a:t>ME</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0.08</a:t>
                      </a:r>
                    </a:p>
                  </a:txBody>
                  <a:tcPr marL="10806" marR="10806" marT="10806" marB="51871" anchor="b">
                    <a:lnL>
                      <a:noFill/>
                    </a:lnL>
                    <a:lnR>
                      <a:noFill/>
                    </a:lnR>
                    <a:lnT>
                      <a:noFill/>
                    </a:lnT>
                    <a:lnB>
                      <a:noFill/>
                    </a:lnB>
                    <a:solidFill>
                      <a:srgbClr val="B1D47F"/>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10806" marR="10806" marT="10806" marB="51871" anchor="b">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10806" marR="10806" marT="10806" marB="51871" anchor="b">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5E883"/>
                    </a:solidFill>
                  </a:tcPr>
                </a:tc>
                <a:extLst>
                  <a:ext uri="{0D108BD9-81ED-4DB2-BD59-A6C34878D82A}">
                    <a16:rowId xmlns:a16="http://schemas.microsoft.com/office/drawing/2014/main" val="906305908"/>
                  </a:ext>
                </a:extLst>
              </a:tr>
              <a:tr h="294368">
                <a:tc>
                  <a:txBody>
                    <a:bodyPr/>
                    <a:lstStyle/>
                    <a:p>
                      <a:pPr algn="l" fontAlgn="b"/>
                      <a:r>
                        <a:rPr lang="en-US" sz="1200" b="0" i="0" u="none" strike="noStrike">
                          <a:solidFill>
                            <a:srgbClr val="000000"/>
                          </a:solidFill>
                          <a:effectLst/>
                          <a:latin typeface="Calibri" panose="020F0502020204030204" pitchFamily="34" charset="0"/>
                        </a:rPr>
                        <a:t>NY</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10806" marR="10806" marT="10806" marB="51871" anchor="b">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10806" marR="10806" marT="10806" marB="51871" anchor="b">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10806" marR="10806" marT="10806" marB="51871" anchor="b">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0.11</a:t>
                      </a:r>
                    </a:p>
                  </a:txBody>
                  <a:tcPr marL="10806" marR="10806" marT="10806" marB="51871" anchor="b">
                    <a:lnL>
                      <a:noFill/>
                    </a:lnL>
                    <a:lnR>
                      <a:noFill/>
                    </a:lnR>
                    <a:lnT>
                      <a:noFill/>
                    </a:lnT>
                    <a:lnB>
                      <a:noFill/>
                    </a:lnB>
                    <a:solidFill>
                      <a:srgbClr val="CEDC81"/>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FEB84"/>
                    </a:solidFill>
                  </a:tcPr>
                </a:tc>
                <a:extLst>
                  <a:ext uri="{0D108BD9-81ED-4DB2-BD59-A6C34878D82A}">
                    <a16:rowId xmlns:a16="http://schemas.microsoft.com/office/drawing/2014/main" val="808361056"/>
                  </a:ext>
                </a:extLst>
              </a:tr>
              <a:tr h="294368">
                <a:tc>
                  <a:txBody>
                    <a:bodyPr/>
                    <a:lstStyle/>
                    <a:p>
                      <a:pPr algn="l" fontAlgn="b"/>
                      <a:r>
                        <a:rPr lang="en-US" sz="1200" b="0" i="0" u="none" strike="noStrike">
                          <a:solidFill>
                            <a:srgbClr val="000000"/>
                          </a:solidFill>
                          <a:effectLst/>
                          <a:latin typeface="Calibri" panose="020F0502020204030204" pitchFamily="34" charset="0"/>
                        </a:rPr>
                        <a:t>QC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0.24</a:t>
                      </a:r>
                    </a:p>
                  </a:txBody>
                  <a:tcPr marL="10806" marR="10806" marT="10806" marB="51871" anchor="b">
                    <a:lnL>
                      <a:noFill/>
                    </a:lnL>
                    <a:lnR>
                      <a:noFill/>
                    </a:lnR>
                    <a:lnT>
                      <a:noFill/>
                    </a:lnT>
                    <a:lnB>
                      <a:noFill/>
                    </a:lnB>
                    <a:solidFill>
                      <a:srgbClr val="FDBE7C"/>
                    </a:solidFill>
                  </a:tcPr>
                </a:tc>
                <a:tc>
                  <a:txBody>
                    <a:bodyPr/>
                    <a:lstStyle/>
                    <a:p>
                      <a:pPr algn="r" fontAlgn="b"/>
                      <a:r>
                        <a:rPr lang="en-US" sz="1200" b="0" i="0" u="none" strike="noStrike">
                          <a:solidFill>
                            <a:srgbClr val="000000"/>
                          </a:solidFill>
                          <a:effectLst/>
                          <a:latin typeface="Calibri" panose="020F0502020204030204" pitchFamily="34" charset="0"/>
                        </a:rPr>
                        <a:t>0.32</a:t>
                      </a:r>
                    </a:p>
                  </a:txBody>
                  <a:tcPr marL="10806" marR="10806" marT="10806" marB="51871" anchor="b">
                    <a:lnL>
                      <a:noFill/>
                    </a:lnL>
                    <a:lnR>
                      <a:noFill/>
                    </a:lnR>
                    <a:lnT>
                      <a:noFill/>
                    </a:lnT>
                    <a:lnB>
                      <a:noFill/>
                    </a:lnB>
                    <a:solidFill>
                      <a:srgbClr val="FB9173"/>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10806" marR="10806" marT="10806" marB="51871" anchor="b">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0.3</a:t>
                      </a:r>
                    </a:p>
                  </a:txBody>
                  <a:tcPr marL="10806" marR="10806" marT="10806" marB="51871" anchor="b">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10806" marR="10806" marT="10806" marB="51871" anchor="b">
                    <a:lnL>
                      <a:noFill/>
                    </a:lnL>
                    <a:lnR>
                      <a:noFill/>
                    </a:lnR>
                    <a:lnT>
                      <a:noFill/>
                    </a:lnT>
                    <a:lnB>
                      <a:noFill/>
                    </a:lnB>
                    <a:solidFill>
                      <a:srgbClr val="FB9774"/>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10806" marR="10806" marT="10806" marB="51871" anchor="b">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0.11</a:t>
                      </a:r>
                    </a:p>
                  </a:txBody>
                  <a:tcPr marL="10806" marR="10806" marT="10806" marB="51871" anchor="b">
                    <a:lnL>
                      <a:noFill/>
                    </a:lnL>
                    <a:lnR>
                      <a:noFill/>
                    </a:lnR>
                    <a:lnT>
                      <a:noFill/>
                    </a:lnT>
                    <a:lnB>
                      <a:noFill/>
                    </a:lnB>
                    <a:solidFill>
                      <a:srgbClr val="CEDC81"/>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FE683"/>
                    </a:solidFill>
                  </a:tcPr>
                </a:tc>
                <a:extLst>
                  <a:ext uri="{0D108BD9-81ED-4DB2-BD59-A6C34878D82A}">
                    <a16:rowId xmlns:a16="http://schemas.microsoft.com/office/drawing/2014/main" val="4169067718"/>
                  </a:ext>
                </a:extLst>
              </a:tr>
              <a:tr h="294368">
                <a:tc>
                  <a:txBody>
                    <a:bodyPr/>
                    <a:lstStyle/>
                    <a:p>
                      <a:pPr algn="l" fontAlgn="b"/>
                      <a:r>
                        <a:rPr lang="en-US" sz="1200" b="0" i="0" u="none" strike="noStrike">
                          <a:solidFill>
                            <a:srgbClr val="000000"/>
                          </a:solidFill>
                          <a:effectLst/>
                          <a:latin typeface="Calibri" panose="020F0502020204030204" pitchFamily="34" charset="0"/>
                        </a:rPr>
                        <a:t>SI</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10806" marR="10806" marT="10806" marB="51871" anchor="b">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10806" marR="10806" marT="10806" marB="51871" anchor="b">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a:noFill/>
                    </a:lnB>
                    <a:solidFill>
                      <a:srgbClr val="FDC47D"/>
                    </a:solidFill>
                  </a:tcPr>
                </a:tc>
                <a:extLst>
                  <a:ext uri="{0D108BD9-81ED-4DB2-BD59-A6C34878D82A}">
                    <a16:rowId xmlns:a16="http://schemas.microsoft.com/office/drawing/2014/main" val="3665283802"/>
                  </a:ext>
                </a:extLst>
              </a:tr>
              <a:tr h="294368">
                <a:tc>
                  <a:txBody>
                    <a:bodyPr/>
                    <a:lstStyle/>
                    <a:p>
                      <a:pPr algn="l" fontAlgn="b"/>
                      <a:r>
                        <a:rPr lang="en-US" sz="1200" b="0" i="0" u="none" strike="noStrike">
                          <a:solidFill>
                            <a:srgbClr val="000000"/>
                          </a:solidFill>
                          <a:effectLst/>
                          <a:latin typeface="Calibri" panose="020F0502020204030204" pitchFamily="34" charset="0"/>
                        </a:rPr>
                        <a:t>YC</a:t>
                      </a:r>
                    </a:p>
                  </a:txBody>
                  <a:tcPr marL="10806" marR="10806" marT="10806" marB="51871"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0.14</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0.21</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10806" marR="10806" marT="10806" marB="51871" anchor="b">
                    <a:lnL>
                      <a:noFill/>
                    </a:lnL>
                    <a:lnR>
                      <a:noFill/>
                    </a:lnR>
                    <a:lnT>
                      <a:noFill/>
                    </a:lnT>
                    <a:lnB w="19050" cap="flat" cmpd="sng" algn="ctr">
                      <a:solidFill>
                        <a:srgbClr val="000000"/>
                      </a:solidFill>
                      <a:prstDash val="solid"/>
                      <a:round/>
                      <a:headEnd type="none" w="med" len="med"/>
                      <a:tailEnd type="none" w="med" len="med"/>
                    </a:lnB>
                    <a:solidFill>
                      <a:srgbClr val="FDC47D"/>
                    </a:solidFill>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10806" marR="10806" marT="10806" marB="51871"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22227931"/>
                  </a:ext>
                </a:extLst>
              </a:tr>
            </a:tbl>
          </a:graphicData>
        </a:graphic>
      </p:graphicFrame>
    </p:spTree>
    <p:extLst>
      <p:ext uri="{BB962C8B-B14F-4D97-AF65-F5344CB8AC3E}">
        <p14:creationId xmlns:p14="http://schemas.microsoft.com/office/powerpoint/2010/main" val="342444875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839788" y="318248"/>
            <a:ext cx="10515600" cy="1325563"/>
          </a:xfrm>
        </p:spPr>
        <p:txBody>
          <a:bodyPr>
            <a:normAutofit/>
          </a:bodyPr>
          <a:lstStyle/>
          <a:p>
            <a:r>
              <a:rPr lang="en-US" dirty="0"/>
              <a:t>CUNY Print Monographs</a:t>
            </a:r>
            <a:br>
              <a:rPr lang="en-US" dirty="0"/>
            </a:br>
            <a:r>
              <a:rPr lang="en-US" sz="4000" i="1" dirty="0">
                <a:solidFill>
                  <a:schemeClr val="accent4">
                    <a:lumMod val="40000"/>
                    <a:lumOff val="60000"/>
                  </a:schemeClr>
                </a:solidFill>
              </a:rPr>
              <a:t>Anthropology Overlap</a:t>
            </a:r>
            <a:endParaRPr lang="en-US" altLang="en-US" dirty="0"/>
          </a:p>
        </p:txBody>
      </p:sp>
      <p:graphicFrame>
        <p:nvGraphicFramePr>
          <p:cNvPr id="4" name="Table 3">
            <a:extLst>
              <a:ext uri="{FF2B5EF4-FFF2-40B4-BE49-F238E27FC236}">
                <a16:creationId xmlns:a16="http://schemas.microsoft.com/office/drawing/2014/main" id="{D1BABC40-3E29-198F-A506-ED0197D76AE8}"/>
              </a:ext>
            </a:extLst>
          </p:cNvPr>
          <p:cNvGraphicFramePr>
            <a:graphicFrameLocks noGrp="1"/>
          </p:cNvGraphicFramePr>
          <p:nvPr>
            <p:extLst>
              <p:ext uri="{D42A27DB-BD31-4B8C-83A1-F6EECF244321}">
                <p14:modId xmlns:p14="http://schemas.microsoft.com/office/powerpoint/2010/main" val="782510442"/>
              </p:ext>
            </p:extLst>
          </p:nvPr>
        </p:nvGraphicFramePr>
        <p:xfrm>
          <a:off x="1600514" y="2142675"/>
          <a:ext cx="8990977" cy="4121152"/>
        </p:xfrm>
        <a:graphic>
          <a:graphicData uri="http://schemas.openxmlformats.org/drawingml/2006/table">
            <a:tbl>
              <a:tblPr/>
              <a:tblGrid>
                <a:gridCol w="586705">
                  <a:extLst>
                    <a:ext uri="{9D8B030D-6E8A-4147-A177-3AD203B41FA5}">
                      <a16:colId xmlns:a16="http://schemas.microsoft.com/office/drawing/2014/main" val="1744923128"/>
                    </a:ext>
                  </a:extLst>
                </a:gridCol>
                <a:gridCol w="700356">
                  <a:extLst>
                    <a:ext uri="{9D8B030D-6E8A-4147-A177-3AD203B41FA5}">
                      <a16:colId xmlns:a16="http://schemas.microsoft.com/office/drawing/2014/main" val="342293520"/>
                    </a:ext>
                  </a:extLst>
                </a:gridCol>
                <a:gridCol w="700356">
                  <a:extLst>
                    <a:ext uri="{9D8B030D-6E8A-4147-A177-3AD203B41FA5}">
                      <a16:colId xmlns:a16="http://schemas.microsoft.com/office/drawing/2014/main" val="207805768"/>
                    </a:ext>
                  </a:extLst>
                </a:gridCol>
                <a:gridCol w="700356">
                  <a:extLst>
                    <a:ext uri="{9D8B030D-6E8A-4147-A177-3AD203B41FA5}">
                      <a16:colId xmlns:a16="http://schemas.microsoft.com/office/drawing/2014/main" val="4121597949"/>
                    </a:ext>
                  </a:extLst>
                </a:gridCol>
                <a:gridCol w="700356">
                  <a:extLst>
                    <a:ext uri="{9D8B030D-6E8A-4147-A177-3AD203B41FA5}">
                      <a16:colId xmlns:a16="http://schemas.microsoft.com/office/drawing/2014/main" val="329625897"/>
                    </a:ext>
                  </a:extLst>
                </a:gridCol>
                <a:gridCol w="700356">
                  <a:extLst>
                    <a:ext uri="{9D8B030D-6E8A-4147-A177-3AD203B41FA5}">
                      <a16:colId xmlns:a16="http://schemas.microsoft.com/office/drawing/2014/main" val="3793698618"/>
                    </a:ext>
                  </a:extLst>
                </a:gridCol>
                <a:gridCol w="700356">
                  <a:extLst>
                    <a:ext uri="{9D8B030D-6E8A-4147-A177-3AD203B41FA5}">
                      <a16:colId xmlns:a16="http://schemas.microsoft.com/office/drawing/2014/main" val="342326555"/>
                    </a:ext>
                  </a:extLst>
                </a:gridCol>
                <a:gridCol w="700356">
                  <a:extLst>
                    <a:ext uri="{9D8B030D-6E8A-4147-A177-3AD203B41FA5}">
                      <a16:colId xmlns:a16="http://schemas.microsoft.com/office/drawing/2014/main" val="882251188"/>
                    </a:ext>
                  </a:extLst>
                </a:gridCol>
                <a:gridCol w="700356">
                  <a:extLst>
                    <a:ext uri="{9D8B030D-6E8A-4147-A177-3AD203B41FA5}">
                      <a16:colId xmlns:a16="http://schemas.microsoft.com/office/drawing/2014/main" val="2383215299"/>
                    </a:ext>
                  </a:extLst>
                </a:gridCol>
                <a:gridCol w="700356">
                  <a:extLst>
                    <a:ext uri="{9D8B030D-6E8A-4147-A177-3AD203B41FA5}">
                      <a16:colId xmlns:a16="http://schemas.microsoft.com/office/drawing/2014/main" val="660213384"/>
                    </a:ext>
                  </a:extLst>
                </a:gridCol>
                <a:gridCol w="700356">
                  <a:extLst>
                    <a:ext uri="{9D8B030D-6E8A-4147-A177-3AD203B41FA5}">
                      <a16:colId xmlns:a16="http://schemas.microsoft.com/office/drawing/2014/main" val="120678245"/>
                    </a:ext>
                  </a:extLst>
                </a:gridCol>
                <a:gridCol w="700356">
                  <a:extLst>
                    <a:ext uri="{9D8B030D-6E8A-4147-A177-3AD203B41FA5}">
                      <a16:colId xmlns:a16="http://schemas.microsoft.com/office/drawing/2014/main" val="3752429728"/>
                    </a:ext>
                  </a:extLst>
                </a:gridCol>
                <a:gridCol w="700356">
                  <a:extLst>
                    <a:ext uri="{9D8B030D-6E8A-4147-A177-3AD203B41FA5}">
                      <a16:colId xmlns:a16="http://schemas.microsoft.com/office/drawing/2014/main" val="3784703030"/>
                    </a:ext>
                  </a:extLst>
                </a:gridCol>
              </a:tblGrid>
              <a:tr h="294368">
                <a:tc gridSpan="13">
                  <a:txBody>
                    <a:bodyPr/>
                    <a:lstStyle/>
                    <a:p>
                      <a:pPr algn="ctr" fontAlgn="b"/>
                      <a:r>
                        <a:rPr lang="en-US" sz="1200" b="1" i="0" u="none" strike="noStrike" dirty="0">
                          <a:solidFill>
                            <a:srgbClr val="000000"/>
                          </a:solidFill>
                          <a:effectLst/>
                          <a:latin typeface="Calibri" panose="020F0502020204030204" pitchFamily="34" charset="0"/>
                        </a:rPr>
                        <a:t>Dissimilarity Matrix of Print Anthropology (LC=GN) Monographs at CUNY Senior Colleges and the Graduate Center</a:t>
                      </a:r>
                    </a:p>
                  </a:txBody>
                  <a:tcPr marL="9525" marR="9525" marT="952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3559347"/>
                  </a:ext>
                </a:extLst>
              </a:tr>
              <a:tr h="294368">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BB</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BC</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CC</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GC</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HC</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JJ</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LE</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ME</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NY</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QC</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SI</a:t>
                      </a:r>
                    </a:p>
                  </a:txBody>
                  <a:tcPr marL="9525" marR="9525" marT="9525" marB="0" anchor="ctr">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YC</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3330289"/>
                  </a:ext>
                </a:extLst>
              </a:tr>
              <a:tr h="294368">
                <a:tc>
                  <a:txBody>
                    <a:bodyPr/>
                    <a:lstStyle/>
                    <a:p>
                      <a:pPr algn="l" fontAlgn="b"/>
                      <a:r>
                        <a:rPr lang="en-US" sz="1200" b="0" i="0" u="none" strike="noStrike">
                          <a:solidFill>
                            <a:srgbClr val="000000"/>
                          </a:solidFill>
                          <a:effectLst/>
                          <a:latin typeface="Calibri" panose="020F0502020204030204" pitchFamily="34" charset="0"/>
                        </a:rPr>
                        <a:t>BB</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0.26</a:t>
                      </a:r>
                    </a:p>
                  </a:txBody>
                  <a:tcPr marL="9525" marR="9525" marT="9525" marB="0" anchor="ctr">
                    <a:lnL>
                      <a:noFill/>
                    </a:lnL>
                    <a:lnR>
                      <a:noFill/>
                    </a:lnR>
                    <a:lnT>
                      <a:noFill/>
                    </a:lnT>
                    <a:lnB>
                      <a:noFill/>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0.21</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DBE7C"/>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DB81"/>
                    </a:solidFill>
                  </a:tcPr>
                </a:tc>
                <a:extLst>
                  <a:ext uri="{0D108BD9-81ED-4DB2-BD59-A6C34878D82A}">
                    <a16:rowId xmlns:a16="http://schemas.microsoft.com/office/drawing/2014/main" val="1421574917"/>
                  </a:ext>
                </a:extLst>
              </a:tr>
              <a:tr h="294368">
                <a:tc>
                  <a:txBody>
                    <a:bodyPr/>
                    <a:lstStyle/>
                    <a:p>
                      <a:pPr algn="l" fontAlgn="b"/>
                      <a:r>
                        <a:rPr lang="en-US" sz="1200" b="0" i="0" u="none" strike="noStrike">
                          <a:solidFill>
                            <a:srgbClr val="000000"/>
                          </a:solidFill>
                          <a:effectLst/>
                          <a:latin typeface="Calibri" panose="020F0502020204030204" pitchFamily="34" charset="0"/>
                        </a:rPr>
                        <a:t>BC</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0.26</a:t>
                      </a:r>
                    </a:p>
                  </a:txBody>
                  <a:tcPr marL="9525" marR="9525" marT="9525" marB="0" anchor="ctr">
                    <a:lnL>
                      <a:noFill/>
                    </a:lnL>
                    <a:lnR>
                      <a:noFill/>
                    </a:lnR>
                    <a:lnT>
                      <a:noFill/>
                    </a:lnT>
                    <a:lnB>
                      <a:noFill/>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a:noFill/>
                    </a:lnB>
                    <a:solidFill>
                      <a:srgbClr val="FB9173"/>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4108113413"/>
                  </a:ext>
                </a:extLst>
              </a:tr>
              <a:tr h="294368">
                <a:tc>
                  <a:txBody>
                    <a:bodyPr/>
                    <a:lstStyle/>
                    <a:p>
                      <a:pPr algn="l" fontAlgn="b"/>
                      <a:r>
                        <a:rPr lang="en-US" sz="1200" b="0" i="0" u="none" strike="noStrike">
                          <a:solidFill>
                            <a:srgbClr val="000000"/>
                          </a:solidFill>
                          <a:effectLst/>
                          <a:latin typeface="Calibri" panose="020F0502020204030204" pitchFamily="34" charset="0"/>
                        </a:rPr>
                        <a:t>CC</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0.24</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0.37</a:t>
                      </a:r>
                    </a:p>
                  </a:txBody>
                  <a:tcPr marL="9525" marR="9525" marT="9525" marB="0" anchor="ctr">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B1D47F"/>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2693169212"/>
                  </a:ext>
                </a:extLst>
              </a:tr>
              <a:tr h="294368">
                <a:tc>
                  <a:txBody>
                    <a:bodyPr/>
                    <a:lstStyle/>
                    <a:p>
                      <a:pPr algn="l" fontAlgn="b"/>
                      <a:r>
                        <a:rPr lang="en-US" sz="1200" b="0" i="0" u="none" strike="noStrike">
                          <a:solidFill>
                            <a:srgbClr val="000000"/>
                          </a:solidFill>
                          <a:effectLst/>
                          <a:latin typeface="Calibri" panose="020F0502020204030204" pitchFamily="34" charset="0"/>
                        </a:rPr>
                        <a:t>GC</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0.24</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9525" marR="9525" marT="9525" marB="0" anchor="ctr">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9525" marR="9525" marT="9525" marB="0" anchor="ctr">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5E883"/>
                    </a:solidFill>
                  </a:tcPr>
                </a:tc>
                <a:extLst>
                  <a:ext uri="{0D108BD9-81ED-4DB2-BD59-A6C34878D82A}">
                    <a16:rowId xmlns:a16="http://schemas.microsoft.com/office/drawing/2014/main" val="1347262870"/>
                  </a:ext>
                </a:extLst>
              </a:tr>
              <a:tr h="294368">
                <a:tc>
                  <a:txBody>
                    <a:bodyPr/>
                    <a:lstStyle/>
                    <a:p>
                      <a:pPr algn="l" fontAlgn="b"/>
                      <a:r>
                        <a:rPr lang="en-US" sz="1200" b="0" i="0" u="none" strike="noStrike">
                          <a:solidFill>
                            <a:srgbClr val="000000"/>
                          </a:solidFill>
                          <a:effectLst/>
                          <a:latin typeface="Calibri" panose="020F0502020204030204" pitchFamily="34" charset="0"/>
                        </a:rPr>
                        <a:t>HC</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9525" marR="9525" marT="9525" marB="0" anchor="ctr">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a:noFill/>
                    </a:lnR>
                    <a:lnT>
                      <a:noFill/>
                    </a:lnT>
                    <a:lnB>
                      <a:noFill/>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0.42</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DB81"/>
                    </a:solidFill>
                  </a:tcPr>
                </a:tc>
                <a:extLst>
                  <a:ext uri="{0D108BD9-81ED-4DB2-BD59-A6C34878D82A}">
                    <a16:rowId xmlns:a16="http://schemas.microsoft.com/office/drawing/2014/main" val="1519364912"/>
                  </a:ext>
                </a:extLst>
              </a:tr>
              <a:tr h="294368">
                <a:tc>
                  <a:txBody>
                    <a:bodyPr/>
                    <a:lstStyle/>
                    <a:p>
                      <a:pPr algn="l" fontAlgn="b"/>
                      <a:r>
                        <a:rPr lang="en-US" sz="1200" b="0" i="0" u="none" strike="noStrike">
                          <a:solidFill>
                            <a:srgbClr val="000000"/>
                          </a:solidFill>
                          <a:effectLst/>
                          <a:latin typeface="Calibri" panose="020F0502020204030204" pitchFamily="34" charset="0"/>
                        </a:rPr>
                        <a:t>JJ</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a:noFill/>
                    </a:lnR>
                    <a:lnT>
                      <a:noFill/>
                    </a:lnT>
                    <a:lnB>
                      <a:noFill/>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EBE582"/>
                    </a:solidFill>
                  </a:tcPr>
                </a:tc>
                <a:extLst>
                  <a:ext uri="{0D108BD9-81ED-4DB2-BD59-A6C34878D82A}">
                    <a16:rowId xmlns:a16="http://schemas.microsoft.com/office/drawing/2014/main" val="2202386884"/>
                  </a:ext>
                </a:extLst>
              </a:tr>
              <a:tr h="294368">
                <a:tc>
                  <a:txBody>
                    <a:bodyPr/>
                    <a:lstStyle/>
                    <a:p>
                      <a:pPr algn="l" fontAlgn="b"/>
                      <a:r>
                        <a:rPr lang="en-US" sz="1200" b="0" i="0" u="none" strike="noStrike">
                          <a:solidFill>
                            <a:srgbClr val="000000"/>
                          </a:solidFill>
                          <a:effectLst/>
                          <a:latin typeface="Calibri" panose="020F0502020204030204" pitchFamily="34" charset="0"/>
                        </a:rPr>
                        <a:t>LE</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DB97B"/>
                    </a:solidFill>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CAD79"/>
                    </a:solidFill>
                  </a:tcPr>
                </a:tc>
                <a:tc>
                  <a:txBody>
                    <a:bodyPr/>
                    <a:lstStyle/>
                    <a:p>
                      <a:pPr algn="r" fontAlgn="b"/>
                      <a:r>
                        <a:rPr lang="en-US" sz="1200" b="0" i="0" u="none" strike="noStrike">
                          <a:solidFill>
                            <a:srgbClr val="000000"/>
                          </a:solidFill>
                          <a:effectLst/>
                          <a:latin typeface="Calibri" panose="020F0502020204030204" pitchFamily="34" charset="0"/>
                        </a:rPr>
                        <a:t>0.37</a:t>
                      </a:r>
                    </a:p>
                  </a:txBody>
                  <a:tcPr marL="9525" marR="9525" marT="9525" marB="0" anchor="ctr">
                    <a:lnL>
                      <a:noFill/>
                    </a:lnL>
                    <a:lnR>
                      <a:noFill/>
                    </a:lnR>
                    <a:lnT>
                      <a:noFill/>
                    </a:lnT>
                    <a:lnB>
                      <a:noFill/>
                    </a:lnB>
                    <a:solidFill>
                      <a:srgbClr val="FCB37A"/>
                    </a:solidFill>
                  </a:tcPr>
                </a:tc>
                <a:tc>
                  <a:txBody>
                    <a:bodyPr/>
                    <a:lstStyle/>
                    <a:p>
                      <a:pPr algn="r" fontAlgn="b"/>
                      <a:r>
                        <a:rPr lang="en-US" sz="12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082"/>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FB9774"/>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ECF7F"/>
                    </a:solidFill>
                  </a:tcPr>
                </a:tc>
                <a:extLst>
                  <a:ext uri="{0D108BD9-81ED-4DB2-BD59-A6C34878D82A}">
                    <a16:rowId xmlns:a16="http://schemas.microsoft.com/office/drawing/2014/main" val="272811054"/>
                  </a:ext>
                </a:extLst>
              </a:tr>
              <a:tr h="294368">
                <a:tc>
                  <a:txBody>
                    <a:bodyPr/>
                    <a:lstStyle/>
                    <a:p>
                      <a:pPr algn="l" fontAlgn="b"/>
                      <a:r>
                        <a:rPr lang="en-US" sz="1200" b="0" i="0" u="none" strike="noStrike">
                          <a:solidFill>
                            <a:srgbClr val="000000"/>
                          </a:solidFill>
                          <a:effectLst/>
                          <a:latin typeface="Calibri" panose="020F0502020204030204" pitchFamily="34" charset="0"/>
                        </a:rPr>
                        <a:t>ME</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B1D47F"/>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D8DF81"/>
                    </a:solidFill>
                  </a:tcPr>
                </a:tc>
                <a:tc>
                  <a:txBody>
                    <a:bodyPr/>
                    <a:lstStyle/>
                    <a:p>
                      <a:pPr algn="r" fontAlgn="b"/>
                      <a:r>
                        <a:rPr lang="en-US" sz="12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5E883"/>
                    </a:solidFill>
                  </a:tcPr>
                </a:tc>
                <a:extLst>
                  <a:ext uri="{0D108BD9-81ED-4DB2-BD59-A6C34878D82A}">
                    <a16:rowId xmlns:a16="http://schemas.microsoft.com/office/drawing/2014/main" val="906305908"/>
                  </a:ext>
                </a:extLst>
              </a:tr>
              <a:tr h="294368">
                <a:tc>
                  <a:txBody>
                    <a:bodyPr/>
                    <a:lstStyle/>
                    <a:p>
                      <a:pPr algn="l" fontAlgn="b"/>
                      <a:r>
                        <a:rPr lang="en-US" sz="1200" b="0" i="0" u="none" strike="noStrike">
                          <a:solidFill>
                            <a:srgbClr val="000000"/>
                          </a:solidFill>
                          <a:effectLst/>
                          <a:latin typeface="Calibri" panose="020F0502020204030204" pitchFamily="34" charset="0"/>
                        </a:rPr>
                        <a:t>NY</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0.21</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9525" marR="9525" marT="9525" marB="0" anchor="ctr">
                    <a:lnL>
                      <a:noFill/>
                    </a:lnL>
                    <a:lnR>
                      <a:noFill/>
                    </a:lnR>
                    <a:lnT>
                      <a:noFill/>
                    </a:lnT>
                    <a:lnB>
                      <a:noFill/>
                    </a:lnB>
                    <a:solidFill>
                      <a:srgbClr val="BAD780"/>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E1E282"/>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9525" marR="9525" marT="9525" marB="0" anchor="ctr">
                    <a:lnL>
                      <a:noFill/>
                    </a:lnL>
                    <a:lnR>
                      <a:noFill/>
                    </a:lnR>
                    <a:lnT>
                      <a:noFill/>
                    </a:lnT>
                    <a:lnB>
                      <a:noFill/>
                    </a:lnB>
                    <a:solidFill>
                      <a:srgbClr val="CEDC81"/>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EB84"/>
                    </a:solidFill>
                  </a:tcPr>
                </a:tc>
                <a:extLst>
                  <a:ext uri="{0D108BD9-81ED-4DB2-BD59-A6C34878D82A}">
                    <a16:rowId xmlns:a16="http://schemas.microsoft.com/office/drawing/2014/main" val="808361056"/>
                  </a:ext>
                </a:extLst>
              </a:tr>
              <a:tr h="294368">
                <a:tc>
                  <a:txBody>
                    <a:bodyPr/>
                    <a:lstStyle/>
                    <a:p>
                      <a:pPr algn="l" fontAlgn="b"/>
                      <a:r>
                        <a:rPr lang="en-US" sz="1200" b="0" i="0" u="none" strike="noStrike">
                          <a:solidFill>
                            <a:srgbClr val="000000"/>
                          </a:solidFill>
                          <a:effectLst/>
                          <a:latin typeface="Calibri" panose="020F0502020204030204" pitchFamily="34" charset="0"/>
                        </a:rPr>
                        <a:t>QC</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DBE7C"/>
                    </a:solidFill>
                  </a:tcPr>
                </a:tc>
                <a:tc>
                  <a:txBody>
                    <a:bodyPr/>
                    <a:lstStyle/>
                    <a:p>
                      <a:pPr algn="r" fontAlgn="b"/>
                      <a:r>
                        <a:rPr lang="en-US" sz="12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a:noFill/>
                    </a:lnB>
                    <a:solidFill>
                      <a:srgbClr val="FB9173"/>
                    </a:solidFill>
                  </a:tcPr>
                </a:tc>
                <a:tc>
                  <a:txBody>
                    <a:bodyPr/>
                    <a:lstStyle/>
                    <a:p>
                      <a:pPr algn="r" fontAlgn="b"/>
                      <a:r>
                        <a:rPr lang="en-US" sz="1200" b="0" i="0" u="none" strike="noStrike">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0.27</a:t>
                      </a:r>
                    </a:p>
                  </a:txBody>
                  <a:tcPr marL="9525" marR="9525" marT="9525" marB="0" anchor="ctr">
                    <a:lnL>
                      <a:noFill/>
                    </a:lnL>
                    <a:lnR>
                      <a:noFill/>
                    </a:lnR>
                    <a:lnT>
                      <a:noFill/>
                    </a:lnT>
                    <a:lnB>
                      <a:noFill/>
                    </a:lnB>
                    <a:solidFill>
                      <a:srgbClr val="FED580"/>
                    </a:solidFill>
                  </a:tcPr>
                </a:tc>
                <a:tc>
                  <a:txBody>
                    <a:bodyPr/>
                    <a:lstStyle/>
                    <a:p>
                      <a:pPr algn="r" fontAlgn="b"/>
                      <a:r>
                        <a:rPr lang="en-US" sz="1200" b="0" i="0" u="none" strike="noStrike">
                          <a:solidFill>
                            <a:srgbClr val="000000"/>
                          </a:solidFill>
                          <a:effectLst/>
                          <a:latin typeface="Calibri" panose="020F0502020204030204" pitchFamily="34" charset="0"/>
                        </a:rPr>
                        <a:t>0.42</a:t>
                      </a:r>
                    </a:p>
                  </a:txBody>
                  <a:tcPr marL="9525" marR="9525" marT="9525" marB="0" anchor="ctr">
                    <a:lnL>
                      <a:noFill/>
                    </a:lnL>
                    <a:lnR>
                      <a:noFill/>
                    </a:lnR>
                    <a:lnT>
                      <a:noFill/>
                    </a:lnT>
                    <a:lnB>
                      <a:noFill/>
                    </a:lnB>
                    <a:solidFill>
                      <a:srgbClr val="FB9C75"/>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FB9774"/>
                    </a:solidFill>
                  </a:tcPr>
                </a:tc>
                <a:tc>
                  <a:txBody>
                    <a:bodyPr/>
                    <a:lstStyle/>
                    <a:p>
                      <a:pPr algn="r" fontAlgn="b"/>
                      <a:r>
                        <a:rPr lang="en-US" sz="12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solidFill>
                      <a:srgbClr val="C4DA80"/>
                    </a:solidFill>
                  </a:tcPr>
                </a:tc>
                <a:tc>
                  <a:txBody>
                    <a:bodyPr/>
                    <a:lstStyle/>
                    <a:p>
                      <a:pPr algn="r" fontAlgn="b"/>
                      <a:r>
                        <a:rPr lang="en-US" sz="1200" b="0" i="0" u="none" strike="noStrike">
                          <a:solidFill>
                            <a:srgbClr val="000000"/>
                          </a:solidFill>
                          <a:effectLst/>
                          <a:latin typeface="Calibri" panose="020F0502020204030204" pitchFamily="34" charset="0"/>
                        </a:rPr>
                        <a:t>0.16</a:t>
                      </a:r>
                    </a:p>
                  </a:txBody>
                  <a:tcPr marL="9525" marR="9525" marT="9525" marB="0" anchor="ctr">
                    <a:lnL>
                      <a:noFill/>
                    </a:lnL>
                    <a:lnR>
                      <a:noFill/>
                    </a:lnR>
                    <a:lnT>
                      <a:noFill/>
                    </a:lnT>
                    <a:lnB>
                      <a:noFill/>
                    </a:lnB>
                    <a:solidFill>
                      <a:srgbClr val="CEDC81"/>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E683"/>
                    </a:solidFill>
                  </a:tcPr>
                </a:tc>
                <a:extLst>
                  <a:ext uri="{0D108BD9-81ED-4DB2-BD59-A6C34878D82A}">
                    <a16:rowId xmlns:a16="http://schemas.microsoft.com/office/drawing/2014/main" val="4169067718"/>
                  </a:ext>
                </a:extLst>
              </a:tr>
              <a:tr h="294368">
                <a:tc>
                  <a:txBody>
                    <a:bodyPr/>
                    <a:lstStyle/>
                    <a:p>
                      <a:pPr algn="l" fontAlgn="b"/>
                      <a:r>
                        <a:rPr lang="en-US" sz="1200" b="0" i="0" u="none" strike="noStrike">
                          <a:solidFill>
                            <a:srgbClr val="000000"/>
                          </a:solidFill>
                          <a:effectLst/>
                          <a:latin typeface="Calibri" panose="020F0502020204030204" pitchFamily="34" charset="0"/>
                        </a:rPr>
                        <a:t>SI</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ECA7E"/>
                    </a:solidFill>
                  </a:tcPr>
                </a:tc>
                <a:tc>
                  <a:txBody>
                    <a:bodyPr/>
                    <a:lstStyle/>
                    <a:p>
                      <a:pPr algn="r" fontAlgn="b"/>
                      <a:r>
                        <a:rPr lang="en-US" sz="1200" b="0" i="0" u="none" strike="noStrike">
                          <a:solidFill>
                            <a:srgbClr val="000000"/>
                          </a:solidFill>
                          <a:effectLst/>
                          <a:latin typeface="Calibri" panose="020F0502020204030204" pitchFamily="34" charset="0"/>
                        </a:rPr>
                        <a:t>0.12</a:t>
                      </a:r>
                    </a:p>
                  </a:txBody>
                  <a:tcPr marL="9525" marR="9525" marT="9525" marB="0" anchor="ctr">
                    <a:lnL>
                      <a:noFill/>
                    </a:lnL>
                    <a:lnR>
                      <a:noFill/>
                    </a:lnR>
                    <a:lnT>
                      <a:noFill/>
                    </a:lnT>
                    <a:lnB>
                      <a:noFill/>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a:noFill/>
                    </a:lnR>
                    <a:lnT>
                      <a:noFill/>
                    </a:lnT>
                    <a:lnB>
                      <a:noFill/>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63BE7B"/>
                    </a:solidFill>
                  </a:tcPr>
                </a:tc>
                <a:tc>
                  <a:txBody>
                    <a:bodyPr/>
                    <a:lstStyle/>
                    <a:p>
                      <a:pPr algn="r" fontAlgn="b"/>
                      <a:r>
                        <a:rPr lang="en-US" sz="1200" b="0" i="0" u="none" strike="noStrike">
                          <a:solidFill>
                            <a:srgbClr val="000000"/>
                          </a:solidFill>
                          <a:effectLst/>
                          <a:latin typeface="Calibri" panose="020F0502020204030204" pitchFamily="34" charset="0"/>
                        </a:rPr>
                        <a:t>0.29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DC47D"/>
                    </a:solidFill>
                  </a:tcPr>
                </a:tc>
                <a:extLst>
                  <a:ext uri="{0D108BD9-81ED-4DB2-BD59-A6C34878D82A}">
                    <a16:rowId xmlns:a16="http://schemas.microsoft.com/office/drawing/2014/main" val="3665283802"/>
                  </a:ext>
                </a:extLst>
              </a:tr>
              <a:tr h="294368">
                <a:tc>
                  <a:txBody>
                    <a:bodyPr/>
                    <a:lstStyle/>
                    <a:p>
                      <a:pPr algn="l" fontAlgn="b"/>
                      <a:r>
                        <a:rPr lang="en-US" sz="1200" b="0" i="0" u="none" strike="noStrike">
                          <a:solidFill>
                            <a:srgbClr val="000000"/>
                          </a:solidFill>
                          <a:effectLst/>
                          <a:latin typeface="Calibri" panose="020F0502020204030204" pitchFamily="34" charset="0"/>
                        </a:rPr>
                        <a:t>YC</a:t>
                      </a:r>
                    </a:p>
                  </a:txBody>
                  <a:tcPr marL="9525" marR="9525"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0.23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0.24</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12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BE582"/>
                    </a:solidFill>
                  </a:tcPr>
                </a:tc>
                <a:tc>
                  <a:txBody>
                    <a:bodyPr/>
                    <a:lstStyle/>
                    <a:p>
                      <a:pPr algn="r" fontAlgn="b"/>
                      <a:r>
                        <a:rPr lang="en-US" sz="12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ECF7F"/>
                    </a:solidFill>
                  </a:tcPr>
                </a:tc>
                <a:tc>
                  <a:txBody>
                    <a:bodyPr/>
                    <a:lstStyle/>
                    <a:p>
                      <a:pPr algn="r" fontAlgn="b"/>
                      <a:r>
                        <a:rPr lang="en-US" sz="12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5E883"/>
                    </a:solidFill>
                  </a:tcPr>
                </a:tc>
                <a:tc>
                  <a:txBody>
                    <a:bodyPr/>
                    <a:lstStyle/>
                    <a:p>
                      <a:pPr algn="r" fontAlgn="b"/>
                      <a:r>
                        <a:rPr lang="en-US" sz="1200" b="0" i="0" u="none" strike="noStrike">
                          <a:solidFill>
                            <a:srgbClr val="000000"/>
                          </a:solidFill>
                          <a:effectLst/>
                          <a:latin typeface="Calibri" panose="020F0502020204030204" pitchFamily="34" charset="0"/>
                        </a:rPr>
                        <a:t>0.17</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panose="020F0502020204030204" pitchFamily="34" charset="0"/>
                        </a:rPr>
                        <a:t>0.22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1200" b="0"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DC47D"/>
                    </a:solidFill>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22227931"/>
                  </a:ext>
                </a:extLst>
              </a:tr>
            </a:tbl>
          </a:graphicData>
        </a:graphic>
      </p:graphicFrame>
    </p:spTree>
    <p:extLst>
      <p:ext uri="{BB962C8B-B14F-4D97-AF65-F5344CB8AC3E}">
        <p14:creationId xmlns:p14="http://schemas.microsoft.com/office/powerpoint/2010/main" val="96491062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839788" y="318248"/>
            <a:ext cx="10515600" cy="1325563"/>
          </a:xfrm>
        </p:spPr>
        <p:txBody>
          <a:bodyPr>
            <a:normAutofit/>
          </a:bodyPr>
          <a:lstStyle/>
          <a:p>
            <a:r>
              <a:rPr lang="en-US" altLang="en-US" dirty="0"/>
              <a:t>CUNY Overlap Analysis Results</a:t>
            </a:r>
          </a:p>
        </p:txBody>
      </p:sp>
      <p:sp>
        <p:nvSpPr>
          <p:cNvPr id="2" name="TextBox 1">
            <a:extLst>
              <a:ext uri="{FF2B5EF4-FFF2-40B4-BE49-F238E27FC236}">
                <a16:creationId xmlns:a16="http://schemas.microsoft.com/office/drawing/2014/main" id="{D114CA80-8F54-0634-E281-2BB7913B8A5E}"/>
              </a:ext>
            </a:extLst>
          </p:cNvPr>
          <p:cNvSpPr txBox="1"/>
          <p:nvPr/>
        </p:nvSpPr>
        <p:spPr>
          <a:xfrm>
            <a:off x="1104181" y="2596551"/>
            <a:ext cx="8850702" cy="2585323"/>
          </a:xfrm>
          <a:prstGeom prst="rect">
            <a:avLst/>
          </a:prstGeom>
          <a:noFill/>
        </p:spPr>
        <p:txBody>
          <a:bodyPr wrap="square" rtlCol="0">
            <a:spAutoFit/>
          </a:bodyPr>
          <a:lstStyle/>
          <a:p>
            <a:r>
              <a:rPr lang="en-US" dirty="0"/>
              <a:t>Based on these assessments, CUNY is now moving forward with a shared print agreement among the 4-year colleges and Graduate Center.</a:t>
            </a:r>
          </a:p>
          <a:p>
            <a:pPr marL="285750" indent="-285750">
              <a:buFont typeface="Arial" panose="020B0604020202020204" pitchFamily="34" charset="0"/>
              <a:buChar char="•"/>
            </a:pPr>
            <a:r>
              <a:rPr lang="en-US" dirty="0"/>
              <a:t>Using the multiple-library reports with appropriate filters we can identify retention candidates across the system and</a:t>
            </a:r>
          </a:p>
          <a:p>
            <a:pPr marL="285750" indent="-285750">
              <a:buFont typeface="Arial" panose="020B0604020202020204" pitchFamily="34" charset="0"/>
              <a:buChar char="•"/>
            </a:pPr>
            <a:r>
              <a:rPr lang="en-US" dirty="0"/>
              <a:t>Perform automated retention allocation to libraries using scripts outside of Alma.</a:t>
            </a:r>
          </a:p>
          <a:p>
            <a:endParaRPr lang="en-US" dirty="0"/>
          </a:p>
          <a:p>
            <a:r>
              <a:rPr lang="en-US" dirty="0"/>
              <a:t>Going forward, using a combination of the subject-level similarity analysis and academic program overlap at CUNY we will identify affinity groups of collections librarians to begin work on collaborative collection development.</a:t>
            </a:r>
          </a:p>
        </p:txBody>
      </p:sp>
    </p:spTree>
    <p:extLst>
      <p:ext uri="{BB962C8B-B14F-4D97-AF65-F5344CB8AC3E}">
        <p14:creationId xmlns:p14="http://schemas.microsoft.com/office/powerpoint/2010/main" val="424290112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839788" y="318248"/>
            <a:ext cx="10515600" cy="1325563"/>
          </a:xfrm>
        </p:spPr>
        <p:txBody>
          <a:bodyPr>
            <a:normAutofit/>
          </a:bodyPr>
          <a:lstStyle/>
          <a:p>
            <a:r>
              <a:rPr lang="en-US" altLang="en-US" dirty="0"/>
              <a:t>Thank you!</a:t>
            </a:r>
          </a:p>
        </p:txBody>
      </p:sp>
      <p:sp>
        <p:nvSpPr>
          <p:cNvPr id="2" name="TextBox 1">
            <a:extLst>
              <a:ext uri="{FF2B5EF4-FFF2-40B4-BE49-F238E27FC236}">
                <a16:creationId xmlns:a16="http://schemas.microsoft.com/office/drawing/2014/main" id="{D114CA80-8F54-0634-E281-2BB7913B8A5E}"/>
              </a:ext>
            </a:extLst>
          </p:cNvPr>
          <p:cNvSpPr txBox="1"/>
          <p:nvPr/>
        </p:nvSpPr>
        <p:spPr>
          <a:xfrm>
            <a:off x="1104181" y="2596551"/>
            <a:ext cx="8850702" cy="2308324"/>
          </a:xfrm>
          <a:prstGeom prst="rect">
            <a:avLst/>
          </a:prstGeom>
          <a:noFill/>
        </p:spPr>
        <p:txBody>
          <a:bodyPr wrap="square" rtlCol="0">
            <a:spAutoFit/>
          </a:bodyPr>
          <a:lstStyle/>
          <a:p>
            <a:pPr algn="ctr"/>
            <a:r>
              <a:rPr lang="en-US" sz="5400" dirty="0"/>
              <a:t>Questions?</a:t>
            </a:r>
          </a:p>
          <a:p>
            <a:endParaRPr lang="en-US" dirty="0"/>
          </a:p>
          <a:p>
            <a:endParaRPr lang="en-US" dirty="0"/>
          </a:p>
          <a:p>
            <a:endParaRPr lang="en-US" dirty="0"/>
          </a:p>
          <a:p>
            <a:r>
              <a:rPr lang="en-US" dirty="0"/>
              <a:t>Contact: Michael Hughes</a:t>
            </a:r>
          </a:p>
          <a:p>
            <a:r>
              <a:rPr lang="en-US" dirty="0"/>
              <a:t>	michael.hughes@cuny.edu</a:t>
            </a:r>
          </a:p>
        </p:txBody>
      </p:sp>
    </p:spTree>
    <p:extLst>
      <p:ext uri="{BB962C8B-B14F-4D97-AF65-F5344CB8AC3E}">
        <p14:creationId xmlns:p14="http://schemas.microsoft.com/office/powerpoint/2010/main" val="174663593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dirty="0"/>
              <a:t>The City University of New York Library System</a:t>
            </a:r>
            <a:endParaRPr lang="en-US" altLang="en-US" sz="3600" dirty="0"/>
          </a:p>
        </p:txBody>
      </p:sp>
      <p:sp>
        <p:nvSpPr>
          <p:cNvPr id="3" name="TextBox 2">
            <a:extLst>
              <a:ext uri="{FF2B5EF4-FFF2-40B4-BE49-F238E27FC236}">
                <a16:creationId xmlns:a16="http://schemas.microsoft.com/office/drawing/2014/main" id="{E4D71669-9D56-D2A3-789C-90627968FC25}"/>
              </a:ext>
            </a:extLst>
          </p:cNvPr>
          <p:cNvSpPr txBox="1"/>
          <p:nvPr/>
        </p:nvSpPr>
        <p:spPr>
          <a:xfrm>
            <a:off x="1019717" y="2352346"/>
            <a:ext cx="10152566" cy="2862322"/>
          </a:xfrm>
          <a:prstGeom prst="rect">
            <a:avLst/>
          </a:prstGeom>
          <a:noFill/>
        </p:spPr>
        <p:txBody>
          <a:bodyPr wrap="square">
            <a:spAutoFit/>
          </a:bodyPr>
          <a:lstStyle/>
          <a:p>
            <a:pPr algn="l"/>
            <a:r>
              <a:rPr lang="en-US" sz="1800" b="0" i="0" dirty="0">
                <a:solidFill>
                  <a:srgbClr val="333333"/>
                </a:solidFill>
                <a:effectLst/>
                <a:latin typeface="Roboto" panose="02000000000000000000" pitchFamily="2" charset="0"/>
                <a:ea typeface="Roboto" panose="02000000000000000000" pitchFamily="2" charset="0"/>
              </a:rPr>
              <a:t>Founded in 1847 as the nation’s first free public institution of higher education, City University of New York is the nation’s largest urban public university. CUNY today has 25 colleges spread across New York City’s five boroughs, serving more than 225,000 degree-seeking students and awarding 50,000 degrees each year. </a:t>
            </a:r>
          </a:p>
          <a:p>
            <a:pPr algn="l"/>
            <a:endParaRPr lang="en-US" dirty="0">
              <a:solidFill>
                <a:srgbClr val="333333"/>
              </a:solidFill>
              <a:latin typeface="Roboto" panose="02000000000000000000" pitchFamily="2" charset="0"/>
              <a:ea typeface="Roboto" panose="02000000000000000000" pitchFamily="2" charset="0"/>
            </a:endParaRPr>
          </a:p>
          <a:p>
            <a:pPr algn="l"/>
            <a:r>
              <a:rPr lang="en-US" sz="1800" b="0" i="0" dirty="0">
                <a:solidFill>
                  <a:srgbClr val="333333"/>
                </a:solidFill>
                <a:effectLst/>
                <a:latin typeface="Roboto" panose="02000000000000000000" pitchFamily="2" charset="0"/>
                <a:ea typeface="Roboto" panose="02000000000000000000" pitchFamily="2" charset="0"/>
              </a:rPr>
              <a:t>CUNY’s library system is a federation of 31 libraries serving the 25 colleges comprising 7 two-year colleges, 11 four-year colleges, and 7 graduate &amp; professional schools.</a:t>
            </a:r>
          </a:p>
          <a:p>
            <a:pPr algn="l"/>
            <a:endParaRPr lang="en-US" dirty="0">
              <a:solidFill>
                <a:srgbClr val="333333"/>
              </a:solidFill>
              <a:latin typeface="Roboto" panose="02000000000000000000" pitchFamily="2" charset="0"/>
              <a:ea typeface="Roboto" panose="02000000000000000000" pitchFamily="2" charset="0"/>
            </a:endParaRPr>
          </a:p>
          <a:p>
            <a:pPr algn="l"/>
            <a:r>
              <a:rPr lang="en-US" sz="1800" b="0" i="0" dirty="0">
                <a:solidFill>
                  <a:srgbClr val="333333"/>
                </a:solidFill>
                <a:effectLst/>
                <a:latin typeface="Roboto" panose="02000000000000000000" pitchFamily="2" charset="0"/>
                <a:ea typeface="Roboto" panose="02000000000000000000" pitchFamily="2" charset="0"/>
              </a:rPr>
              <a:t>Collectively, the CUNY libraries hold more than 4 million print titles with significant duplication across the system.</a:t>
            </a:r>
          </a:p>
        </p:txBody>
      </p:sp>
    </p:spTree>
    <p:extLst>
      <p:ext uri="{BB962C8B-B14F-4D97-AF65-F5344CB8AC3E}">
        <p14:creationId xmlns:p14="http://schemas.microsoft.com/office/powerpoint/2010/main" val="380252192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dirty="0"/>
              <a:t>The CUNY Collection(s)</a:t>
            </a:r>
            <a:endParaRPr lang="en-US" altLang="en-US" sz="3600" dirty="0"/>
          </a:p>
        </p:txBody>
      </p:sp>
      <p:sp>
        <p:nvSpPr>
          <p:cNvPr id="10" name="TextBox 9">
            <a:extLst>
              <a:ext uri="{FF2B5EF4-FFF2-40B4-BE49-F238E27FC236}">
                <a16:creationId xmlns:a16="http://schemas.microsoft.com/office/drawing/2014/main" id="{4D057A40-B9F5-E116-D9EE-DDD636A2E39B}"/>
              </a:ext>
            </a:extLst>
          </p:cNvPr>
          <p:cNvSpPr txBox="1"/>
          <p:nvPr/>
        </p:nvSpPr>
        <p:spPr>
          <a:xfrm>
            <a:off x="456111" y="2136338"/>
            <a:ext cx="11279778" cy="3416320"/>
          </a:xfrm>
          <a:prstGeom prst="rect">
            <a:avLst/>
          </a:prstGeom>
          <a:noFill/>
        </p:spPr>
        <p:txBody>
          <a:bodyPr wrap="square" lIns="91440" tIns="45720" rIns="91440" bIns="45720" anchor="t">
            <a:spAutoFit/>
          </a:bodyPr>
          <a:lstStyle/>
          <a:p>
            <a:pPr algn="l" rtl="0" fontAlgn="base"/>
            <a:r>
              <a:rPr lang="en-US" b="0" i="0" dirty="0">
                <a:solidFill>
                  <a:srgbClr val="000000"/>
                </a:solidFill>
                <a:effectLst/>
                <a:latin typeface="Segoe UI" panose="020B0502040204020203" pitchFamily="34" charset="0"/>
              </a:rPr>
              <a:t>Autonomous local collection decisions have led to significant overlap as campus librarians selected materials to fill local needs without central support for coordination and cooperation.</a:t>
            </a:r>
          </a:p>
          <a:p>
            <a:pPr algn="l" rtl="0" fontAlgn="base"/>
            <a:endParaRPr lang="en-US" dirty="0">
              <a:solidFill>
                <a:srgbClr val="000000"/>
              </a:solidFill>
              <a:latin typeface="Segoe UI" panose="020B0502040204020203" pitchFamily="34" charset="0"/>
            </a:endParaRPr>
          </a:p>
          <a:p>
            <a:pPr algn="l" rtl="0" fontAlgn="base"/>
            <a:r>
              <a:rPr lang="en-US" b="0" i="0" dirty="0">
                <a:solidFill>
                  <a:srgbClr val="000000"/>
                </a:solidFill>
                <a:effectLst/>
                <a:latin typeface="Segoe UI" panose="020B0502040204020203" pitchFamily="34" charset="0"/>
              </a:rPr>
              <a:t>Sharing through the CUNY Libraries Inter-Campus Sharing service (CLICS) has eliminated the need for extensive overlap, especially as print circulation decreases and resource sharing opportunities increase.</a:t>
            </a:r>
          </a:p>
          <a:p>
            <a:pPr algn="l" rtl="0" fontAlgn="base"/>
            <a:endParaRPr lang="en-US" dirty="0">
              <a:solidFill>
                <a:srgbClr val="000000"/>
              </a:solidFill>
              <a:latin typeface="Segoe UI" panose="020B0502040204020203" pitchFamily="34" charset="0"/>
            </a:endParaRPr>
          </a:p>
          <a:p>
            <a:pPr algn="l" rtl="0" fontAlgn="base"/>
            <a:r>
              <a:rPr lang="en-US" b="0" i="0" dirty="0">
                <a:solidFill>
                  <a:srgbClr val="000000"/>
                </a:solidFill>
                <a:effectLst/>
                <a:latin typeface="Segoe UI" panose="020B0502040204020203" pitchFamily="34" charset="0"/>
              </a:rPr>
              <a:t>Prio</a:t>
            </a:r>
            <a:r>
              <a:rPr lang="en-US" dirty="0">
                <a:solidFill>
                  <a:srgbClr val="000000"/>
                </a:solidFill>
                <a:latin typeface="Segoe UI" panose="020B0502040204020203" pitchFamily="34" charset="0"/>
              </a:rPr>
              <a:t>r to our migration to Alma, conducting overlap analysis was out of reach for CUNY.</a:t>
            </a:r>
          </a:p>
          <a:p>
            <a:pPr algn="l" rtl="0" fontAlgn="base"/>
            <a:endParaRPr lang="en-US" dirty="0">
              <a:solidFill>
                <a:srgbClr val="000000"/>
              </a:solidFill>
              <a:latin typeface="Segoe UI" panose="020B0502040204020203" pitchFamily="34" charset="0"/>
            </a:endParaRPr>
          </a:p>
          <a:p>
            <a:pPr algn="l" rtl="0" fontAlgn="base"/>
            <a:r>
              <a:rPr lang="en-US" dirty="0">
                <a:solidFill>
                  <a:srgbClr val="000000"/>
                </a:solidFill>
                <a:latin typeface="Segoe UI" panose="020B0502040204020203" pitchFamily="34" charset="0"/>
              </a:rPr>
              <a:t>Barriers to analysis:</a:t>
            </a:r>
          </a:p>
          <a:p>
            <a:pPr marL="285750" indent="-285750" algn="l" rtl="0" fontAlgn="base">
              <a:buFont typeface="Arial" panose="020B0604020202020204" pitchFamily="34" charset="0"/>
              <a:buChar char="•"/>
            </a:pPr>
            <a:r>
              <a:rPr lang="en-US" dirty="0">
                <a:solidFill>
                  <a:srgbClr val="000000"/>
                </a:solidFill>
                <a:latin typeface="Segoe UI" panose="020B0502040204020203" pitchFamily="34" charset="0"/>
              </a:rPr>
              <a:t>Lack of funding for third-party tools and services</a:t>
            </a:r>
          </a:p>
          <a:p>
            <a:pPr marL="285750" indent="-285750" algn="l" rtl="0" fontAlgn="base">
              <a:buFont typeface="Arial" panose="020B0604020202020204" pitchFamily="34" charset="0"/>
              <a:buChar char="•"/>
            </a:pPr>
            <a:r>
              <a:rPr lang="en-US" dirty="0">
                <a:solidFill>
                  <a:srgbClr val="000000"/>
                </a:solidFill>
                <a:latin typeface="Segoe UI" panose="020B0502040204020203" pitchFamily="34" charset="0"/>
              </a:rPr>
              <a:t>Lack of local expertise</a:t>
            </a:r>
          </a:p>
          <a:p>
            <a:pPr marL="285750" indent="-285750" algn="l" rtl="0" fontAlgn="base">
              <a:buFont typeface="Arial" panose="020B0604020202020204" pitchFamily="34" charset="0"/>
              <a:buChar char="•"/>
            </a:pPr>
            <a:r>
              <a:rPr lang="en-US" dirty="0">
                <a:solidFill>
                  <a:srgbClr val="000000"/>
                </a:solidFill>
                <a:latin typeface="Segoe UI" panose="020B0502040204020203" pitchFamily="34" charset="0"/>
              </a:rPr>
              <a:t>Lack of a shared sense of importance</a:t>
            </a:r>
          </a:p>
        </p:txBody>
      </p:sp>
    </p:spTree>
    <p:extLst>
      <p:ext uri="{BB962C8B-B14F-4D97-AF65-F5344CB8AC3E}">
        <p14:creationId xmlns:p14="http://schemas.microsoft.com/office/powerpoint/2010/main" val="103978772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dirty="0"/>
              <a:t>Print Collection Assessment at CUNY</a:t>
            </a:r>
            <a:endParaRPr lang="en-US" altLang="en-US" sz="3600" dirty="0"/>
          </a:p>
        </p:txBody>
      </p:sp>
      <p:sp>
        <p:nvSpPr>
          <p:cNvPr id="6" name="TextBox 5">
            <a:extLst>
              <a:ext uri="{FF2B5EF4-FFF2-40B4-BE49-F238E27FC236}">
                <a16:creationId xmlns:a16="http://schemas.microsoft.com/office/drawing/2014/main" id="{32A1CF31-D4B1-0802-128E-C43A2BB85D62}"/>
              </a:ext>
            </a:extLst>
          </p:cNvPr>
          <p:cNvSpPr txBox="1"/>
          <p:nvPr/>
        </p:nvSpPr>
        <p:spPr>
          <a:xfrm>
            <a:off x="365759" y="2228671"/>
            <a:ext cx="10515600" cy="2308324"/>
          </a:xfrm>
          <a:prstGeom prst="rect">
            <a:avLst/>
          </a:prstGeom>
          <a:noFill/>
        </p:spPr>
        <p:txBody>
          <a:bodyPr wrap="square" lIns="91440" tIns="45720" rIns="91440" bIns="45720" anchor="t">
            <a:spAutoFit/>
          </a:bodyPr>
          <a:lstStyle/>
          <a:p>
            <a:r>
              <a:rPr lang="en-US" dirty="0">
                <a:solidFill>
                  <a:srgbClr val="000000"/>
                </a:solidFill>
                <a:latin typeface="Calibri"/>
                <a:cs typeface="Calibri"/>
              </a:rPr>
              <a:t>Historically, aside from annual circulation and CLICS numbers, there was no significant print assessment work done at the system level.</a:t>
            </a:r>
          </a:p>
          <a:p>
            <a:endParaRPr lang="en-US" dirty="0">
              <a:solidFill>
                <a:srgbClr val="000000"/>
              </a:solidFill>
              <a:latin typeface="Calibri"/>
              <a:cs typeface="Calibri"/>
            </a:endParaRPr>
          </a:p>
          <a:p>
            <a:r>
              <a:rPr lang="en-US" dirty="0">
                <a:solidFill>
                  <a:srgbClr val="000000"/>
                </a:solidFill>
                <a:latin typeface="Calibri"/>
                <a:cs typeface="Calibri"/>
              </a:rPr>
              <a:t>An pilot attempt in 2019/2020 to assess limited print overlap between Brooklyn College and Queens College using Aleph and </a:t>
            </a:r>
            <a:r>
              <a:rPr lang="en-US" dirty="0" err="1">
                <a:solidFill>
                  <a:srgbClr val="000000"/>
                </a:solidFill>
                <a:latin typeface="Calibri"/>
                <a:cs typeface="Calibri"/>
              </a:rPr>
              <a:t>MarcEdit</a:t>
            </a:r>
            <a:r>
              <a:rPr lang="en-US" dirty="0">
                <a:solidFill>
                  <a:srgbClr val="000000"/>
                </a:solidFill>
                <a:latin typeface="Calibri"/>
                <a:cs typeface="Calibri"/>
              </a:rPr>
              <a:t> did not lead to actionable assessment.</a:t>
            </a:r>
          </a:p>
          <a:p>
            <a:endParaRPr lang="en-US" dirty="0">
              <a:solidFill>
                <a:srgbClr val="000000"/>
              </a:solidFill>
              <a:latin typeface="Calibri"/>
              <a:cs typeface="Calibri"/>
            </a:endParaRPr>
          </a:p>
          <a:p>
            <a:r>
              <a:rPr lang="en-US" dirty="0">
                <a:latin typeface="Calibri"/>
                <a:cs typeface="Calibri"/>
              </a:rPr>
              <a:t>However, with Alma set to be implemented in August 2020, this initial attempt did lead to the creation of the CUNY Cooperative Collection Development Task Force.</a:t>
            </a:r>
          </a:p>
        </p:txBody>
      </p:sp>
    </p:spTree>
    <p:extLst>
      <p:ext uri="{BB962C8B-B14F-4D97-AF65-F5344CB8AC3E}">
        <p14:creationId xmlns:p14="http://schemas.microsoft.com/office/powerpoint/2010/main" val="281323535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lIns="91440" tIns="45720" rIns="91440" bIns="45720" anchor="t"/>
          <a:lstStyle/>
          <a:p>
            <a:r>
              <a:rPr lang="en-US" dirty="0">
                <a:latin typeface="Arial"/>
                <a:cs typeface="Arial"/>
              </a:rPr>
              <a:t>Cooperative Collection Development Task Force</a:t>
            </a:r>
            <a:endParaRPr lang="en-US" dirty="0"/>
          </a:p>
        </p:txBody>
      </p:sp>
      <p:sp>
        <p:nvSpPr>
          <p:cNvPr id="2" name="TextBox 1">
            <a:extLst>
              <a:ext uri="{FF2B5EF4-FFF2-40B4-BE49-F238E27FC236}">
                <a16:creationId xmlns:a16="http://schemas.microsoft.com/office/drawing/2014/main" id="{7CB351AA-66F9-463B-A9C9-E76582476371}"/>
              </a:ext>
            </a:extLst>
          </p:cNvPr>
          <p:cNvSpPr txBox="1"/>
          <p:nvPr/>
        </p:nvSpPr>
        <p:spPr>
          <a:xfrm>
            <a:off x="1387928" y="2422071"/>
            <a:ext cx="858157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Calibri"/>
                <a:cs typeface="Calibri"/>
              </a:rPr>
              <a:t>In September 2020, the Council of Chief Librarians charged the Cooperative Collection Development Task Force to plan and facilitate the CCL Strategic Plan 2020-2021 Goal of CUNY coordinated collection management by:</a:t>
            </a:r>
          </a:p>
          <a:p>
            <a:endParaRPr lang="en-US" dirty="0">
              <a:latin typeface="Calibri"/>
              <a:cs typeface="Calibri"/>
            </a:endParaRPr>
          </a:p>
          <a:p>
            <a:pPr marL="742950" lvl="1" indent="-285750">
              <a:buFont typeface="Arial,Sans-Serif"/>
              <a:buChar char="•"/>
            </a:pPr>
            <a:r>
              <a:rPr lang="en-US" dirty="0">
                <a:solidFill>
                  <a:srgbClr val="333333"/>
                </a:solidFill>
                <a:latin typeface="Calibri"/>
                <a:cs typeface="Calibri"/>
              </a:rPr>
              <a:t>Taking advantage of Alma’s increased collection assessment capacities, begin to assess overlap of print collections within CUNY and</a:t>
            </a:r>
            <a:endParaRPr lang="en-US" dirty="0">
              <a:latin typeface="Calibri"/>
              <a:cs typeface="Calibri"/>
            </a:endParaRPr>
          </a:p>
          <a:p>
            <a:pPr marL="742950" lvl="1" indent="-285750">
              <a:buFont typeface="Arial,Sans-Serif"/>
              <a:buChar char="•"/>
            </a:pPr>
            <a:r>
              <a:rPr lang="en-US" dirty="0">
                <a:solidFill>
                  <a:srgbClr val="333333"/>
                </a:solidFill>
                <a:latin typeface="Calibri"/>
                <a:cs typeface="Calibri"/>
              </a:rPr>
              <a:t>Assess overall effectiveness (usage) of print collections, with the goal of establishing CUNY-wide retention and shared print trust guidelines.</a:t>
            </a:r>
            <a:endParaRPr lang="en-US" dirty="0">
              <a:latin typeface="Calibri"/>
              <a:cs typeface="Calibri"/>
            </a:endParaRPr>
          </a:p>
          <a:p>
            <a:endParaRPr lang="en-US" dirty="0">
              <a:cs typeface="Calibri"/>
            </a:endParaRPr>
          </a:p>
        </p:txBody>
      </p:sp>
    </p:spTree>
    <p:extLst>
      <p:ext uri="{BB962C8B-B14F-4D97-AF65-F5344CB8AC3E}">
        <p14:creationId xmlns:p14="http://schemas.microsoft.com/office/powerpoint/2010/main" val="226504837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altLang="en-US" sz="3600" dirty="0"/>
              <a:t>Print Collection Assessment at CUNY</a:t>
            </a:r>
            <a:br>
              <a:rPr lang="en-US" altLang="en-US" sz="3600" dirty="0"/>
            </a:br>
            <a:r>
              <a:rPr lang="en-US" sz="3600" i="1" dirty="0">
                <a:solidFill>
                  <a:schemeClr val="accent4">
                    <a:lumMod val="40000"/>
                    <a:lumOff val="60000"/>
                  </a:schemeClr>
                </a:solidFill>
              </a:rPr>
              <a:t>First steps</a:t>
            </a:r>
            <a:endParaRPr lang="en-US" altLang="en-US" sz="3600" dirty="0"/>
          </a:p>
        </p:txBody>
      </p:sp>
      <p:sp>
        <p:nvSpPr>
          <p:cNvPr id="6" name="TextBox 5">
            <a:extLst>
              <a:ext uri="{FF2B5EF4-FFF2-40B4-BE49-F238E27FC236}">
                <a16:creationId xmlns:a16="http://schemas.microsoft.com/office/drawing/2014/main" id="{32A1CF31-D4B1-0802-128E-C43A2BB85D62}"/>
              </a:ext>
            </a:extLst>
          </p:cNvPr>
          <p:cNvSpPr txBox="1"/>
          <p:nvPr/>
        </p:nvSpPr>
        <p:spPr>
          <a:xfrm>
            <a:off x="365759" y="2228671"/>
            <a:ext cx="10515600" cy="2862322"/>
          </a:xfrm>
          <a:prstGeom prst="rect">
            <a:avLst/>
          </a:prstGeom>
          <a:noFill/>
        </p:spPr>
        <p:txBody>
          <a:bodyPr wrap="square" lIns="91440" tIns="45720" rIns="91440" bIns="45720" anchor="t">
            <a:spAutoFit/>
          </a:bodyPr>
          <a:lstStyle/>
          <a:p>
            <a:r>
              <a:rPr lang="en-US" dirty="0">
                <a:latin typeface="Calibri"/>
                <a:cs typeface="Calibri"/>
              </a:rPr>
              <a:t>There have been some attempts at shared print at CUNY over the years, but each faced stiff opposition on the campuses. The Task Force members believed that this was due to </a:t>
            </a:r>
          </a:p>
          <a:p>
            <a:pPr marL="285750" indent="-285750">
              <a:buFont typeface="Arial" panose="020B0604020202020204" pitchFamily="34" charset="0"/>
              <a:buChar char="•"/>
            </a:pPr>
            <a:r>
              <a:rPr lang="en-US" dirty="0">
                <a:latin typeface="Calibri"/>
                <a:cs typeface="Calibri"/>
              </a:rPr>
              <a:t>a widespread misunderstanding of shared print</a:t>
            </a:r>
          </a:p>
          <a:p>
            <a:pPr marL="285750" indent="-285750">
              <a:buFont typeface="Arial" panose="020B0604020202020204" pitchFamily="34" charset="0"/>
              <a:buChar char="•"/>
            </a:pPr>
            <a:r>
              <a:rPr lang="en-US" dirty="0">
                <a:latin typeface="Calibri"/>
                <a:cs typeface="Calibri"/>
              </a:rPr>
              <a:t>a lack of compelling assessment of our shared print collections </a:t>
            </a:r>
          </a:p>
          <a:p>
            <a:pPr marL="285750" indent="-285750">
              <a:buFont typeface="Arial" panose="020B0604020202020204" pitchFamily="34" charset="0"/>
              <a:buChar char="•"/>
            </a:pPr>
            <a:endParaRPr lang="en-US" dirty="0">
              <a:latin typeface="Calibri"/>
              <a:cs typeface="Calibri"/>
            </a:endParaRPr>
          </a:p>
          <a:p>
            <a:r>
              <a:rPr lang="en-US" dirty="0">
                <a:latin typeface="Calibri"/>
                <a:cs typeface="Calibri"/>
              </a:rPr>
              <a:t>We set out to address both of those areas.</a:t>
            </a:r>
          </a:p>
          <a:p>
            <a:endParaRPr lang="en-US" dirty="0">
              <a:latin typeface="Calibri"/>
              <a:cs typeface="Calibri"/>
            </a:endParaRPr>
          </a:p>
          <a:p>
            <a:r>
              <a:rPr lang="en-US" dirty="0">
                <a:latin typeface="Calibri"/>
                <a:cs typeface="Calibri"/>
              </a:rPr>
              <a:t>The first work we did was to analyze print collection overlap to provide an accurate picture of the print collection distribution at CUNY, working from the general to the specific. </a:t>
            </a:r>
          </a:p>
          <a:p>
            <a:endParaRPr lang="en-US" dirty="0">
              <a:latin typeface="Calibri"/>
              <a:cs typeface="Calibri"/>
            </a:endParaRPr>
          </a:p>
        </p:txBody>
      </p:sp>
    </p:spTree>
    <p:extLst>
      <p:ext uri="{BB962C8B-B14F-4D97-AF65-F5344CB8AC3E}">
        <p14:creationId xmlns:p14="http://schemas.microsoft.com/office/powerpoint/2010/main" val="29944572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dirty="0"/>
              <a:t>Alma at CUNY</a:t>
            </a:r>
            <a:endParaRPr lang="en-US" altLang="en-US" sz="3600" dirty="0"/>
          </a:p>
        </p:txBody>
      </p:sp>
      <p:sp>
        <p:nvSpPr>
          <p:cNvPr id="6" name="TextBox 5">
            <a:extLst>
              <a:ext uri="{FF2B5EF4-FFF2-40B4-BE49-F238E27FC236}">
                <a16:creationId xmlns:a16="http://schemas.microsoft.com/office/drawing/2014/main" id="{32A1CF31-D4B1-0802-128E-C43A2BB85D62}"/>
              </a:ext>
            </a:extLst>
          </p:cNvPr>
          <p:cNvSpPr txBox="1"/>
          <p:nvPr/>
        </p:nvSpPr>
        <p:spPr>
          <a:xfrm>
            <a:off x="365758" y="2228671"/>
            <a:ext cx="11068821" cy="1200329"/>
          </a:xfrm>
          <a:prstGeom prst="rect">
            <a:avLst/>
          </a:prstGeom>
          <a:noFill/>
        </p:spPr>
        <p:txBody>
          <a:bodyPr wrap="square" lIns="91440" tIns="45720" rIns="91440" bIns="45720" anchor="t">
            <a:spAutoFit/>
          </a:bodyPr>
          <a:lstStyle/>
          <a:p>
            <a:r>
              <a:rPr lang="en-US" dirty="0">
                <a:solidFill>
                  <a:srgbClr val="000000"/>
                </a:solidFill>
                <a:latin typeface="Calibri"/>
                <a:cs typeface="Calibri"/>
              </a:rPr>
              <a:t>Alma at CUNY is organized with 22 Institution Zones (IZ) linked to a single Network Zone (NZ).</a:t>
            </a:r>
          </a:p>
          <a:p>
            <a:endParaRPr lang="en-US" dirty="0">
              <a:solidFill>
                <a:srgbClr val="000000"/>
              </a:solidFill>
              <a:latin typeface="Calibri"/>
              <a:cs typeface="Calibri"/>
            </a:endParaRPr>
          </a:p>
          <a:p>
            <a:r>
              <a:rPr lang="en-US" dirty="0">
                <a:solidFill>
                  <a:srgbClr val="000000"/>
                </a:solidFill>
                <a:latin typeface="Calibri"/>
                <a:cs typeface="Calibri"/>
              </a:rPr>
              <a:t>Print bibliographic records in each IZ are linked to a record in the NZ, allowing us to perform overlap analysis in Alma Analytics.</a:t>
            </a:r>
            <a:endParaRPr lang="en-US" dirty="0">
              <a:latin typeface="Calibri"/>
              <a:cs typeface="Calibri"/>
            </a:endParaRPr>
          </a:p>
        </p:txBody>
      </p:sp>
      <p:pic>
        <p:nvPicPr>
          <p:cNvPr id="3" name="Picture 2" descr="A screenshot of a computer&#10;&#10;Description automatically generated">
            <a:extLst>
              <a:ext uri="{FF2B5EF4-FFF2-40B4-BE49-F238E27FC236}">
                <a16:creationId xmlns:a16="http://schemas.microsoft.com/office/drawing/2014/main" id="{A45A2855-4E38-B675-C7DD-011DE6F2E754}"/>
              </a:ext>
            </a:extLst>
          </p:cNvPr>
          <p:cNvPicPr>
            <a:picLocks noChangeAspect="1"/>
          </p:cNvPicPr>
          <p:nvPr/>
        </p:nvPicPr>
        <p:blipFill>
          <a:blip r:embed="rId3"/>
          <a:stretch>
            <a:fillRect/>
          </a:stretch>
        </p:blipFill>
        <p:spPr>
          <a:xfrm>
            <a:off x="365759" y="3680749"/>
            <a:ext cx="11068822" cy="1901587"/>
          </a:xfrm>
          <a:prstGeom prst="rect">
            <a:avLst/>
          </a:prstGeom>
        </p:spPr>
      </p:pic>
    </p:spTree>
    <p:extLst>
      <p:ext uri="{BB962C8B-B14F-4D97-AF65-F5344CB8AC3E}">
        <p14:creationId xmlns:p14="http://schemas.microsoft.com/office/powerpoint/2010/main" val="306214402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p:txBody>
          <a:bodyPr/>
          <a:lstStyle/>
          <a:p>
            <a:r>
              <a:rPr lang="en-US" altLang="en-US" sz="3600" dirty="0"/>
              <a:t>Using Alma for Overlap Analysis</a:t>
            </a:r>
          </a:p>
        </p:txBody>
      </p:sp>
      <p:sp>
        <p:nvSpPr>
          <p:cNvPr id="6" name="TextBox 5">
            <a:extLst>
              <a:ext uri="{FF2B5EF4-FFF2-40B4-BE49-F238E27FC236}">
                <a16:creationId xmlns:a16="http://schemas.microsoft.com/office/drawing/2014/main" id="{32A1CF31-D4B1-0802-128E-C43A2BB85D62}"/>
              </a:ext>
            </a:extLst>
          </p:cNvPr>
          <p:cNvSpPr txBox="1"/>
          <p:nvPr/>
        </p:nvSpPr>
        <p:spPr>
          <a:xfrm>
            <a:off x="365759" y="2228671"/>
            <a:ext cx="10515600" cy="2308324"/>
          </a:xfrm>
          <a:prstGeom prst="rect">
            <a:avLst/>
          </a:prstGeom>
          <a:noFill/>
        </p:spPr>
        <p:txBody>
          <a:bodyPr wrap="square" lIns="91440" tIns="45720" rIns="91440" bIns="45720" anchor="t">
            <a:spAutoFit/>
          </a:bodyPr>
          <a:lstStyle/>
          <a:p>
            <a:r>
              <a:rPr lang="en-US" dirty="0">
                <a:latin typeface="Calibri"/>
                <a:cs typeface="Calibri"/>
              </a:rPr>
              <a:t>In Alma, each NZ bibliographic record has a Network ID, while each IZ bibliographic record has an MMS ID associated with that Network ID.</a:t>
            </a:r>
          </a:p>
          <a:p>
            <a:endParaRPr lang="en-US" dirty="0">
              <a:latin typeface="Calibri"/>
              <a:cs typeface="Calibri"/>
            </a:endParaRPr>
          </a:p>
          <a:p>
            <a:r>
              <a:rPr lang="en-US" dirty="0">
                <a:latin typeface="Calibri"/>
                <a:cs typeface="Calibri"/>
              </a:rPr>
              <a:t>Multiple copies in each IZ will all have the same MMS ID, while different IZs will have different MMS IDs for the same title.</a:t>
            </a:r>
          </a:p>
          <a:p>
            <a:endParaRPr lang="en-US" dirty="0">
              <a:latin typeface="Calibri"/>
              <a:cs typeface="Calibri"/>
            </a:endParaRPr>
          </a:p>
          <a:p>
            <a:r>
              <a:rPr lang="en-US" dirty="0">
                <a:latin typeface="Calibri"/>
                <a:cs typeface="Calibri"/>
              </a:rPr>
              <a:t>We can see below that this title (one Network ID) is held by two member libraries (two MMS IDs) with a total of three copies (still two MMS IDs). </a:t>
            </a:r>
          </a:p>
        </p:txBody>
      </p:sp>
      <p:pic>
        <p:nvPicPr>
          <p:cNvPr id="3" name="Picture 2" descr="A screenshot of a computer&#10;&#10;Description automatically generated">
            <a:extLst>
              <a:ext uri="{FF2B5EF4-FFF2-40B4-BE49-F238E27FC236}">
                <a16:creationId xmlns:a16="http://schemas.microsoft.com/office/drawing/2014/main" id="{34B27D85-105B-997C-3705-BDE311DBD0FB}"/>
              </a:ext>
            </a:extLst>
          </p:cNvPr>
          <p:cNvPicPr>
            <a:picLocks noChangeAspect="1"/>
          </p:cNvPicPr>
          <p:nvPr/>
        </p:nvPicPr>
        <p:blipFill>
          <a:blip r:embed="rId3"/>
          <a:stretch>
            <a:fillRect/>
          </a:stretch>
        </p:blipFill>
        <p:spPr>
          <a:xfrm>
            <a:off x="365759" y="4720830"/>
            <a:ext cx="10725971" cy="1328881"/>
          </a:xfrm>
          <a:prstGeom prst="rect">
            <a:avLst/>
          </a:prstGeom>
        </p:spPr>
      </p:pic>
    </p:spTree>
    <p:extLst>
      <p:ext uri="{BB962C8B-B14F-4D97-AF65-F5344CB8AC3E}">
        <p14:creationId xmlns:p14="http://schemas.microsoft.com/office/powerpoint/2010/main" val="425438967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1CD2A0-0704-5741-9382-1ED97F376260}"/>
              </a:ext>
            </a:extLst>
          </p:cNvPr>
          <p:cNvSpPr>
            <a:spLocks noGrp="1" noChangeArrowheads="1"/>
          </p:cNvSpPr>
          <p:nvPr>
            <p:ph type="title"/>
          </p:nvPr>
        </p:nvSpPr>
        <p:spPr>
          <a:xfrm>
            <a:off x="311881" y="184894"/>
            <a:ext cx="10515600" cy="1325563"/>
          </a:xfrm>
        </p:spPr>
        <p:txBody>
          <a:bodyPr/>
          <a:lstStyle/>
          <a:p>
            <a:r>
              <a:rPr lang="en-US" dirty="0"/>
              <a:t>CUNY Print Monographs</a:t>
            </a:r>
            <a:br>
              <a:rPr lang="en-US" dirty="0"/>
            </a:br>
            <a:r>
              <a:rPr lang="en-US" sz="3600" i="1" dirty="0">
                <a:solidFill>
                  <a:schemeClr val="accent4">
                    <a:lumMod val="40000"/>
                    <a:lumOff val="60000"/>
                  </a:schemeClr>
                </a:solidFill>
              </a:rPr>
              <a:t>Initial Distribution and Overlap</a:t>
            </a:r>
            <a:endParaRPr lang="en-US" altLang="en-US" sz="3600" dirty="0"/>
          </a:p>
        </p:txBody>
      </p:sp>
      <p:graphicFrame>
        <p:nvGraphicFramePr>
          <p:cNvPr id="2" name="Chart 1">
            <a:extLst>
              <a:ext uri="{FF2B5EF4-FFF2-40B4-BE49-F238E27FC236}">
                <a16:creationId xmlns:a16="http://schemas.microsoft.com/office/drawing/2014/main" id="{FB40C89E-2168-4D4A-70E9-F7230D29FDD7}"/>
              </a:ext>
            </a:extLst>
          </p:cNvPr>
          <p:cNvGraphicFramePr>
            <a:graphicFrameLocks/>
          </p:cNvGraphicFramePr>
          <p:nvPr>
            <p:extLst>
              <p:ext uri="{D42A27DB-BD31-4B8C-83A1-F6EECF244321}">
                <p14:modId xmlns:p14="http://schemas.microsoft.com/office/powerpoint/2010/main" val="1008062239"/>
              </p:ext>
            </p:extLst>
          </p:nvPr>
        </p:nvGraphicFramePr>
        <p:xfrm>
          <a:off x="846772" y="2067769"/>
          <a:ext cx="10315575" cy="4605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3591068"/>
      </p:ext>
    </p:extLst>
  </p:cSld>
  <p:clrMapOvr>
    <a:masterClrMapping/>
  </p:clrMapOvr>
  <p:transition spd="slow">
    <p:wipe dir="r"/>
  </p:transition>
</p:sld>
</file>

<file path=ppt/theme/theme1.xml><?xml version="1.0" encoding="utf-8"?>
<a:theme xmlns:a="http://schemas.openxmlformats.org/drawingml/2006/main" name="Office Theme">
  <a:themeElements>
    <a:clrScheme name="CUNY GRAPHIC STANDARDS">
      <a:dk1>
        <a:srgbClr val="000000"/>
      </a:dk1>
      <a:lt1>
        <a:srgbClr val="FFFFFF"/>
      </a:lt1>
      <a:dk2>
        <a:srgbClr val="44546A"/>
      </a:dk2>
      <a:lt2>
        <a:srgbClr val="1C3C8B"/>
      </a:lt2>
      <a:accent1>
        <a:srgbClr val="1C3A83"/>
      </a:accent1>
      <a:accent2>
        <a:srgbClr val="FEB71A"/>
      </a:accent2>
      <a:accent3>
        <a:srgbClr val="C1D500"/>
      </a:accent3>
      <a:accent4>
        <a:srgbClr val="5BCAE7"/>
      </a:accent4>
      <a:accent5>
        <a:srgbClr val="E40346"/>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Y_PPT_Template_051120" id="{94EFB6E9-0DD4-D347-A0C8-3C7302A25E09}" vid="{33FE6D55-B0F7-7C4A-BE5F-8B1E8087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CUNY_CO_PPT_Template_051120-1</Template>
  <TotalTime>29380</TotalTime>
  <Words>1413</Words>
  <Application>Microsoft Office PowerPoint</Application>
  <PresentationFormat>Widescreen</PresentationFormat>
  <Paragraphs>485</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Regular</vt:lpstr>
      <vt:lpstr>Arial,Sans-Serif</vt:lpstr>
      <vt:lpstr>Calibri</vt:lpstr>
      <vt:lpstr>Calibri Light</vt:lpstr>
      <vt:lpstr>Roboto</vt:lpstr>
      <vt:lpstr>Segoe UI</vt:lpstr>
      <vt:lpstr>Trade Gothic Next LT Pro</vt:lpstr>
      <vt:lpstr>Office Theme</vt:lpstr>
      <vt:lpstr>Using Alma for Print Collection Analysis at the City University of New York January 2024</vt:lpstr>
      <vt:lpstr>The City University of New York Library System</vt:lpstr>
      <vt:lpstr>The CUNY Collection(s)</vt:lpstr>
      <vt:lpstr>Print Collection Assessment at CUNY</vt:lpstr>
      <vt:lpstr>Cooperative Collection Development Task Force</vt:lpstr>
      <vt:lpstr>Print Collection Assessment at CUNY First steps</vt:lpstr>
      <vt:lpstr>Alma at CUNY</vt:lpstr>
      <vt:lpstr>Using Alma for Overlap Analysis</vt:lpstr>
      <vt:lpstr>CUNY Print Monographs Initial Distribution and Overlap</vt:lpstr>
      <vt:lpstr>CUNY Print Overlap</vt:lpstr>
      <vt:lpstr>CUNY Print Monographs Jaccard Index</vt:lpstr>
      <vt:lpstr>CUNY Print Monographs Anthropology Overlap</vt:lpstr>
      <vt:lpstr>CUNY Overlap Analysis Results</vt:lpstr>
      <vt:lpstr>Thank you!</vt:lpstr>
    </vt:vector>
  </TitlesOfParts>
  <Manager/>
  <Company>The City University of New York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Composing Your Presentation</dc:title>
  <dc:subject/>
  <dc:creator>COO Office</dc:creator>
  <cp:keywords/>
  <dc:description/>
  <cp:lastModifiedBy>Marie Waltz</cp:lastModifiedBy>
  <cp:revision>35</cp:revision>
  <cp:lastPrinted>2020-04-16T17:49:55Z</cp:lastPrinted>
  <dcterms:created xsi:type="dcterms:W3CDTF">2020-08-27T13:21:38Z</dcterms:created>
  <dcterms:modified xsi:type="dcterms:W3CDTF">2024-01-19T15:32:29Z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1855b2-0a05-4494-a903-f3f23f3f98e0_Enabled">
    <vt:lpwstr>true</vt:lpwstr>
  </property>
  <property fmtid="{D5CDD505-2E9C-101B-9397-08002B2CF9AE}" pid="3" name="MSIP_Label_fa1855b2-0a05-4494-a903-f3f23f3f98e0_SetDate">
    <vt:lpwstr>2022-11-13T23:34:38Z</vt:lpwstr>
  </property>
  <property fmtid="{D5CDD505-2E9C-101B-9397-08002B2CF9AE}" pid="4" name="MSIP_Label_fa1855b2-0a05-4494-a903-f3f23f3f98e0_Method">
    <vt:lpwstr>Standard</vt:lpwstr>
  </property>
  <property fmtid="{D5CDD505-2E9C-101B-9397-08002B2CF9AE}" pid="5" name="MSIP_Label_fa1855b2-0a05-4494-a903-f3f23f3f98e0_Name">
    <vt:lpwstr>defa4170-0d19-0005-0004-bc88714345d2</vt:lpwstr>
  </property>
  <property fmtid="{D5CDD505-2E9C-101B-9397-08002B2CF9AE}" pid="6" name="MSIP_Label_fa1855b2-0a05-4494-a903-f3f23f3f98e0_SiteId">
    <vt:lpwstr>6f60f0b3-5f06-4e09-9715-989dba8cc7d8</vt:lpwstr>
  </property>
  <property fmtid="{D5CDD505-2E9C-101B-9397-08002B2CF9AE}" pid="7" name="MSIP_Label_fa1855b2-0a05-4494-a903-f3f23f3f98e0_ActionId">
    <vt:lpwstr>42907b02-9cae-4868-9487-fa6a9e5f987c</vt:lpwstr>
  </property>
  <property fmtid="{D5CDD505-2E9C-101B-9397-08002B2CF9AE}" pid="8" name="MSIP_Label_fa1855b2-0a05-4494-a903-f3f23f3f98e0_ContentBits">
    <vt:lpwstr>0</vt:lpwstr>
  </property>
</Properties>
</file>