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9" r:id="rId2"/>
    <p:sldId id="285" r:id="rId3"/>
    <p:sldId id="270" r:id="rId4"/>
    <p:sldId id="280" r:id="rId5"/>
    <p:sldId id="272" r:id="rId6"/>
    <p:sldId id="268" r:id="rId7"/>
    <p:sldId id="269" r:id="rId8"/>
    <p:sldId id="284" r:id="rId9"/>
    <p:sldId id="28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00"/>
    <a:srgbClr val="ECABAA"/>
    <a:srgbClr val="DA5856"/>
    <a:srgbClr val="8CA061"/>
    <a:srgbClr val="2D2D4D"/>
    <a:srgbClr val="710711"/>
    <a:srgbClr val="33335B"/>
    <a:srgbClr val="6E6E8A"/>
    <a:srgbClr val="3434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350" autoAdjust="0"/>
  </p:normalViewPr>
  <p:slideViewPr>
    <p:cSldViewPr snapToGrid="0" snapToObjects="1">
      <p:cViewPr varScale="1">
        <p:scale>
          <a:sx n="74" d="100"/>
          <a:sy n="74" d="100"/>
        </p:scale>
        <p:origin x="6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Jurczyk" userId="S::cjurczyk@crl.edu::a9494a02-f94f-4eca-95b3-efa19812fcce" providerId="AD" clId="Web-{3CA2E78A-1A77-4C80-9476-6A13BE9EFAC0}"/>
    <pc:docChg chg="modSld">
      <pc:chgData name="Constance Jurczyk" userId="S::cjurczyk@crl.edu::a9494a02-f94f-4eca-95b3-efa19812fcce" providerId="AD" clId="Web-{3CA2E78A-1A77-4C80-9476-6A13BE9EFAC0}" dt="2020-06-24T12:15:16.493" v="7" actId="1076"/>
      <pc:docMkLst>
        <pc:docMk/>
      </pc:docMkLst>
      <pc:sldChg chg="modSp">
        <pc:chgData name="Constance Jurczyk" userId="S::cjurczyk@crl.edu::a9494a02-f94f-4eca-95b3-efa19812fcce" providerId="AD" clId="Web-{3CA2E78A-1A77-4C80-9476-6A13BE9EFAC0}" dt="2020-06-24T12:15:16.493" v="7" actId="1076"/>
        <pc:sldMkLst>
          <pc:docMk/>
          <pc:sldMk cId="1440104187" sldId="271"/>
        </pc:sldMkLst>
        <pc:graphicFrameChg chg="mod">
          <ac:chgData name="Constance Jurczyk" userId="S::cjurczyk@crl.edu::a9494a02-f94f-4eca-95b3-efa19812fcce" providerId="AD" clId="Web-{3CA2E78A-1A77-4C80-9476-6A13BE9EFAC0}" dt="2020-06-24T12:15:16.493" v="7" actId="1076"/>
          <ac:graphicFrameMkLst>
            <pc:docMk/>
            <pc:sldMk cId="1440104187" sldId="271"/>
            <ac:graphicFrameMk id="3" creationId="{00000000-0000-0000-0000-000000000000}"/>
          </ac:graphicFrameMkLst>
        </pc:graphicFrameChg>
        <pc:graphicFrameChg chg="mod">
          <ac:chgData name="Constance Jurczyk" userId="S::cjurczyk@crl.edu::a9494a02-f94f-4eca-95b3-efa19812fcce" providerId="AD" clId="Web-{3CA2E78A-1A77-4C80-9476-6A13BE9EFAC0}" dt="2020-06-24T12:13:50.179" v="1" actId="1076"/>
          <ac:graphicFrameMkLst>
            <pc:docMk/>
            <pc:sldMk cId="1440104187" sldId="271"/>
            <ac:graphicFrameMk id="8"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D39-4010-8728-60BE360026F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D39-4010-8728-60BE360026F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D39-4010-8728-60BE360026F9}"/>
              </c:ext>
            </c:extLst>
          </c:dPt>
          <c:cat>
            <c:numRef>
              <c:f>Sheet1!$A$2:$A$4</c:f>
              <c:numCache>
                <c:formatCode>General</c:formatCode>
                <c:ptCount val="3"/>
              </c:numCache>
            </c:numRef>
          </c:cat>
          <c:val>
            <c:numRef>
              <c:f>Sheet1!$B$2:$B$4</c:f>
              <c:numCache>
                <c:formatCode>General</c:formatCode>
                <c:ptCount val="3"/>
                <c:pt idx="0">
                  <c:v>5</c:v>
                </c:pt>
                <c:pt idx="1">
                  <c:v>5</c:v>
                </c:pt>
                <c:pt idx="2">
                  <c:v>5</c:v>
                </c:pt>
              </c:numCache>
            </c:numRef>
          </c:val>
          <c:extLst xmlns:c16r2="http://schemas.microsoft.com/office/drawing/2015/06/chart">
            <c:ext xmlns:c16="http://schemas.microsoft.com/office/drawing/2014/chart" uri="{C3380CC4-5D6E-409C-BE32-E72D297353CC}">
              <c16:uniqueId val="{00000006-2D39-4010-8728-60BE360026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0.2356</cdr:x>
      <cdr:y>0.30783</cdr:y>
    </cdr:from>
    <cdr:to>
      <cdr:x>0.44026</cdr:x>
      <cdr:y>0.39267</cdr:y>
    </cdr:to>
    <cdr:sp macro="" textlink="">
      <cdr:nvSpPr>
        <cdr:cNvPr id="2" name="TextBox 1"/>
        <cdr:cNvSpPr txBox="1"/>
      </cdr:nvSpPr>
      <cdr:spPr>
        <a:xfrm xmlns:a="http://schemas.openxmlformats.org/drawingml/2006/main">
          <a:off x="1593957" y="1438823"/>
          <a:ext cx="1384630" cy="3965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Curation</a:t>
          </a:r>
        </a:p>
      </cdr:txBody>
    </cdr:sp>
  </cdr:relSizeAnchor>
  <cdr:relSizeAnchor xmlns:cdr="http://schemas.openxmlformats.org/drawingml/2006/chartDrawing">
    <cdr:from>
      <cdr:x>0.51105</cdr:x>
      <cdr:y>0.31909</cdr:y>
    </cdr:from>
    <cdr:to>
      <cdr:x>0.80281</cdr:x>
      <cdr:y>0.42562</cdr:y>
    </cdr:to>
    <cdr:sp macro="" textlink="">
      <cdr:nvSpPr>
        <cdr:cNvPr id="3" name="TextBox 2"/>
        <cdr:cNvSpPr txBox="1"/>
      </cdr:nvSpPr>
      <cdr:spPr>
        <a:xfrm xmlns:a="http://schemas.openxmlformats.org/drawingml/2006/main">
          <a:off x="3457551" y="1491421"/>
          <a:ext cx="1973887" cy="497950"/>
        </a:xfrm>
        <a:prstGeom xmlns:a="http://schemas.openxmlformats.org/drawingml/2006/main" prst="rect">
          <a:avLst/>
        </a:prstGeom>
      </cdr:spPr>
      <cdr:txBody>
        <a:bodyPr xmlns:a="http://schemas.openxmlformats.org/drawingml/2006/main" vertOverflow="clip" wrap="square" tIns="0" rtlCol="0"/>
        <a:lstStyle xmlns:a="http://schemas.openxmlformats.org/drawingml/2006/main"/>
        <a:p xmlns:a="http://schemas.openxmlformats.org/drawingml/2006/main">
          <a:r>
            <a:rPr lang="en-US" sz="2400" dirty="0">
              <a:solidFill>
                <a:schemeClr val="bg1"/>
              </a:solidFill>
            </a:rPr>
            <a:t>Management</a:t>
          </a:r>
        </a:p>
      </cdr:txBody>
    </cdr:sp>
  </cdr:relSizeAnchor>
  <cdr:relSizeAnchor xmlns:cdr="http://schemas.openxmlformats.org/drawingml/2006/chartDrawing">
    <cdr:from>
      <cdr:x>0.35563</cdr:x>
      <cdr:y>0.6754</cdr:y>
    </cdr:from>
    <cdr:to>
      <cdr:x>0.66765</cdr:x>
      <cdr:y>0.89096</cdr:y>
    </cdr:to>
    <cdr:sp macro="" textlink="">
      <cdr:nvSpPr>
        <cdr:cNvPr id="4" name="TextBox 3"/>
        <cdr:cNvSpPr txBox="1"/>
      </cdr:nvSpPr>
      <cdr:spPr>
        <a:xfrm xmlns:a="http://schemas.openxmlformats.org/drawingml/2006/main">
          <a:off x="2406011" y="3156843"/>
          <a:ext cx="2111025" cy="1007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solidFill>
                <a:schemeClr val="bg1"/>
              </a:solidFill>
            </a:rPr>
            <a:t>Collaboration &amp; Innovation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00819-2E34-4F10-85F7-E7C2484D3F96}" type="datetimeFigureOut">
              <a:rPr lang="en-US" smtClean="0"/>
              <a:t>6/24/2020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08F83-1FE1-4950-8D83-68717B344BBA}" type="slidenum">
              <a:rPr lang="en-US" smtClean="0"/>
              <a:t>‹#›</a:t>
            </a:fld>
            <a:endParaRPr lang="en-US"/>
          </a:p>
        </p:txBody>
      </p:sp>
    </p:spTree>
    <p:extLst>
      <p:ext uri="{BB962C8B-B14F-4D97-AF65-F5344CB8AC3E}">
        <p14:creationId xmlns:p14="http://schemas.microsoft.com/office/powerpoint/2010/main" val="10419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1</a:t>
            </a:fld>
            <a:endParaRPr lang="en-US"/>
          </a:p>
        </p:txBody>
      </p:sp>
    </p:spTree>
    <p:extLst>
      <p:ext uri="{BB962C8B-B14F-4D97-AF65-F5344CB8AC3E}">
        <p14:creationId xmlns:p14="http://schemas.microsoft.com/office/powerpoint/2010/main" val="263516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project provides an opportunity to make </a:t>
            </a:r>
            <a:r>
              <a:rPr lang="en-US" sz="1200" b="0" i="0" kern="1200" dirty="0" err="1">
                <a:solidFill>
                  <a:schemeClr val="tx1"/>
                </a:solidFill>
                <a:effectLst/>
                <a:latin typeface="+mn-lt"/>
                <a:ea typeface="+mn-ea"/>
                <a:cs typeface="+mn-cs"/>
              </a:rPr>
              <a:t>WorldCat</a:t>
            </a:r>
            <a:r>
              <a:rPr lang="en-US" sz="1200" b="0" i="0" kern="1200" dirty="0">
                <a:solidFill>
                  <a:schemeClr val="tx1"/>
                </a:solidFill>
                <a:effectLst/>
                <a:latin typeface="+mn-lt"/>
                <a:ea typeface="+mn-ea"/>
                <a:cs typeface="+mn-cs"/>
              </a:rPr>
              <a:t>, core infrastructure of the library world, a more serviceable tool for academic and independent research libraries in addressing the challenges of collections stewardship today," said Bernard Reilly, President, CRL.</a:t>
            </a:r>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2</a:t>
            </a:fld>
            <a:endParaRPr lang="en-US"/>
          </a:p>
        </p:txBody>
      </p:sp>
    </p:spTree>
    <p:extLst>
      <p:ext uri="{BB962C8B-B14F-4D97-AF65-F5344CB8AC3E}">
        <p14:creationId xmlns:p14="http://schemas.microsoft.com/office/powerpoint/2010/main" val="163310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08F83-1FE1-4950-8D83-68717B344BBA}" type="slidenum">
              <a:rPr lang="en-US" smtClean="0"/>
              <a:t>6</a:t>
            </a:fld>
            <a:endParaRPr lang="en-US"/>
          </a:p>
        </p:txBody>
      </p:sp>
    </p:spTree>
    <p:extLst>
      <p:ext uri="{BB962C8B-B14F-4D97-AF65-F5344CB8AC3E}">
        <p14:creationId xmlns:p14="http://schemas.microsoft.com/office/powerpoint/2010/main" val="2420235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stretch>
            <a:fillRect/>
          </a:stretch>
        </p:blipFill>
        <p:spPr>
          <a:xfrm>
            <a:off x="2231062" y="1223903"/>
            <a:ext cx="5372100" cy="787400"/>
          </a:xfrm>
          <a:prstGeom prst="rect">
            <a:avLst/>
          </a:prstGeom>
        </p:spPr>
      </p:pic>
      <p:sp>
        <p:nvSpPr>
          <p:cNvPr id="5" name="TextBox 4"/>
          <p:cNvSpPr txBox="1"/>
          <p:nvPr userDrawn="1"/>
        </p:nvSpPr>
        <p:spPr>
          <a:xfrm>
            <a:off x="1953759" y="3384045"/>
            <a:ext cx="5649403" cy="70788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0" b="0" i="0" u="none" strike="noStrike" kern="1200" spc="300" baseline="0" dirty="0">
              <a:solidFill>
                <a:srgbClr val="FFFFFF"/>
              </a:solidFill>
              <a:latin typeface="+mn-lt"/>
              <a:ea typeface="+mn-ea"/>
              <a:cs typeface="+mn-cs"/>
            </a:endParaRPr>
          </a:p>
        </p:txBody>
      </p:sp>
      <p:sp>
        <p:nvSpPr>
          <p:cNvPr id="6" name="TextBox 5"/>
          <p:cNvSpPr txBox="1"/>
          <p:nvPr userDrawn="1"/>
        </p:nvSpPr>
        <p:spPr>
          <a:xfrm>
            <a:off x="2434058" y="4257705"/>
            <a:ext cx="5169104" cy="400110"/>
          </a:xfrm>
          <a:prstGeom prst="rect">
            <a:avLst/>
          </a:prstGeom>
          <a:noFill/>
        </p:spPr>
        <p:txBody>
          <a:bodyPr wrap="square" rtlCol="0">
            <a:spAutoFit/>
          </a:bodyPr>
          <a:lstStyle/>
          <a:p>
            <a:pPr rtl="0"/>
            <a:endParaRPr lang="en-US" sz="2000" b="0" i="0" u="none" strike="noStrike" kern="1200" spc="300" baseline="0" dirty="0">
              <a:solidFill>
                <a:srgbClr val="FFFFFF"/>
              </a:solidFill>
              <a:latin typeface="Arial"/>
              <a:ea typeface="+mn-ea"/>
              <a:cs typeface="Arial"/>
            </a:endParaRPr>
          </a:p>
        </p:txBody>
      </p:sp>
      <p:sp>
        <p:nvSpPr>
          <p:cNvPr id="11" name="Title 1"/>
          <p:cNvSpPr>
            <a:spLocks noGrp="1"/>
          </p:cNvSpPr>
          <p:nvPr>
            <p:ph type="ctrTitle"/>
          </p:nvPr>
        </p:nvSpPr>
        <p:spPr>
          <a:xfrm>
            <a:off x="2106159" y="3088942"/>
            <a:ext cx="6388617" cy="1002989"/>
          </a:xfrm>
        </p:spPr>
        <p:txBody>
          <a:bodyPr>
            <a:normAutofit/>
          </a:bodyPr>
          <a:lstStyle>
            <a:lvl1pPr>
              <a:defRPr sz="4000">
                <a:solidFill>
                  <a:schemeClr val="bg1"/>
                </a:solidFill>
              </a:defRPr>
            </a:lvl1pPr>
          </a:lstStyle>
          <a:p>
            <a:r>
              <a:rPr lang="en-US"/>
              <a:t>Click to edit Master title style</a:t>
            </a:r>
            <a:endParaRPr lang="en-US" dirty="0"/>
          </a:p>
        </p:txBody>
      </p:sp>
      <p:sp>
        <p:nvSpPr>
          <p:cNvPr id="12" name="Subtitle 2"/>
          <p:cNvSpPr>
            <a:spLocks noGrp="1"/>
          </p:cNvSpPr>
          <p:nvPr>
            <p:ph type="subTitle" idx="1"/>
          </p:nvPr>
        </p:nvSpPr>
        <p:spPr>
          <a:xfrm>
            <a:off x="2434058" y="4410105"/>
            <a:ext cx="6060718" cy="607466"/>
          </a:xfrm>
        </p:spPr>
        <p:txBody>
          <a:bodyPr>
            <a:normAutofit/>
          </a:bodyPr>
          <a:lstStyle>
            <a:lvl1pPr marL="0" indent="0">
              <a:buNone/>
              <a:defRPr sz="2000">
                <a:solidFill>
                  <a:srgbClr val="FFFFFF"/>
                </a:solidFill>
              </a:defRPr>
            </a:lvl1pPr>
          </a:lstStyle>
          <a:p>
            <a:r>
              <a:rPr lang="en-US"/>
              <a:t>Click to edit Master subtitle style</a:t>
            </a:r>
            <a:endParaRPr lang="en-US" dirty="0"/>
          </a:p>
        </p:txBody>
      </p:sp>
      <p:sp>
        <p:nvSpPr>
          <p:cNvPr id="13" name="Subtitle 2"/>
          <p:cNvSpPr txBox="1">
            <a:spLocks/>
          </p:cNvSpPr>
          <p:nvPr userDrawn="1"/>
        </p:nvSpPr>
        <p:spPr>
          <a:xfrm>
            <a:off x="2106159" y="431308"/>
            <a:ext cx="6060718"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4" name="Subtitle 2"/>
          <p:cNvSpPr txBox="1">
            <a:spLocks/>
          </p:cNvSpPr>
          <p:nvPr userDrawn="1"/>
        </p:nvSpPr>
        <p:spPr>
          <a:xfrm>
            <a:off x="1822629" y="286289"/>
            <a:ext cx="1877301" cy="60746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Wingdings" charset="2"/>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Text Placeholder 2"/>
          <p:cNvSpPr>
            <a:spLocks noGrp="1"/>
          </p:cNvSpPr>
          <p:nvPr>
            <p:ph type="body" sz="quarter" idx="10" hasCustomPrompt="1"/>
          </p:nvPr>
        </p:nvSpPr>
        <p:spPr>
          <a:xfrm>
            <a:off x="1953759" y="431308"/>
            <a:ext cx="1595486" cy="462447"/>
          </a:xfrm>
        </p:spPr>
        <p:txBody>
          <a:bodyPr>
            <a:normAutofit/>
          </a:bodyPr>
          <a:lstStyle>
            <a:lvl1pPr marL="0" indent="0" algn="dist">
              <a:buFontTx/>
              <a:buNone/>
              <a:defRPr sz="18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00.00.00</a:t>
            </a:r>
          </a:p>
        </p:txBody>
      </p:sp>
    </p:spTree>
    <p:extLst>
      <p:ext uri="{BB962C8B-B14F-4D97-AF65-F5344CB8AC3E}">
        <p14:creationId xmlns:p14="http://schemas.microsoft.com/office/powerpoint/2010/main" val="239299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48488"/>
          </a:xfrm>
          <a:prstGeom prst="rect">
            <a:avLst/>
          </a:prstGeom>
        </p:spPr>
      </p:pic>
      <p:pic>
        <p:nvPicPr>
          <p:cNvPr id="3" name="Picture 2"/>
          <p:cNvPicPr>
            <a:picLocks noChangeAspect="1"/>
          </p:cNvPicPr>
          <p:nvPr userDrawn="1"/>
        </p:nvPicPr>
        <p:blipFill>
          <a:blip r:embed="rId3"/>
          <a:stretch>
            <a:fillRect/>
          </a:stretch>
        </p:blipFill>
        <p:spPr>
          <a:xfrm>
            <a:off x="2218362" y="1211203"/>
            <a:ext cx="5384800" cy="800100"/>
          </a:xfrm>
          <a:prstGeom prst="rect">
            <a:avLst/>
          </a:prstGeom>
        </p:spPr>
      </p:pic>
      <p:sp>
        <p:nvSpPr>
          <p:cNvPr id="5" name="Title 1"/>
          <p:cNvSpPr>
            <a:spLocks noGrp="1"/>
          </p:cNvSpPr>
          <p:nvPr>
            <p:ph type="ctrTitle"/>
          </p:nvPr>
        </p:nvSpPr>
        <p:spPr>
          <a:xfrm>
            <a:off x="2106159" y="3088942"/>
            <a:ext cx="6388617" cy="1002989"/>
          </a:xfrm>
        </p:spPr>
        <p:txBody>
          <a:bodyPr>
            <a:normAutofit/>
          </a:bodyPr>
          <a:lstStyle>
            <a:lvl1pPr>
              <a:defRPr sz="40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2434058" y="4410105"/>
            <a:ext cx="6060718" cy="607466"/>
          </a:xfrm>
        </p:spPr>
        <p:txBody>
          <a:bodyPr>
            <a:normAutofit/>
          </a:bodyPr>
          <a:lstStyle>
            <a:lvl1pPr marL="0" indent="0">
              <a:buNone/>
              <a:defRPr sz="2000">
                <a:solidFill>
                  <a:srgbClr val="FFFFFF"/>
                </a:solidFill>
              </a:defRPr>
            </a:lvl1pPr>
          </a:lstStyle>
          <a:p>
            <a:r>
              <a:rPr lang="en-US"/>
              <a:t>Click to edit Master subtitle style</a:t>
            </a:r>
            <a:endParaRPr lang="en-US" dirty="0"/>
          </a:p>
        </p:txBody>
      </p:sp>
      <p:sp>
        <p:nvSpPr>
          <p:cNvPr id="8" name="Text Placeholder 2"/>
          <p:cNvSpPr>
            <a:spLocks noGrp="1"/>
          </p:cNvSpPr>
          <p:nvPr>
            <p:ph type="body" sz="quarter" idx="10" hasCustomPrompt="1"/>
          </p:nvPr>
        </p:nvSpPr>
        <p:spPr>
          <a:xfrm>
            <a:off x="1953759" y="431308"/>
            <a:ext cx="1595486" cy="462447"/>
          </a:xfrm>
        </p:spPr>
        <p:txBody>
          <a:bodyPr>
            <a:normAutofit/>
          </a:bodyPr>
          <a:lstStyle>
            <a:lvl1pPr marL="0" indent="0" algn="dist">
              <a:buFontTx/>
              <a:buNone/>
              <a:defRPr sz="1800">
                <a:solidFill>
                  <a:srgbClr val="FFFFFF"/>
                </a:solidFill>
              </a:defRPr>
            </a:lvl1pPr>
            <a:lvl2pPr marL="457200" indent="0">
              <a:buFontTx/>
              <a:buNone/>
              <a:defRPr>
                <a:solidFill>
                  <a:srgbClr val="FFFFFF"/>
                </a:solidFill>
              </a:defRPr>
            </a:lvl2pPr>
            <a:lvl3pPr marL="914400" indent="0">
              <a:buFontTx/>
              <a:buNone/>
              <a:defRPr>
                <a:solidFill>
                  <a:srgbClr val="FFFFFF"/>
                </a:solidFill>
              </a:defRPr>
            </a:lvl3pPr>
            <a:lvl4pPr marL="1371600" indent="0">
              <a:buFontTx/>
              <a:buNone/>
              <a:defRPr>
                <a:solidFill>
                  <a:srgbClr val="FFFFFF"/>
                </a:solidFill>
              </a:defRPr>
            </a:lvl4pPr>
            <a:lvl5pPr marL="1828800" indent="0">
              <a:buFontTx/>
              <a:buNone/>
              <a:defRPr>
                <a:solidFill>
                  <a:srgbClr val="FFFFFF"/>
                </a:solidFill>
              </a:defRPr>
            </a:lvl5pPr>
          </a:lstStyle>
          <a:p>
            <a:pPr lvl="0"/>
            <a:r>
              <a:rPr lang="en-US" dirty="0"/>
              <a:t>00.00.00</a:t>
            </a:r>
          </a:p>
        </p:txBody>
      </p:sp>
    </p:spTree>
    <p:extLst>
      <p:ext uri="{BB962C8B-B14F-4D97-AF65-F5344CB8AC3E}">
        <p14:creationId xmlns:p14="http://schemas.microsoft.com/office/powerpoint/2010/main" val="170734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635000" y="748731"/>
            <a:ext cx="3937000" cy="584200"/>
          </a:xfrm>
          <a:prstGeom prst="rect">
            <a:avLst/>
          </a:prstGeom>
        </p:spPr>
      </p:pic>
      <p:pic>
        <p:nvPicPr>
          <p:cNvPr id="10" name="Picture 9"/>
          <p:cNvPicPr>
            <a:picLocks noChangeAspect="1"/>
          </p:cNvPicPr>
          <p:nvPr userDrawn="1"/>
        </p:nvPicPr>
        <p:blipFill>
          <a:blip r:embed="rId4"/>
          <a:stretch>
            <a:fillRect/>
          </a:stretch>
        </p:blipFill>
        <p:spPr>
          <a:xfrm>
            <a:off x="0" y="3109418"/>
            <a:ext cx="9144000" cy="977900"/>
          </a:xfrm>
          <a:prstGeom prst="rect">
            <a:avLst/>
          </a:prstGeom>
        </p:spPr>
      </p:pic>
      <p:sp>
        <p:nvSpPr>
          <p:cNvPr id="5" name="Subtitle 2"/>
          <p:cNvSpPr>
            <a:spLocks noGrp="1"/>
          </p:cNvSpPr>
          <p:nvPr>
            <p:ph type="subTitle" idx="1" hasCustomPrompt="1"/>
          </p:nvPr>
        </p:nvSpPr>
        <p:spPr>
          <a:xfrm>
            <a:off x="1787254" y="2399026"/>
            <a:ext cx="6707522" cy="533117"/>
          </a:xfrm>
        </p:spPr>
        <p:txBody>
          <a:bodyPr>
            <a:normAutofit/>
          </a:bodyPr>
          <a:lstStyle>
            <a:lvl1pPr marL="0" indent="0">
              <a:buNone/>
              <a:defRPr sz="1800">
                <a:solidFill>
                  <a:schemeClr val="tx1"/>
                </a:solidFill>
              </a:defRPr>
            </a:lvl1pPr>
          </a:lstStyle>
          <a:p>
            <a:r>
              <a:rPr lang="en-US" dirty="0"/>
              <a:t>Time</a:t>
            </a:r>
          </a:p>
          <a:p>
            <a:endParaRPr lang="en-US" dirty="0"/>
          </a:p>
          <a:p>
            <a:endParaRPr lang="en-US" dirty="0"/>
          </a:p>
        </p:txBody>
      </p:sp>
      <p:sp>
        <p:nvSpPr>
          <p:cNvPr id="12" name="Text Placeholder 11"/>
          <p:cNvSpPr>
            <a:spLocks noGrp="1"/>
          </p:cNvSpPr>
          <p:nvPr>
            <p:ph type="body" sz="quarter" idx="12" hasCustomPrompt="1"/>
          </p:nvPr>
        </p:nvSpPr>
        <p:spPr>
          <a:xfrm>
            <a:off x="1787254" y="3308400"/>
            <a:ext cx="6707522" cy="595312"/>
          </a:xfrm>
        </p:spPr>
        <p:txBody>
          <a:bodyPr>
            <a:normAutofit/>
          </a:bodyPr>
          <a:lstStyle>
            <a:lvl1pPr marL="0" indent="0">
              <a:buFontTx/>
              <a:buNone/>
              <a:defRPr sz="2000" baseline="0">
                <a:solidFill>
                  <a:schemeClr val="bg1"/>
                </a:solidFill>
              </a:defRPr>
            </a:lvl1pPr>
          </a:lstStyle>
          <a:p>
            <a:pPr lvl="0"/>
            <a:r>
              <a:rPr lang="en-US" dirty="0"/>
              <a:t>Click to add Title</a:t>
            </a:r>
          </a:p>
        </p:txBody>
      </p:sp>
      <p:sp>
        <p:nvSpPr>
          <p:cNvPr id="14" name="Text Placeholder 13"/>
          <p:cNvSpPr>
            <a:spLocks noGrp="1"/>
          </p:cNvSpPr>
          <p:nvPr>
            <p:ph type="body" sz="quarter" idx="13" hasCustomPrompt="1"/>
          </p:nvPr>
        </p:nvSpPr>
        <p:spPr>
          <a:xfrm>
            <a:off x="1787525" y="4468813"/>
            <a:ext cx="6707188" cy="627062"/>
          </a:xfrm>
        </p:spPr>
        <p:txBody>
          <a:bodyPr>
            <a:normAutofit/>
          </a:bodyPr>
          <a:lstStyle>
            <a:lvl1pPr marL="0" indent="0">
              <a:buFontTx/>
              <a:buNone/>
              <a:defRPr sz="2000" baseline="0"/>
            </a:lvl1pPr>
          </a:lstStyle>
          <a:p>
            <a:pPr lvl="0"/>
            <a:r>
              <a:rPr lang="en-US" dirty="0"/>
              <a:t>Click to add Subtitle</a:t>
            </a:r>
          </a:p>
        </p:txBody>
      </p:sp>
    </p:spTree>
    <p:extLst>
      <p:ext uri="{BB962C8B-B14F-4D97-AF65-F5344CB8AC3E}">
        <p14:creationId xmlns:p14="http://schemas.microsoft.com/office/powerpoint/2010/main" val="16467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pic>
        <p:nvPicPr>
          <p:cNvPr id="8" name="Picture 7"/>
          <p:cNvPicPr>
            <a:picLocks noChangeAspect="1"/>
          </p:cNvPicPr>
          <p:nvPr userDrawn="1"/>
        </p:nvPicPr>
        <p:blipFill>
          <a:blip r:embed="rId3"/>
          <a:stretch>
            <a:fillRect/>
          </a:stretch>
        </p:blipFill>
        <p:spPr>
          <a:xfrm>
            <a:off x="635000" y="748731"/>
            <a:ext cx="3937000" cy="584200"/>
          </a:xfrm>
          <a:prstGeom prst="rect">
            <a:avLst/>
          </a:prstGeom>
        </p:spPr>
      </p:pic>
      <p:sp>
        <p:nvSpPr>
          <p:cNvPr id="4" name="Title Placeholder 1"/>
          <p:cNvSpPr>
            <a:spLocks noGrp="1"/>
          </p:cNvSpPr>
          <p:nvPr>
            <p:ph type="title"/>
          </p:nvPr>
        </p:nvSpPr>
        <p:spPr>
          <a:xfrm>
            <a:off x="1898369" y="1771830"/>
            <a:ext cx="5864820" cy="533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hasCustomPrompt="1"/>
          </p:nvPr>
        </p:nvSpPr>
        <p:spPr>
          <a:xfrm>
            <a:off x="1896998" y="2649905"/>
            <a:ext cx="5866191" cy="347625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Click to edit Master text styles. </a:t>
            </a:r>
          </a:p>
          <a:p>
            <a:pPr marL="0" marR="0" lvl="0" indent="0" algn="l" defTabSz="457200" rtl="0" eaLnBrk="1" fontAlgn="auto" latinLnBrk="0" hangingPunct="1">
              <a:lnSpc>
                <a:spcPct val="100000"/>
              </a:lnSpc>
              <a:spcBef>
                <a:spcPct val="20000"/>
              </a:spcBef>
              <a:spcAft>
                <a:spcPts val="0"/>
              </a:spcAft>
              <a:buClrTx/>
              <a:buSzTx/>
              <a:buFontTx/>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Tx/>
              <a:buNone/>
              <a:tabLst/>
              <a:defRPr/>
            </a:pPr>
            <a:endParaRPr lang="en-US" dirty="0"/>
          </a:p>
          <a:p>
            <a:pPr lvl="0"/>
            <a:endParaRPr lang="en-US" dirty="0"/>
          </a:p>
        </p:txBody>
      </p:sp>
    </p:spTree>
    <p:extLst>
      <p:ext uri="{BB962C8B-B14F-4D97-AF65-F5344CB8AC3E}">
        <p14:creationId xmlns:p14="http://schemas.microsoft.com/office/powerpoint/2010/main" val="112912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sz="quarter" idx="10"/>
          </p:nvPr>
        </p:nvSpPr>
        <p:spPr>
          <a:xfrm>
            <a:off x="1427369" y="1614630"/>
            <a:ext cx="2993734" cy="4328055"/>
          </a:xfrm>
          <a:solidFill>
            <a:schemeClr val="tx1">
              <a:lumMod val="50000"/>
              <a:lumOff val="50000"/>
            </a:schemeClr>
          </a:solidFill>
        </p:spPr>
        <p:txBody>
          <a:bodyPr/>
          <a:lstStyle/>
          <a:p>
            <a:r>
              <a:rPr lang="en-US"/>
              <a:t>Click icon to add picture</a:t>
            </a:r>
            <a:endParaRPr lang="en-US" dirty="0"/>
          </a:p>
        </p:txBody>
      </p:sp>
      <p:sp>
        <p:nvSpPr>
          <p:cNvPr id="5" name="Picture Placeholder 2"/>
          <p:cNvSpPr>
            <a:spLocks noGrp="1"/>
          </p:cNvSpPr>
          <p:nvPr>
            <p:ph type="pic" sz="quarter" idx="11"/>
          </p:nvPr>
        </p:nvSpPr>
        <p:spPr>
          <a:xfrm>
            <a:off x="5033233" y="1614630"/>
            <a:ext cx="2993734" cy="4328055"/>
          </a:xfrm>
          <a:solidFill>
            <a:schemeClr val="tx1">
              <a:lumMod val="50000"/>
              <a:lumOff val="50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373507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8369" y="1771830"/>
            <a:ext cx="5864820" cy="533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96998" y="2649905"/>
            <a:ext cx="6789801" cy="347625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8791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3" r:id="rId5"/>
  </p:sldLayoutIdLst>
  <p:txStyles>
    <p:titleStyle>
      <a:lvl1pPr algn="l" defTabSz="457200" rtl="0" eaLnBrk="1" latinLnBrk="0" hangingPunct="1">
        <a:spcBef>
          <a:spcPct val="0"/>
        </a:spcBef>
        <a:buNone/>
        <a:defRPr sz="2400" kern="1200">
          <a:solidFill>
            <a:schemeClr val="tx1"/>
          </a:solidFill>
          <a:latin typeface="+mj-lt"/>
          <a:ea typeface="+mj-ea"/>
          <a:cs typeface="+mj-cs"/>
        </a:defRPr>
      </a:lvl1pPr>
    </p:titleStyle>
    <p:bodyStyle>
      <a:lvl1pPr marL="2857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papr.crl.edu/" TargetMode="External"/><Relationship Id="rId2" Type="http://schemas.openxmlformats.org/officeDocument/2006/relationships/hyperlink" Target="mailto:awood@crl.edu"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519" y="3088942"/>
            <a:ext cx="8124668" cy="1002989"/>
          </a:xfrm>
        </p:spPr>
        <p:txBody>
          <a:bodyPr>
            <a:noAutofit/>
          </a:bodyPr>
          <a:lstStyle/>
          <a:p>
            <a:r>
              <a:rPr lang="en-US" sz="3300" dirty="0" smtClean="0"/>
              <a:t>Enhancing the Shared Print Infrastructure</a:t>
            </a:r>
            <a:endParaRPr lang="en-US" sz="3300" dirty="0"/>
          </a:p>
        </p:txBody>
      </p:sp>
      <p:sp>
        <p:nvSpPr>
          <p:cNvPr id="3" name="Subtitle 2"/>
          <p:cNvSpPr>
            <a:spLocks noGrp="1"/>
          </p:cNvSpPr>
          <p:nvPr>
            <p:ph type="subTitle" idx="1"/>
          </p:nvPr>
        </p:nvSpPr>
        <p:spPr>
          <a:xfrm>
            <a:off x="3363451" y="5309512"/>
            <a:ext cx="3681929" cy="1091288"/>
          </a:xfrm>
        </p:spPr>
        <p:txBody>
          <a:bodyPr>
            <a:noAutofit/>
          </a:bodyPr>
          <a:lstStyle/>
          <a:p>
            <a:r>
              <a:rPr lang="en-US" sz="1600" b="1" i="1" dirty="0" smtClean="0"/>
              <a:t>Amy Wood</a:t>
            </a:r>
          </a:p>
          <a:p>
            <a:r>
              <a:rPr lang="en-US" sz="1600" b="1" i="1" dirty="0" smtClean="0"/>
              <a:t>Head of Technical Services</a:t>
            </a:r>
          </a:p>
          <a:p>
            <a:r>
              <a:rPr lang="en-US" sz="1600" b="1" i="1" dirty="0" smtClean="0"/>
              <a:t>Center for Research Libraries</a:t>
            </a:r>
          </a:p>
          <a:p>
            <a:r>
              <a:rPr lang="en-US" sz="1600" b="1" i="1" dirty="0" smtClean="0"/>
              <a:t>awood@crl.edu</a:t>
            </a:r>
            <a:endParaRPr lang="en-US" sz="1600" dirty="0"/>
          </a:p>
        </p:txBody>
      </p:sp>
    </p:spTree>
    <p:extLst>
      <p:ext uri="{BB962C8B-B14F-4D97-AF65-F5344CB8AC3E}">
        <p14:creationId xmlns:p14="http://schemas.microsoft.com/office/powerpoint/2010/main" val="440363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5" y="1400663"/>
            <a:ext cx="9028090" cy="4109434"/>
          </a:xfrm>
          <a:prstGeom prst="rect">
            <a:avLst/>
          </a:prstGeom>
        </p:spPr>
      </p:pic>
    </p:spTree>
    <p:extLst>
      <p:ext uri="{BB962C8B-B14F-4D97-AF65-F5344CB8AC3E}">
        <p14:creationId xmlns:p14="http://schemas.microsoft.com/office/powerpoint/2010/main" val="120297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558852677"/>
              </p:ext>
            </p:extLst>
          </p:nvPr>
        </p:nvGraphicFramePr>
        <p:xfrm>
          <a:off x="1224195" y="1651833"/>
          <a:ext cx="6765561" cy="46740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84814" y="1049311"/>
            <a:ext cx="8574373" cy="461665"/>
          </a:xfrm>
          <a:prstGeom prst="rect">
            <a:avLst/>
          </a:prstGeom>
          <a:noFill/>
        </p:spPr>
        <p:txBody>
          <a:bodyPr wrap="square" rtlCol="0">
            <a:spAutoFit/>
          </a:bodyPr>
          <a:lstStyle/>
          <a:p>
            <a:r>
              <a:rPr lang="en-US" sz="2400" dirty="0" smtClean="0">
                <a:latin typeface="Arial Black" panose="020B0A04020102020204" pitchFamily="34" charset="0"/>
              </a:rPr>
              <a:t>Essential Building Blocks of Shared Print Network</a:t>
            </a:r>
            <a:endParaRPr lang="en-US" sz="2400" dirty="0">
              <a:latin typeface="Arial Black" panose="020B0A04020102020204" pitchFamily="34" charset="0"/>
            </a:endParaRPr>
          </a:p>
        </p:txBody>
      </p:sp>
    </p:spTree>
    <p:extLst>
      <p:ext uri="{BB962C8B-B14F-4D97-AF65-F5344CB8AC3E}">
        <p14:creationId xmlns:p14="http://schemas.microsoft.com/office/powerpoint/2010/main" val="219671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298" y="1668192"/>
            <a:ext cx="5262557" cy="4672584"/>
          </a:xfrm>
          <a:prstGeom prst="rect">
            <a:avLst/>
          </a:prstGeom>
        </p:spPr>
      </p:pic>
      <p:sp>
        <p:nvSpPr>
          <p:cNvPr id="8" name="TextBox 7"/>
          <p:cNvSpPr txBox="1"/>
          <p:nvPr/>
        </p:nvSpPr>
        <p:spPr>
          <a:xfrm>
            <a:off x="284814" y="1049311"/>
            <a:ext cx="8574373" cy="461665"/>
          </a:xfrm>
          <a:prstGeom prst="rect">
            <a:avLst/>
          </a:prstGeom>
          <a:noFill/>
        </p:spPr>
        <p:txBody>
          <a:bodyPr wrap="square" rtlCol="0">
            <a:spAutoFit/>
          </a:bodyPr>
          <a:lstStyle/>
          <a:p>
            <a:r>
              <a:rPr lang="en-US" sz="2400" dirty="0" smtClean="0">
                <a:latin typeface="Arial Black" panose="020B0A04020102020204" pitchFamily="34" charset="0"/>
              </a:rPr>
              <a:t>Essential Building Blocks of Shared Print Network</a:t>
            </a:r>
            <a:endParaRPr lang="en-US" sz="2400" dirty="0">
              <a:latin typeface="Arial Black" panose="020B0A04020102020204" pitchFamily="34" charset="0"/>
            </a:endParaRPr>
          </a:p>
        </p:txBody>
      </p:sp>
    </p:spTree>
    <p:extLst>
      <p:ext uri="{BB962C8B-B14F-4D97-AF65-F5344CB8AC3E}">
        <p14:creationId xmlns:p14="http://schemas.microsoft.com/office/powerpoint/2010/main" val="474251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9547" y="1947774"/>
            <a:ext cx="7375161" cy="4247317"/>
          </a:xfrm>
          <a:prstGeom prst="rect">
            <a:avLst/>
          </a:prstGeom>
          <a:noFill/>
        </p:spPr>
        <p:txBody>
          <a:bodyPr wrap="square" rtlCol="0">
            <a:spAutoFit/>
          </a:bodyPr>
          <a:lstStyle/>
          <a:p>
            <a:r>
              <a:rPr lang="en-US" b="1" dirty="0"/>
              <a:t>PAPR to </a:t>
            </a:r>
            <a:r>
              <a:rPr lang="en-US" b="1" dirty="0" err="1"/>
              <a:t>WorldCat</a:t>
            </a:r>
            <a:endParaRPr lang="en-US" b="1" dirty="0"/>
          </a:p>
          <a:p>
            <a:pPr marL="380990" indent="-380990">
              <a:buFont typeface="Arial" panose="020B0604020202020204" pitchFamily="34" charset="0"/>
              <a:buChar char="•"/>
            </a:pPr>
            <a:r>
              <a:rPr lang="en-US" dirty="0"/>
              <a:t>Participate in PAPR</a:t>
            </a:r>
          </a:p>
          <a:p>
            <a:pPr marL="380990" indent="-380990">
              <a:buFont typeface="Arial" panose="020B0604020202020204" pitchFamily="34" charset="0"/>
              <a:buChar char="•"/>
            </a:pPr>
            <a:r>
              <a:rPr lang="en-US" dirty="0"/>
              <a:t>Library and CRL sign agreement listing terms of the synchronization service</a:t>
            </a:r>
          </a:p>
          <a:p>
            <a:pPr marL="380990" indent="-380990">
              <a:buFont typeface="Arial" panose="020B0604020202020204" pitchFamily="34" charset="0"/>
              <a:buChar char="•"/>
            </a:pPr>
            <a:r>
              <a:rPr lang="en-US" dirty="0"/>
              <a:t>Program Manager will remain the main contact</a:t>
            </a:r>
          </a:p>
          <a:p>
            <a:pPr marL="380990" indent="-380990">
              <a:buFont typeface="Arial" panose="020B0604020202020204" pitchFamily="34" charset="0"/>
              <a:buChar char="•"/>
            </a:pPr>
            <a:r>
              <a:rPr lang="en-US" dirty="0"/>
              <a:t>Updates immediately following PAPR updates</a:t>
            </a:r>
          </a:p>
          <a:p>
            <a:endParaRPr lang="en-US" dirty="0"/>
          </a:p>
          <a:p>
            <a:endParaRPr lang="en-US" dirty="0"/>
          </a:p>
          <a:p>
            <a:r>
              <a:rPr lang="en-US" b="1" dirty="0" err="1"/>
              <a:t>WorldCat</a:t>
            </a:r>
            <a:r>
              <a:rPr lang="en-US" b="1" dirty="0"/>
              <a:t> to PAPR</a:t>
            </a:r>
          </a:p>
          <a:p>
            <a:pPr marL="380990" indent="-380990">
              <a:buFont typeface="Arial" panose="020B0604020202020204" pitchFamily="34" charset="0"/>
              <a:buChar char="•"/>
            </a:pPr>
            <a:r>
              <a:rPr lang="en-US" dirty="0"/>
              <a:t>CRL will create Collection Manager Query Collections to push alerts for new and updated shared print holdings in </a:t>
            </a:r>
            <a:r>
              <a:rPr lang="en-US" dirty="0" err="1"/>
              <a:t>WorldCat</a:t>
            </a:r>
            <a:r>
              <a:rPr lang="en-US" dirty="0"/>
              <a:t>.</a:t>
            </a:r>
          </a:p>
          <a:p>
            <a:pPr marL="380990" indent="-380990">
              <a:buFont typeface="Arial" panose="020B0604020202020204" pitchFamily="34" charset="0"/>
              <a:buChar char="•"/>
            </a:pPr>
            <a:r>
              <a:rPr lang="en-US" dirty="0"/>
              <a:t>Alerts will trigger process to pull records for loading into PAPR</a:t>
            </a:r>
          </a:p>
          <a:p>
            <a:pPr marL="380990" indent="-380990">
              <a:buFont typeface="Arial" panose="020B0604020202020204" pitchFamily="34" charset="0"/>
              <a:buChar char="•"/>
            </a:pPr>
            <a:r>
              <a:rPr lang="en-US" dirty="0"/>
              <a:t>All records will be checked against current PAPR holdings to prevent data loss or data problems.</a:t>
            </a:r>
          </a:p>
          <a:p>
            <a:endParaRPr lang="en-US" dirty="0"/>
          </a:p>
        </p:txBody>
      </p:sp>
      <p:sp>
        <p:nvSpPr>
          <p:cNvPr id="6" name="TextBox 5"/>
          <p:cNvSpPr txBox="1"/>
          <p:nvPr/>
        </p:nvSpPr>
        <p:spPr>
          <a:xfrm>
            <a:off x="1596452" y="1094748"/>
            <a:ext cx="5951096" cy="461665"/>
          </a:xfrm>
          <a:prstGeom prst="rect">
            <a:avLst/>
          </a:prstGeom>
          <a:noFill/>
        </p:spPr>
        <p:txBody>
          <a:bodyPr wrap="square" rtlCol="0">
            <a:spAutoFit/>
          </a:bodyPr>
          <a:lstStyle/>
          <a:p>
            <a:r>
              <a:rPr lang="en-US" sz="2400" dirty="0">
                <a:latin typeface="Arial Black" panose="020B0A04020102020204" pitchFamily="34" charset="0"/>
              </a:rPr>
              <a:t>PAPR &amp; </a:t>
            </a:r>
            <a:r>
              <a:rPr lang="en-US" sz="2400" dirty="0" err="1">
                <a:latin typeface="Arial Black" panose="020B0A04020102020204" pitchFamily="34" charset="0"/>
              </a:rPr>
              <a:t>WorldCat</a:t>
            </a:r>
            <a:r>
              <a:rPr lang="en-US" sz="2400" dirty="0">
                <a:latin typeface="Arial Black" panose="020B0A04020102020204" pitchFamily="34" charset="0"/>
              </a:rPr>
              <a:t> Synchronization</a:t>
            </a:r>
          </a:p>
        </p:txBody>
      </p:sp>
    </p:spTree>
    <p:extLst>
      <p:ext uri="{BB962C8B-B14F-4D97-AF65-F5344CB8AC3E}">
        <p14:creationId xmlns:p14="http://schemas.microsoft.com/office/powerpoint/2010/main" val="324420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F291B-72E5-40E6-9980-18279B4A34CE}"/>
              </a:ext>
            </a:extLst>
          </p:cNvPr>
          <p:cNvSpPr>
            <a:spLocks noGrp="1"/>
          </p:cNvSpPr>
          <p:nvPr>
            <p:ph type="title" idx="4294967295"/>
          </p:nvPr>
        </p:nvSpPr>
        <p:spPr>
          <a:xfrm>
            <a:off x="2719388" y="933434"/>
            <a:ext cx="3705225" cy="533400"/>
          </a:xfrm>
        </p:spPr>
        <p:txBody>
          <a:bodyPr>
            <a:normAutofit/>
          </a:bodyPr>
          <a:lstStyle/>
          <a:p>
            <a:r>
              <a:rPr lang="en-US" dirty="0">
                <a:latin typeface="Arial Black" panose="020B0A04020102020204" pitchFamily="34" charset="0"/>
              </a:rPr>
              <a:t>PAPR Enhancements</a:t>
            </a:r>
          </a:p>
        </p:txBody>
      </p:sp>
      <p:sp>
        <p:nvSpPr>
          <p:cNvPr id="5" name="TextBox 4">
            <a:extLst>
              <a:ext uri="{FF2B5EF4-FFF2-40B4-BE49-F238E27FC236}">
                <a16:creationId xmlns:a16="http://schemas.microsoft.com/office/drawing/2014/main" xmlns="" id="{D34FD09F-172C-4586-8E74-491B27B0AA40}"/>
              </a:ext>
            </a:extLst>
          </p:cNvPr>
          <p:cNvSpPr txBox="1"/>
          <p:nvPr/>
        </p:nvSpPr>
        <p:spPr>
          <a:xfrm>
            <a:off x="837782" y="1709086"/>
            <a:ext cx="7468437" cy="4801314"/>
          </a:xfrm>
          <a:prstGeom prst="rect">
            <a:avLst/>
          </a:prstGeom>
          <a:noFill/>
        </p:spPr>
        <p:txBody>
          <a:bodyPr wrap="square" rtlCol="0" anchor="t">
            <a:spAutoFit/>
          </a:bodyPr>
          <a:lstStyle/>
          <a:p>
            <a:pPr marL="384048" indent="-285750">
              <a:buFont typeface="Arial" panose="020B0604020202020204" pitchFamily="34" charset="0"/>
              <a:buChar char="•"/>
            </a:pPr>
            <a:r>
              <a:rPr lang="en-US" dirty="0"/>
              <a:t>Exposed publication history</a:t>
            </a:r>
          </a:p>
          <a:p>
            <a:pPr marL="384048" indent="-285750">
              <a:buFont typeface="Arial" panose="020B0604020202020204" pitchFamily="34" charset="0"/>
              <a:buChar char="•"/>
            </a:pPr>
            <a:endParaRPr lang="en-US" dirty="0" smtClean="0"/>
          </a:p>
          <a:p>
            <a:pPr marL="384048" indent="-285750">
              <a:buFont typeface="Arial" panose="020B0604020202020204" pitchFamily="34" charset="0"/>
              <a:buChar char="•"/>
            </a:pPr>
            <a:r>
              <a:rPr lang="en-US" dirty="0" smtClean="0"/>
              <a:t>Added </a:t>
            </a:r>
            <a:r>
              <a:rPr lang="en-US" dirty="0"/>
              <a:t>format to improve aggregation of microfilm and electronic holdings with print </a:t>
            </a:r>
            <a:r>
              <a:rPr lang="en-US" dirty="0" smtClean="0"/>
              <a:t>holdings</a:t>
            </a:r>
          </a:p>
          <a:p>
            <a:pPr marL="384048" indent="-285750">
              <a:buFont typeface="Arial" panose="020B0604020202020204" pitchFamily="34" charset="0"/>
              <a:buChar char="•"/>
            </a:pPr>
            <a:endParaRPr lang="en-US" dirty="0"/>
          </a:p>
          <a:p>
            <a:pPr marL="384048" indent="-285750">
              <a:buFont typeface="Arial" panose="020B0604020202020204" pitchFamily="34" charset="0"/>
              <a:buChar char="•"/>
            </a:pPr>
            <a:r>
              <a:rPr lang="en-US" dirty="0" smtClean="0"/>
              <a:t>Extended </a:t>
            </a:r>
            <a:r>
              <a:rPr lang="en-US" dirty="0"/>
              <a:t>ability to add electronic holdings beyond Portico and </a:t>
            </a:r>
            <a:r>
              <a:rPr lang="en-US" dirty="0" smtClean="0"/>
              <a:t>CLOCKSS</a:t>
            </a:r>
            <a:br>
              <a:rPr lang="en-US" dirty="0" smtClean="0"/>
            </a:br>
            <a:endParaRPr lang="en-US" dirty="0"/>
          </a:p>
          <a:p>
            <a:pPr marL="384048" indent="-285750">
              <a:buFont typeface="Arial" panose="020B0604020202020204" pitchFamily="34" charset="0"/>
              <a:buChar char="•"/>
            </a:pPr>
            <a:r>
              <a:rPr lang="en-US" dirty="0"/>
              <a:t>Created ability to export data in format needed for batch loading</a:t>
            </a:r>
          </a:p>
          <a:p>
            <a:pPr marL="384048" indent="-285750">
              <a:buFont typeface="Arial" panose="020B0604020202020204" pitchFamily="34" charset="0"/>
              <a:buChar char="•"/>
            </a:pPr>
            <a:endParaRPr lang="en-US" dirty="0"/>
          </a:p>
          <a:p>
            <a:pPr marL="384048" indent="-285750">
              <a:buFont typeface="Arial" panose="020B0604020202020204" pitchFamily="34" charset="0"/>
              <a:buChar char="•"/>
            </a:pPr>
            <a:r>
              <a:rPr lang="en-US" dirty="0"/>
              <a:t>Extended ability to custom export data from PAPR to sync data with other databases</a:t>
            </a:r>
          </a:p>
          <a:p>
            <a:pPr marL="384048" indent="-285750">
              <a:buFont typeface="Arial" panose="020B0604020202020204" pitchFamily="34" charset="0"/>
              <a:buChar char="•"/>
            </a:pPr>
            <a:endParaRPr lang="en-US" dirty="0"/>
          </a:p>
          <a:p>
            <a:pPr marL="384048" indent="-285750">
              <a:buFont typeface="Arial" panose="020B0604020202020204" pitchFamily="34" charset="0"/>
              <a:buChar char="•"/>
            </a:pPr>
            <a:r>
              <a:rPr lang="en-US" dirty="0"/>
              <a:t>Improved statistical visualization</a:t>
            </a:r>
          </a:p>
          <a:p>
            <a:pPr marL="384048" indent="-285750">
              <a:buFont typeface="Arial" panose="020B0604020202020204" pitchFamily="34" charset="0"/>
              <a:buChar char="•"/>
            </a:pPr>
            <a:endParaRPr lang="en-US" dirty="0"/>
          </a:p>
          <a:p>
            <a:pPr marL="384048" indent="-285750">
              <a:buFont typeface="Arial" panose="020B0604020202020204" pitchFamily="34" charset="0"/>
              <a:buChar char="•"/>
            </a:pPr>
            <a:r>
              <a:rPr lang="en-US" dirty="0"/>
              <a:t>Identified key data issues to resolve to better support future data analysis</a:t>
            </a:r>
            <a:endParaRPr lang="en-US" dirty="0">
              <a:cs typeface="Arial"/>
            </a:endParaRPr>
          </a:p>
        </p:txBody>
      </p:sp>
    </p:spTree>
    <p:extLst>
      <p:ext uri="{BB962C8B-B14F-4D97-AF65-F5344CB8AC3E}">
        <p14:creationId xmlns:p14="http://schemas.microsoft.com/office/powerpoint/2010/main" val="418611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4A386-24A0-48D1-8950-D3E3F3596009}"/>
              </a:ext>
            </a:extLst>
          </p:cNvPr>
          <p:cNvSpPr>
            <a:spLocks noGrp="1"/>
          </p:cNvSpPr>
          <p:nvPr>
            <p:ph type="title" idx="4294967295"/>
          </p:nvPr>
        </p:nvSpPr>
        <p:spPr>
          <a:xfrm>
            <a:off x="2993422" y="1268163"/>
            <a:ext cx="3157157" cy="533400"/>
          </a:xfrm>
        </p:spPr>
        <p:txBody>
          <a:bodyPr>
            <a:noAutofit/>
          </a:bodyPr>
          <a:lstStyle/>
          <a:p>
            <a:r>
              <a:rPr lang="en-US" b="1" dirty="0" smtClean="0">
                <a:latin typeface="Arial Black" panose="020B0A04020102020204" pitchFamily="34" charset="0"/>
              </a:rPr>
              <a:t>Project Web Page</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C7E3E081-1F41-4D06-821A-9C6D1584F23A}"/>
              </a:ext>
            </a:extLst>
          </p:cNvPr>
          <p:cNvSpPr>
            <a:spLocks noGrp="1"/>
          </p:cNvSpPr>
          <p:nvPr>
            <p:ph idx="4294967295"/>
          </p:nvPr>
        </p:nvSpPr>
        <p:spPr>
          <a:xfrm>
            <a:off x="850006" y="2200431"/>
            <a:ext cx="7688687" cy="3476625"/>
          </a:xfrm>
        </p:spPr>
        <p:txBody>
          <a:bodyPr>
            <a:normAutofit lnSpcReduction="10000"/>
          </a:bodyPr>
          <a:lstStyle/>
          <a:p>
            <a:endParaRPr lang="en-US" sz="1400" dirty="0"/>
          </a:p>
          <a:p>
            <a:pPr marL="0" indent="0" algn="ctr">
              <a:buNone/>
            </a:pPr>
            <a:r>
              <a:rPr lang="en-US" sz="2000" i="1" dirty="0">
                <a:solidFill>
                  <a:srgbClr val="E97100"/>
                </a:solidFill>
              </a:rPr>
              <a:t>A vital element of this effort </a:t>
            </a:r>
            <a:r>
              <a:rPr lang="en-US" sz="2000" i="1" dirty="0" smtClean="0">
                <a:solidFill>
                  <a:srgbClr val="E97100"/>
                </a:solidFill>
              </a:rPr>
              <a:t>has been &amp; will continue to be </a:t>
            </a:r>
            <a:r>
              <a:rPr lang="en-US" sz="2000" i="1" dirty="0">
                <a:solidFill>
                  <a:srgbClr val="E97100"/>
                </a:solidFill>
              </a:rPr>
              <a:t>feedback from all interested parties. </a:t>
            </a:r>
          </a:p>
          <a:p>
            <a:endParaRPr lang="en-US" sz="1800" dirty="0"/>
          </a:p>
          <a:p>
            <a:pPr marL="0" indent="0" algn="ctr">
              <a:buNone/>
            </a:pPr>
            <a:r>
              <a:rPr lang="en-US" sz="1800" b="1" dirty="0" smtClean="0"/>
              <a:t>url:	https</a:t>
            </a:r>
            <a:r>
              <a:rPr lang="en-US" sz="1800" b="1" dirty="0"/>
              <a:t>://www.crl.edu/infrastructure-shared-print-collections</a:t>
            </a:r>
            <a:endParaRPr lang="en-US" sz="1800" b="1" u="sng" dirty="0"/>
          </a:p>
          <a:p>
            <a:endParaRPr lang="en-US" sz="1400" b="1" u="sng" dirty="0"/>
          </a:p>
          <a:p>
            <a:pPr marL="365760" indent="0">
              <a:buNone/>
            </a:pPr>
            <a:r>
              <a:rPr lang="en-US" sz="1600" b="1" dirty="0"/>
              <a:t>Contents</a:t>
            </a:r>
          </a:p>
          <a:p>
            <a:pPr marL="822960" indent="-171450">
              <a:buFont typeface="Arial" panose="020B0604020202020204" pitchFamily="34" charset="0"/>
              <a:buChar char="•"/>
            </a:pPr>
            <a:r>
              <a:rPr lang="en-US" sz="1800" dirty="0"/>
              <a:t>Shared Print Advisory Board Members</a:t>
            </a:r>
          </a:p>
          <a:p>
            <a:pPr marL="822960" indent="-171450">
              <a:buFont typeface="Arial" panose="020B0604020202020204" pitchFamily="34" charset="0"/>
              <a:buChar char="•"/>
            </a:pPr>
            <a:r>
              <a:rPr lang="en-US" sz="1800" dirty="0"/>
              <a:t>List of meetings held with the advisory board </a:t>
            </a:r>
          </a:p>
          <a:p>
            <a:pPr marL="822960" indent="-171450">
              <a:buFont typeface="Arial" panose="020B0604020202020204" pitchFamily="34" charset="0"/>
              <a:buChar char="•"/>
            </a:pPr>
            <a:r>
              <a:rPr lang="en-US" sz="1800" dirty="0"/>
              <a:t>List of meeting held with the Shared Print Community</a:t>
            </a:r>
          </a:p>
          <a:p>
            <a:pPr marL="822960" indent="-171450">
              <a:buFont typeface="Arial" panose="020B0604020202020204" pitchFamily="34" charset="0"/>
              <a:buChar char="•"/>
            </a:pPr>
            <a:r>
              <a:rPr lang="en-US" sz="1800" dirty="0"/>
              <a:t>Other relevant meeting notes and information about the project</a:t>
            </a:r>
          </a:p>
        </p:txBody>
      </p:sp>
    </p:spTree>
    <p:extLst>
      <p:ext uri="{BB962C8B-B14F-4D97-AF65-F5344CB8AC3E}">
        <p14:creationId xmlns:p14="http://schemas.microsoft.com/office/powerpoint/2010/main" val="3401811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D4A386-24A0-48D1-8950-D3E3F3596009}"/>
              </a:ext>
            </a:extLst>
          </p:cNvPr>
          <p:cNvSpPr>
            <a:spLocks noGrp="1"/>
          </p:cNvSpPr>
          <p:nvPr>
            <p:ph type="title" idx="4294967295"/>
          </p:nvPr>
        </p:nvSpPr>
        <p:spPr>
          <a:xfrm>
            <a:off x="3560092" y="1268163"/>
            <a:ext cx="2023817" cy="533400"/>
          </a:xfrm>
        </p:spPr>
        <p:txBody>
          <a:bodyPr>
            <a:normAutofit/>
          </a:bodyPr>
          <a:lstStyle/>
          <a:p>
            <a:r>
              <a:rPr lang="en-US" b="1" dirty="0" smtClean="0">
                <a:latin typeface="Arial Black" panose="020B0A04020102020204" pitchFamily="34" charset="0"/>
              </a:rPr>
              <a:t>Next Steps</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C7E3E081-1F41-4D06-821A-9C6D1584F23A}"/>
              </a:ext>
            </a:extLst>
          </p:cNvPr>
          <p:cNvSpPr>
            <a:spLocks noGrp="1"/>
          </p:cNvSpPr>
          <p:nvPr>
            <p:ph idx="4294967295"/>
          </p:nvPr>
        </p:nvSpPr>
        <p:spPr>
          <a:xfrm>
            <a:off x="1313645" y="2200431"/>
            <a:ext cx="6516710" cy="3476625"/>
          </a:xfrm>
        </p:spPr>
        <p:txBody>
          <a:bodyPr>
            <a:normAutofit/>
          </a:bodyPr>
          <a:lstStyle/>
          <a:p>
            <a:endParaRPr lang="en-US" sz="1400" dirty="0"/>
          </a:p>
          <a:p>
            <a:pPr marL="0" indent="0">
              <a:buNone/>
            </a:pPr>
            <a:r>
              <a:rPr lang="en-US" sz="2000" dirty="0" smtClean="0"/>
              <a:t>Adding shared </a:t>
            </a:r>
            <a:r>
              <a:rPr lang="en-US" sz="2000" dirty="0" smtClean="0"/>
              <a:t>print disclosures in </a:t>
            </a:r>
            <a:r>
              <a:rPr lang="en-US" sz="2000" dirty="0" smtClean="0"/>
              <a:t>PAPR to </a:t>
            </a:r>
            <a:r>
              <a:rPr lang="en-US" sz="2000" dirty="0" err="1" smtClean="0"/>
              <a:t>WorldCat</a:t>
            </a:r>
            <a:r>
              <a:rPr lang="en-US" sz="2000" dirty="0" smtClean="0"/>
              <a:t>.</a:t>
            </a:r>
          </a:p>
          <a:p>
            <a:pPr marL="0" indent="0">
              <a:buNone/>
            </a:pPr>
            <a:endParaRPr lang="en-US" sz="2000" dirty="0"/>
          </a:p>
          <a:p>
            <a:pPr marL="0" indent="0">
              <a:buNone/>
            </a:pPr>
            <a:r>
              <a:rPr lang="en-US" sz="2000" dirty="0" smtClean="0"/>
              <a:t>Keeping communication open.</a:t>
            </a:r>
          </a:p>
          <a:p>
            <a:pPr marL="0" indent="0">
              <a:buNone/>
            </a:pPr>
            <a:endParaRPr lang="en-US" sz="2000" dirty="0"/>
          </a:p>
          <a:p>
            <a:pPr marL="0" indent="0">
              <a:buNone/>
            </a:pPr>
            <a:r>
              <a:rPr lang="en-US" sz="2000" dirty="0" smtClean="0"/>
              <a:t>Building a strong system of data sharing.</a:t>
            </a:r>
            <a:endParaRPr lang="en-US" sz="1800" dirty="0"/>
          </a:p>
        </p:txBody>
      </p:sp>
    </p:spTree>
    <p:extLst>
      <p:ext uri="{BB962C8B-B14F-4D97-AF65-F5344CB8AC3E}">
        <p14:creationId xmlns:p14="http://schemas.microsoft.com/office/powerpoint/2010/main" val="301166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5319" y="1771830"/>
            <a:ext cx="4533363" cy="533117"/>
          </a:xfrm>
        </p:spPr>
        <p:txBody>
          <a:bodyPr>
            <a:noAutofit/>
          </a:bodyPr>
          <a:lstStyle/>
          <a:p>
            <a:pPr algn="ctr"/>
            <a:r>
              <a:rPr lang="en-US" dirty="0" smtClean="0">
                <a:latin typeface="Arial Black" panose="020B0A04020102020204" pitchFamily="34" charset="0"/>
              </a:rPr>
              <a:t>Contacts and Information</a:t>
            </a:r>
            <a:endParaRPr lang="en-US" dirty="0">
              <a:latin typeface="Arial Black" panose="020B0A04020102020204" pitchFamily="34" charset="0"/>
            </a:endParaRPr>
          </a:p>
        </p:txBody>
      </p:sp>
      <p:sp>
        <p:nvSpPr>
          <p:cNvPr id="6" name="TextBox 5"/>
          <p:cNvSpPr txBox="1"/>
          <p:nvPr/>
        </p:nvSpPr>
        <p:spPr>
          <a:xfrm>
            <a:off x="1558344" y="3002752"/>
            <a:ext cx="6581105" cy="2031325"/>
          </a:xfrm>
          <a:prstGeom prst="rect">
            <a:avLst/>
          </a:prstGeom>
          <a:noFill/>
        </p:spPr>
        <p:txBody>
          <a:bodyPr wrap="square" rtlCol="0">
            <a:spAutoFit/>
          </a:bodyPr>
          <a:lstStyle/>
          <a:p>
            <a:r>
              <a:rPr lang="en-US" dirty="0" smtClean="0"/>
              <a:t>Amy Wood		</a:t>
            </a:r>
            <a:r>
              <a:rPr lang="en-US" dirty="0" smtClean="0">
                <a:hlinkClick r:id="rId2"/>
              </a:rPr>
              <a:t>awood@crl.edu</a:t>
            </a:r>
            <a:endParaRPr lang="en-US" dirty="0" smtClean="0"/>
          </a:p>
          <a:p>
            <a:endParaRPr lang="en-US" dirty="0"/>
          </a:p>
          <a:p>
            <a:r>
              <a:rPr lang="en-US" dirty="0" smtClean="0"/>
              <a:t>PAPR			</a:t>
            </a:r>
            <a:r>
              <a:rPr lang="en-US" dirty="0">
                <a:hlinkClick r:id="rId3"/>
              </a:rPr>
              <a:t>http://papr.crl.edu</a:t>
            </a:r>
            <a:r>
              <a:rPr lang="en-US" dirty="0" smtClean="0">
                <a:hlinkClick r:id="rId3"/>
              </a:rPr>
              <a:t>/</a:t>
            </a:r>
            <a:endParaRPr lang="en-US" dirty="0" smtClean="0"/>
          </a:p>
          <a:p>
            <a:endParaRPr lang="en-US" dirty="0"/>
          </a:p>
          <a:p>
            <a:r>
              <a:rPr lang="en-US" dirty="0" smtClean="0"/>
              <a:t>Project page		</a:t>
            </a:r>
            <a:r>
              <a:rPr lang="en-US" b="1" dirty="0"/>
              <a:t> </a:t>
            </a:r>
            <a:endParaRPr lang="en-US" b="1" dirty="0" smtClean="0"/>
          </a:p>
          <a:p>
            <a:r>
              <a:rPr lang="en-US" dirty="0" smtClean="0">
                <a:solidFill>
                  <a:srgbClr val="E97100"/>
                </a:solidFill>
              </a:rPr>
              <a:t>https</a:t>
            </a:r>
            <a:r>
              <a:rPr lang="en-US" dirty="0">
                <a:solidFill>
                  <a:srgbClr val="E97100"/>
                </a:solidFill>
              </a:rPr>
              <a:t>://www.crl.edu/infrastructure-shared-print-collections</a:t>
            </a:r>
          </a:p>
          <a:p>
            <a:endParaRPr lang="en-US" dirty="0"/>
          </a:p>
        </p:txBody>
      </p:sp>
    </p:spTree>
    <p:extLst>
      <p:ext uri="{BB962C8B-B14F-4D97-AF65-F5344CB8AC3E}">
        <p14:creationId xmlns:p14="http://schemas.microsoft.com/office/powerpoint/2010/main" val="2530612151"/>
      </p:ext>
    </p:extLst>
  </p:cSld>
  <p:clrMapOvr>
    <a:masterClrMapping/>
  </p:clrMapOvr>
</p:sld>
</file>

<file path=ppt/theme/theme1.xml><?xml version="1.0" encoding="utf-8"?>
<a:theme xmlns:a="http://schemas.openxmlformats.org/drawingml/2006/main" name="CRL PowerPoint Masters">
  <a:themeElements>
    <a:clrScheme name="CRL Colors">
      <a:dk1>
        <a:sysClr val="windowText" lastClr="000000"/>
      </a:dk1>
      <a:lt1>
        <a:sysClr val="window" lastClr="FFFFFF"/>
      </a:lt1>
      <a:dk2>
        <a:srgbClr val="2D2D4D"/>
      </a:dk2>
      <a:lt2>
        <a:srgbClr val="FFFFFE"/>
      </a:lt2>
      <a:accent1>
        <a:srgbClr val="2D2D4D"/>
      </a:accent1>
      <a:accent2>
        <a:srgbClr val="4E4F7F"/>
      </a:accent2>
      <a:accent3>
        <a:srgbClr val="8CA061"/>
      </a:accent3>
      <a:accent4>
        <a:srgbClr val="000000"/>
      </a:accent4>
      <a:accent5>
        <a:srgbClr val="E9E6D3"/>
      </a:accent5>
      <a:accent6>
        <a:srgbClr val="485B2E"/>
      </a:accent6>
      <a:hlink>
        <a:srgbClr val="E97100"/>
      </a:hlink>
      <a:folHlink>
        <a:srgbClr val="E971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slides</Template>
  <TotalTime>4063</TotalTime>
  <Words>227</Words>
  <Application>Microsoft Office PowerPoint</Application>
  <PresentationFormat>On-screen Show (4:3)</PresentationFormat>
  <Paragraphs>64</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Wingdings</vt:lpstr>
      <vt:lpstr>CRL PowerPoint Masters</vt:lpstr>
      <vt:lpstr>Enhancing the Shared Print Infrastructure</vt:lpstr>
      <vt:lpstr>PowerPoint Presentation</vt:lpstr>
      <vt:lpstr>PowerPoint Presentation</vt:lpstr>
      <vt:lpstr>PowerPoint Presentation</vt:lpstr>
      <vt:lpstr>PowerPoint Presentation</vt:lpstr>
      <vt:lpstr>PAPR Enhancements</vt:lpstr>
      <vt:lpstr>Project Web Page</vt:lpstr>
      <vt:lpstr>Next Steps</vt:lpstr>
      <vt:lpstr>Contacts and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the “Critical Corpus”</dc:title>
  <dc:creator>amy wood</dc:creator>
  <cp:lastModifiedBy>Tim Barton</cp:lastModifiedBy>
  <cp:revision>97</cp:revision>
  <dcterms:created xsi:type="dcterms:W3CDTF">2017-06-11T11:59:45Z</dcterms:created>
  <dcterms:modified xsi:type="dcterms:W3CDTF">2020-06-24T20:10:16Z</dcterms:modified>
</cp:coreProperties>
</file>