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C"/>
    <a:srgbClr val="000096"/>
    <a:srgbClr val="287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2CCBC-238B-4608-AEB5-F740DCD32060}" v="308" dt="2024-01-18T16:30:06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23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20" y="-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169168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EDA6CF73-5B32-4B59-850B-0686AE221736}" type="datetimeFigureOut">
              <a:rPr lang="ca-ES" smtClean="0"/>
              <a:pPr algn="l"/>
              <a:t>19/1/2024</a:t>
            </a:fld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pPr algn="r"/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17032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1A9F4608-4A92-4B6E-AE20-E931816FAAA6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2812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 altLang="ca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 altLang="ca-E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Haga clic para modificar el estilo de texto del patrón</a:t>
            </a:r>
          </a:p>
          <a:p>
            <a:pPr lvl="1"/>
            <a:r>
              <a:rPr lang="ca-ES" altLang="ca-ES"/>
              <a:t>Segundo nivel</a:t>
            </a:r>
          </a:p>
          <a:p>
            <a:pPr lvl="2"/>
            <a:r>
              <a:rPr lang="ca-ES" altLang="ca-ES"/>
              <a:t>Tercer nivel</a:t>
            </a:r>
          </a:p>
          <a:p>
            <a:pPr lvl="3"/>
            <a:r>
              <a:rPr lang="ca-ES" altLang="ca-ES"/>
              <a:t>Cuarto nivel</a:t>
            </a:r>
          </a:p>
          <a:p>
            <a:pPr lvl="4"/>
            <a:r>
              <a:rPr lang="ca-ES" altLang="ca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 altLang="ca-E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E31DE8-8CDE-4FE6-A77C-CBE8D30343F6}" type="slidenum">
              <a:rPr lang="ca-ES" altLang="ca-ES"/>
              <a:pPr/>
              <a:t>‹#›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51208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9CD762-EDB6-4C50-9EA5-AD8DD8091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/>
          <a:stretch/>
        </p:blipFill>
        <p:spPr>
          <a:xfrm>
            <a:off x="0" y="5386252"/>
            <a:ext cx="12192000" cy="1471748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7518" y="2204864"/>
            <a:ext cx="9596967" cy="936104"/>
          </a:xfrm>
        </p:spPr>
        <p:txBody>
          <a:bodyPr anchor="ctr"/>
          <a:lstStyle>
            <a:lvl1pPr algn="ctr">
              <a:lnSpc>
                <a:spcPct val="150000"/>
              </a:lnSpc>
              <a:defRPr sz="3200" baseline="0">
                <a:solidFill>
                  <a:srgbClr val="287886"/>
                </a:solidFill>
              </a:defRPr>
            </a:lvl1pPr>
          </a:lstStyle>
          <a:p>
            <a:pPr lvl="0"/>
            <a:r>
              <a:rPr lang="ca-ES" altLang="ca-ES" noProof="0" dirty="0" err="1"/>
              <a:t>Haga</a:t>
            </a:r>
            <a:r>
              <a:rPr lang="ca-ES" altLang="ca-ES" noProof="0" dirty="0"/>
              <a:t> clic para </a:t>
            </a:r>
            <a:r>
              <a:rPr lang="ca-ES" altLang="ca-ES" noProof="0" dirty="0" err="1"/>
              <a:t>cambiar</a:t>
            </a:r>
            <a:r>
              <a:rPr lang="ca-ES" altLang="ca-ES" noProof="0" dirty="0"/>
              <a:t> el estilo de </a:t>
            </a:r>
            <a:r>
              <a:rPr lang="ca-ES" altLang="ca-ES" noProof="0" dirty="0" err="1"/>
              <a:t>título</a:t>
            </a:r>
            <a:endParaRPr lang="ca-ES" altLang="ca-E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7518" y="3501008"/>
            <a:ext cx="9596967" cy="1368152"/>
          </a:xfrm>
        </p:spPr>
        <p:txBody>
          <a:bodyPr anchor="t" anchorCtr="1"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1800">
                <a:solidFill>
                  <a:srgbClr val="287886"/>
                </a:solidFill>
              </a:defRPr>
            </a:lvl1pPr>
          </a:lstStyle>
          <a:p>
            <a:pPr lvl="0"/>
            <a:r>
              <a:rPr lang="ca-ES" altLang="ca-ES" noProof="0"/>
              <a:t>Feu clic aquí per editar l'estil de subtítols del patró</a:t>
            </a:r>
            <a:endParaRPr lang="ca-ES" altLang="ca-ES" noProof="0"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0FE41E9-07FE-4CD9-80CF-AE1D66334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7" y="504463"/>
            <a:ext cx="5294367" cy="101668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A7886"/>
                </a:solidFill>
              </a:defRPr>
            </a:lvl1pPr>
          </a:lstStyle>
          <a:p>
            <a:r>
              <a:rPr lang="ca-ES" noProof="0"/>
              <a:t>Feu clic aquí per editar l'estil</a:t>
            </a:r>
            <a:endParaRPr lang="ca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2925" indent="-276225">
              <a:defRPr/>
            </a:lvl2pPr>
            <a:lvl3pPr marL="809625" indent="-266700">
              <a:defRPr/>
            </a:lvl3pPr>
            <a:lvl4pPr marL="1076325" indent="-266700">
              <a:defRPr/>
            </a:lvl4pPr>
            <a:lvl5pPr marL="1343025" indent="-266700"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389B96A-C7A4-4072-A052-44514241F2A3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255333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765175"/>
            <a:ext cx="5384800" cy="5544145"/>
          </a:xfrm>
        </p:spPr>
        <p:txBody>
          <a:bodyPr/>
          <a:lstStyle>
            <a:lvl1pPr marL="361950" indent="-361950">
              <a:defRPr sz="2800"/>
            </a:lvl1pPr>
            <a:lvl2pPr marL="542925" indent="-180975">
              <a:defRPr sz="2400"/>
            </a:lvl2pPr>
            <a:lvl3pPr marL="809625" indent="-266700">
              <a:defRPr sz="2000"/>
            </a:lvl3pPr>
            <a:lvl4pPr marL="1076325" indent="-266700">
              <a:defRPr sz="1800"/>
            </a:lvl4pPr>
            <a:lvl5pPr marL="1343025" indent="-2667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765175"/>
            <a:ext cx="5384800" cy="5544145"/>
          </a:xfrm>
        </p:spPr>
        <p:txBody>
          <a:bodyPr/>
          <a:lstStyle>
            <a:lvl1pPr marL="361950" indent="-361950">
              <a:defRPr sz="2800"/>
            </a:lvl1pPr>
            <a:lvl2pPr marL="542925" indent="-180975">
              <a:defRPr sz="2400"/>
            </a:lvl2pPr>
            <a:lvl3pPr marL="809625" indent="-266700">
              <a:defRPr sz="2000"/>
            </a:lvl3pPr>
            <a:lvl4pPr marL="1076325" indent="-266700">
              <a:defRPr sz="1800"/>
            </a:lvl4pPr>
            <a:lvl5pPr marL="1343025" indent="-2667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3BA7433-1BEB-42D5-B602-2402B5204CFB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37582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CD01380-D9E4-4787-9F82-C168EB9C202A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23905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8900"/>
            <a:ext cx="109728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 dirty="0" err="1"/>
              <a:t>Haga</a:t>
            </a:r>
            <a:r>
              <a:rPr lang="ca-ES" altLang="ca-ES" noProof="0" dirty="0"/>
              <a:t> clic para </a:t>
            </a:r>
            <a:r>
              <a:rPr lang="ca-ES" altLang="ca-ES" noProof="0" dirty="0" err="1"/>
              <a:t>cambiar</a:t>
            </a:r>
            <a:r>
              <a:rPr lang="ca-ES" altLang="ca-ES" noProof="0" dirty="0"/>
              <a:t> el estilo de </a:t>
            </a:r>
            <a:r>
              <a:rPr lang="ca-ES" altLang="ca-ES" noProof="0" dirty="0" err="1"/>
              <a:t>título</a:t>
            </a:r>
            <a:r>
              <a:rPr lang="ca-ES" altLang="ca-ES" noProof="0" dirty="0"/>
              <a:t>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5175"/>
            <a:ext cx="10972800" cy="55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dirty="0" err="1"/>
              <a:t>Haga</a:t>
            </a:r>
            <a:r>
              <a:rPr lang="ca-ES" altLang="ca-ES" dirty="0"/>
              <a:t> clic para modificar el estilo de </a:t>
            </a:r>
            <a:r>
              <a:rPr lang="ca-ES" altLang="ca-ES" dirty="0" err="1"/>
              <a:t>texto</a:t>
            </a:r>
            <a:r>
              <a:rPr lang="ca-ES" altLang="ca-ES" dirty="0"/>
              <a:t> del </a:t>
            </a:r>
            <a:r>
              <a:rPr lang="ca-ES" altLang="ca-ES" dirty="0" err="1"/>
              <a:t>patrón</a:t>
            </a:r>
            <a:endParaRPr lang="ca-ES" altLang="ca-ES" dirty="0"/>
          </a:p>
          <a:p>
            <a:pPr lvl="1"/>
            <a:r>
              <a:rPr lang="ca-ES" altLang="ca-ES" dirty="0" err="1"/>
              <a:t>Segundo</a:t>
            </a:r>
            <a:r>
              <a:rPr lang="ca-ES" altLang="ca-ES" dirty="0"/>
              <a:t> </a:t>
            </a:r>
            <a:r>
              <a:rPr lang="ca-ES" altLang="ca-ES" dirty="0" err="1"/>
              <a:t>nivel</a:t>
            </a:r>
            <a:endParaRPr lang="ca-ES" altLang="ca-ES" dirty="0"/>
          </a:p>
          <a:p>
            <a:pPr lvl="2"/>
            <a:r>
              <a:rPr lang="ca-ES" altLang="ca-ES" dirty="0"/>
              <a:t>Tercer </a:t>
            </a:r>
            <a:r>
              <a:rPr lang="ca-ES" altLang="ca-ES" dirty="0" err="1"/>
              <a:t>nivel</a:t>
            </a:r>
            <a:endParaRPr lang="ca-ES" altLang="ca-ES" dirty="0"/>
          </a:p>
          <a:p>
            <a:pPr lvl="3"/>
            <a:r>
              <a:rPr lang="ca-ES" altLang="ca-ES" dirty="0" err="1"/>
              <a:t>Cuarto</a:t>
            </a:r>
            <a:r>
              <a:rPr lang="ca-ES" altLang="ca-ES" dirty="0"/>
              <a:t> </a:t>
            </a:r>
            <a:r>
              <a:rPr lang="ca-ES" altLang="ca-ES" dirty="0" err="1"/>
              <a:t>nivel</a:t>
            </a:r>
            <a:endParaRPr lang="ca-ES" altLang="ca-ES" dirty="0"/>
          </a:p>
          <a:p>
            <a:pPr lvl="4"/>
            <a:r>
              <a:rPr lang="ca-ES" altLang="ca-ES" dirty="0"/>
              <a:t>Quinto </a:t>
            </a:r>
            <a:r>
              <a:rPr lang="ca-ES" altLang="ca-ES" dirty="0" err="1"/>
              <a:t>nivel</a:t>
            </a:r>
            <a:endParaRPr lang="ca-ES" alt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8917" y="6420694"/>
            <a:ext cx="28786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74785" y="6433394"/>
            <a:ext cx="840316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87C264EE-E373-46F5-866A-226551EFCFA7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549275"/>
            <a:ext cx="12192000" cy="0"/>
          </a:xfrm>
          <a:prstGeom prst="line">
            <a:avLst/>
          </a:prstGeom>
          <a:noFill/>
          <a:ln w="25400">
            <a:solidFill>
              <a:srgbClr val="2878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A62742-C368-47B9-AE6F-90D31781A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8"/>
          <a:stretch/>
        </p:blipFill>
        <p:spPr>
          <a:xfrm>
            <a:off x="0" y="6265020"/>
            <a:ext cx="12218818" cy="6017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878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46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990600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3493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6986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1558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613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30702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5274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://www.ub.edu/visitavirtual/visitavirtualEH/index.php/en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b.edu/kuopio2024/" TargetMode="External"/><Relationship Id="rId5" Type="http://schemas.openxmlformats.org/officeDocument/2006/relationships/hyperlink" Target="https://www.csuc.cat/en" TargetMode="External"/><Relationship Id="rId4" Type="http://schemas.openxmlformats.org/officeDocument/2006/relationships/hyperlink" Target="https://web.ub.edu/en/" TargetMode="Externa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>
                <a:solidFill>
                  <a:schemeClr val="accent1">
                    <a:lumMod val="50000"/>
                  </a:schemeClr>
                </a:solidFill>
              </a:rPr>
              <a:t>PRINT</a:t>
            </a:r>
            <a:r>
              <a:rPr lang="ca-ES" dirty="0"/>
              <a:t> ARCHIVE NETWORK FORUM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GEPA, the Catalan Shared Print Collaboration &amp; </a:t>
            </a:r>
          </a:p>
          <a:p>
            <a:pPr algn="ctr"/>
            <a:r>
              <a:rPr lang="en-US" dirty="0"/>
              <a:t>Upcoming EPICO Conference in September 2024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Santi Balagué i Linares</a:t>
            </a:r>
          </a:p>
          <a:p>
            <a:pPr algn="ctr"/>
            <a:r>
              <a:rPr lang="en-US" dirty="0"/>
              <a:t>GEPA Facility Manager</a:t>
            </a:r>
          </a:p>
          <a:p>
            <a:pPr algn="ctr"/>
            <a:endParaRPr lang="en-US" dirty="0"/>
          </a:p>
          <a:p>
            <a:pPr algn="ctr"/>
            <a:r>
              <a:rPr lang="en-US" sz="1200" dirty="0"/>
              <a:t>19</a:t>
            </a:r>
            <a:r>
              <a:rPr lang="en-US" sz="1200" baseline="30000" dirty="0"/>
              <a:t>th</a:t>
            </a:r>
            <a:r>
              <a:rPr lang="en-US" sz="1200" dirty="0"/>
              <a:t> January 2024</a:t>
            </a:r>
          </a:p>
          <a:p>
            <a:pPr algn="ctr"/>
            <a:endParaRPr lang="en-US" dirty="0"/>
          </a:p>
          <a:p>
            <a:pPr algn="ctr"/>
            <a:endParaRPr lang="ca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nti\Downloads\bn2.jpg">
            <a:extLst>
              <a:ext uri="{FF2B5EF4-FFF2-40B4-BE49-F238E27FC236}">
                <a16:creationId xmlns:a16="http://schemas.microsoft.com/office/drawing/2014/main" id="{8D94FBB3-EEDE-C4DB-7B5C-FA4A8130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87" y="2141301"/>
            <a:ext cx="6151898" cy="27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716D4-CC3C-94C7-158E-FAF7B9CE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/>
              <a:t>GEPA </a:t>
            </a:r>
            <a:r>
              <a:rPr lang="ca-ES" sz="2400" dirty="0" err="1"/>
              <a:t>Cooperative</a:t>
            </a:r>
            <a:r>
              <a:rPr lang="ca-ES" sz="2400" dirty="0"/>
              <a:t> </a:t>
            </a:r>
            <a:r>
              <a:rPr lang="ca-ES" sz="2400" dirty="0" err="1"/>
              <a:t>Repository</a:t>
            </a:r>
            <a:endParaRPr lang="ca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FCCD5-8220-E1D0-861C-08D22BDB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5175"/>
            <a:ext cx="7367672" cy="55483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CSUC,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Consortium of Academic Services of Catalonia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From a military barracks to a document depository.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name GEPA is reminiscent of the dromedary hump used to store fat and water. In this case, however, documents that can be used in the future are stored.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GEPA promotes the release of room in university libraries so that it can be spent for new uses.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maximum capacity for more than 23 km of shelves, so we can have up to 40 km of documents by compact shelving (Harvard model).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By the end of 2023, it has reached almost 100% capacity.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Planning to turn the dromedary into a camel: GEPA2, the 2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hump, by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remodelling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another military barracks. </a:t>
            </a:r>
          </a:p>
          <a:p>
            <a:endParaRPr lang="ca-ES" sz="1300" dirty="0">
              <a:solidFill>
                <a:srgbClr val="134D57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5" name="Imagen 29" descr="45640 - copia">
            <a:extLst>
              <a:ext uri="{FF2B5EF4-FFF2-40B4-BE49-F238E27FC236}">
                <a16:creationId xmlns:a16="http://schemas.microsoft.com/office/drawing/2014/main" id="{AE2D5B89-942C-8F3A-81C8-FFFB600F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6935" y="1692722"/>
            <a:ext cx="4211960" cy="34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6" descr="obres">
            <a:extLst>
              <a:ext uri="{FF2B5EF4-FFF2-40B4-BE49-F238E27FC236}">
                <a16:creationId xmlns:a16="http://schemas.microsoft.com/office/drawing/2014/main" id="{41BE7ABF-6658-505A-1337-1A2708A7B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65"/>
          <a:stretch/>
        </p:blipFill>
        <p:spPr bwMode="auto">
          <a:xfrm>
            <a:off x="7972784" y="2025667"/>
            <a:ext cx="4211960" cy="280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8" descr="33621">
            <a:extLst>
              <a:ext uri="{FF2B5EF4-FFF2-40B4-BE49-F238E27FC236}">
                <a16:creationId xmlns:a16="http://schemas.microsoft.com/office/drawing/2014/main" id="{4A030D4A-D848-B855-B390-AC68EC686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3"/>
          <a:stretch/>
        </p:blipFill>
        <p:spPr bwMode="auto">
          <a:xfrm>
            <a:off x="7981423" y="1700709"/>
            <a:ext cx="4211960" cy="34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eBuc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27406" r="24248"/>
          <a:stretch/>
        </p:blipFill>
        <p:spPr bwMode="auto">
          <a:xfrm>
            <a:off x="7976935" y="1700709"/>
            <a:ext cx="4211959" cy="34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tge 12" descr="Imatge que conté paret, mirall, a cobert&#10;&#10;Descripció generada automàticament">
            <a:extLst>
              <a:ext uri="{FF2B5EF4-FFF2-40B4-BE49-F238E27FC236}">
                <a16:creationId xmlns:a16="http://schemas.microsoft.com/office/drawing/2014/main" id="{C8D77942-D49C-7083-9206-94D664A742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9" b="12433"/>
          <a:stretch/>
        </p:blipFill>
        <p:spPr>
          <a:xfrm>
            <a:off x="7966158" y="1692722"/>
            <a:ext cx="4211960" cy="3536478"/>
          </a:xfrm>
          <a:prstGeom prst="rect">
            <a:avLst/>
          </a:prstGeom>
        </p:spPr>
      </p:pic>
      <p:pic>
        <p:nvPicPr>
          <p:cNvPr id="11" name="Imatge 10" descr="Imatge que conté a cobert, passadís, Prestatgeria, inventari&#10;&#10;Descripció generada automàticament">
            <a:extLst>
              <a:ext uri="{FF2B5EF4-FFF2-40B4-BE49-F238E27FC236}">
                <a16:creationId xmlns:a16="http://schemas.microsoft.com/office/drawing/2014/main" id="{044FAC78-504D-1FAC-233E-CEF2D6E95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10342"/>
          <a:stretch/>
        </p:blipFill>
        <p:spPr>
          <a:xfrm>
            <a:off x="7936291" y="1700708"/>
            <a:ext cx="4241827" cy="3528492"/>
          </a:xfrm>
          <a:prstGeom prst="rect">
            <a:avLst/>
          </a:prstGeom>
        </p:spPr>
      </p:pic>
      <p:pic>
        <p:nvPicPr>
          <p:cNvPr id="18" name="Gràfic 17">
            <a:extLst>
              <a:ext uri="{FF2B5EF4-FFF2-40B4-BE49-F238E27FC236}">
                <a16:creationId xmlns:a16="http://schemas.microsoft.com/office/drawing/2014/main" id="{9EFBD879-A726-1514-6A92-302FC89A0A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9629" y="6287294"/>
            <a:ext cx="908489" cy="5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2F75D1A-AC00-4FAF-537E-937FB263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3975100" y="2089150"/>
            <a:ext cx="4241800" cy="26797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8E269ECE-EAD5-802D-53E6-5D44474F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EPICo</a:t>
            </a:r>
            <a:r>
              <a:rPr lang="en-US" sz="2400" dirty="0"/>
              <a:t> Conference September 2024 </a:t>
            </a:r>
            <a:endParaRPr lang="ca-ES" sz="2400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FC10926-726D-A0E3-E7D8-97540C6F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Welcome to the 2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EPICo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Conference in Barcelona, Spain.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Dates: 25-27 September 2024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Venue: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Historic Building of the University of Barcelona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Aula Magna.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Hosted by: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hlinkClick r:id="rId4"/>
              </a:rPr>
              <a:t>Universitat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 de Barcelona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Co-organized by: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Consortium of Academic Services of Catalonia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Theme: “Importance of Print in a Digital World”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https://www.ub.edu/kuopio2024/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Gràfic 4">
            <a:extLst>
              <a:ext uri="{FF2B5EF4-FFF2-40B4-BE49-F238E27FC236}">
                <a16:creationId xmlns:a16="http://schemas.microsoft.com/office/drawing/2014/main" id="{7A154085-9F9F-04DA-8EF8-E91AFF6DD3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9629" y="6287294"/>
            <a:ext cx="908489" cy="511125"/>
          </a:xfrm>
          <a:prstGeom prst="rect">
            <a:avLst/>
          </a:prstGeom>
        </p:spPr>
      </p:pic>
      <p:pic>
        <p:nvPicPr>
          <p:cNvPr id="7" name="Imatge 6" descr="Imatge que conté a cobert, escena, cadira, sala&#10;&#10;Descripció generada automàticament">
            <a:extLst>
              <a:ext uri="{FF2B5EF4-FFF2-40B4-BE49-F238E27FC236}">
                <a16:creationId xmlns:a16="http://schemas.microsoft.com/office/drawing/2014/main" id="{A122D4ED-B8B7-B019-2D10-B6E85D24D0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 b="15383"/>
          <a:stretch/>
        </p:blipFill>
        <p:spPr>
          <a:xfrm>
            <a:off x="-1" y="544488"/>
            <a:ext cx="12200151" cy="57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2F75D1A-AC00-4FAF-537E-937FB263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3975100" y="2089150"/>
            <a:ext cx="4241800" cy="26797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8E269ECE-EAD5-802D-53E6-5D44474F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EPICo</a:t>
            </a:r>
            <a:r>
              <a:rPr lang="en-US" sz="2400" dirty="0"/>
              <a:t> Conference September 2024 </a:t>
            </a:r>
            <a:endParaRPr lang="ca-ES" sz="2400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FC10926-726D-A0E3-E7D8-97540C6F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EPICo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Conference = 8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Kuopio Conference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series of successful events </a:t>
            </a:r>
            <a:r>
              <a:rPr lang="ca-ES" b="1" dirty="0" err="1">
                <a:solidFill>
                  <a:schemeClr val="accent1">
                    <a:lumMod val="50000"/>
                  </a:schemeClr>
                </a:solidFill>
              </a:rPr>
              <a:t>originated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ca-ES" b="1" dirty="0" err="1">
                <a:solidFill>
                  <a:schemeClr val="accent1">
                    <a:lumMod val="50000"/>
                  </a:schemeClr>
                </a:solidFill>
              </a:rPr>
              <a:t>Kuopio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a-ES" b="1" dirty="0" err="1">
                <a:solidFill>
                  <a:schemeClr val="accent1">
                    <a:lumMod val="50000"/>
                  </a:schemeClr>
                </a:solidFill>
              </a:rPr>
              <a:t>Finland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, in 1999.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 in previous years, it will focus on themes in collaborative approaches to physical library storage.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Wide-ranging and engaging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with perspectives not just from across Europe, but around the world (America, Australia, Middle East), bringing together library staff, partners, publishers, exhibitors and special guests 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Session themes will include: sustainability, architecture, business continuity planning, or approaches to access.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Registration will open this spring. </a:t>
            </a:r>
          </a:p>
        </p:txBody>
      </p:sp>
      <p:pic>
        <p:nvPicPr>
          <p:cNvPr id="5" name="Gràfic 4">
            <a:extLst>
              <a:ext uri="{FF2B5EF4-FFF2-40B4-BE49-F238E27FC236}">
                <a16:creationId xmlns:a16="http://schemas.microsoft.com/office/drawing/2014/main" id="{7A154085-9F9F-04DA-8EF8-E91AFF6DD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9629" y="6287294"/>
            <a:ext cx="908489" cy="5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a l’aire lliure, edifici, arbre, cel&#10;&#10;Descripció generada automàticament">
            <a:extLst>
              <a:ext uri="{FF2B5EF4-FFF2-40B4-BE49-F238E27FC236}">
                <a16:creationId xmlns:a16="http://schemas.microsoft.com/office/drawing/2014/main" id="{EEF915D3-D3D0-EE70-41DF-11DAFD753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9728"/>
          <a:stretch/>
        </p:blipFill>
        <p:spPr>
          <a:xfrm>
            <a:off x="0" y="1304764"/>
            <a:ext cx="12192000" cy="4248472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8E269ECE-EAD5-802D-53E6-5D44474F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EPICo</a:t>
            </a:r>
            <a:r>
              <a:rPr lang="en-US" sz="2400" dirty="0"/>
              <a:t> Conference September 2024 </a:t>
            </a:r>
            <a:endParaRPr lang="ca-ES" sz="2400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FC10926-726D-A0E3-E7D8-97540C6F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628" y="2219015"/>
            <a:ext cx="8582744" cy="241997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We can’t wait to see you at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EPICo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/Kuopio Conference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in Barcelona!</a:t>
            </a:r>
          </a:p>
        </p:txBody>
      </p:sp>
      <p:pic>
        <p:nvPicPr>
          <p:cNvPr id="5" name="Gràfic 4">
            <a:extLst>
              <a:ext uri="{FF2B5EF4-FFF2-40B4-BE49-F238E27FC236}">
                <a16:creationId xmlns:a16="http://schemas.microsoft.com/office/drawing/2014/main" id="{7A154085-9F9F-04DA-8EF8-E91AFF6DD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9629" y="6287294"/>
            <a:ext cx="908489" cy="5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1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2023" id="{D6B337E5-CC44-4C8C-A3E9-443096A08056}" vid="{36BB1599-65D2-4C14-B58C-305B943ECC1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AB2B1BEF7834E81934A9EB8C0CDEB" ma:contentTypeVersion="19" ma:contentTypeDescription="Crea un document nou" ma:contentTypeScope="" ma:versionID="774cdbc6d421d2f10b41a26fc0a39b6b">
  <xsd:schema xmlns:xsd="http://www.w3.org/2001/XMLSchema" xmlns:xs="http://www.w3.org/2001/XMLSchema" xmlns:p="http://schemas.microsoft.com/office/2006/metadata/properties" xmlns:ns2="23e98ca1-3d64-47db-9b1c-2fb8a5202d12" xmlns:ns3="d05732d3-0267-450b-9536-628506f58698" targetNamespace="http://schemas.microsoft.com/office/2006/metadata/properties" ma:root="true" ma:fieldsID="0224a60d17343060104c37161b5064ce" ns2:_="" ns3:_="">
    <xsd:import namespace="23e98ca1-3d64-47db-9b1c-2fb8a5202d12"/>
    <xsd:import namespace="d05732d3-0267-450b-9536-628506f586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Modificaci_x00f3_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98ca1-3d64-47db-9b1c-2fb8a5202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odificaci_x00f3_n" ma:index="21" nillable="true" ma:displayName="Modificación" ma:format="DateTime" ma:internalName="Modificaci_x00f3_n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ed31bfec-48cb-4de3-a58b-ddeab113d6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732d3-0267-450b-9536-628506f586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2a6b92c-cecf-44ce-b25f-331b7dfd5a0c}" ma:internalName="TaxCatchAll" ma:showField="CatchAllData" ma:web="d05732d3-0267-450b-9536-628506f586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5732d3-0267-450b-9536-628506f58698" xsi:nil="true"/>
    <Modificaci_x00f3_n xmlns="23e98ca1-3d64-47db-9b1c-2fb8a5202d12" xsi:nil="true"/>
    <lcf76f155ced4ddcb4097134ff3c332f xmlns="23e98ca1-3d64-47db-9b1c-2fb8a5202d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9450BC-3D9E-4790-A883-F3CD89C39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98ca1-3d64-47db-9b1c-2fb8a5202d12"/>
    <ds:schemaRef ds:uri="d05732d3-0267-450b-9536-628506f58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21F53-36ED-47E6-96A8-BE5540BCB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32BBB-6187-4ED0-B143-C6DF6947E3EC}">
  <ds:schemaRefs>
    <ds:schemaRef ds:uri="http://schemas.microsoft.com/office/2006/metadata/properties"/>
    <ds:schemaRef ds:uri="http://schemas.microsoft.com/office/infopath/2007/PartnerControls"/>
    <ds:schemaRef ds:uri="d05732d3-0267-450b-9536-628506f58698"/>
    <ds:schemaRef ds:uri="23e98ca1-3d64-47db-9b1c-2fb8a5202d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CSUC 16x9 2022-</Template>
  <TotalTime>110</TotalTime>
  <Words>358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Inter Medium</vt:lpstr>
      <vt:lpstr>Wingdings</vt:lpstr>
      <vt:lpstr>Tema de Office</vt:lpstr>
      <vt:lpstr>PRINT ARCHIVE NETWORK FORUM</vt:lpstr>
      <vt:lpstr>GEPA Cooperative Repository</vt:lpstr>
      <vt:lpstr>EPICo Conference September 2024 </vt:lpstr>
      <vt:lpstr>EPICo Conference September 2024 </vt:lpstr>
      <vt:lpstr>EPICo Conference September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ARCHIVE NETWORK FORUM</dc:title>
  <dc:creator>Santi Balagué</dc:creator>
  <cp:lastModifiedBy>Marie Waltz</cp:lastModifiedBy>
  <cp:revision>2</cp:revision>
  <dcterms:created xsi:type="dcterms:W3CDTF">2024-01-18T14:40:01Z</dcterms:created>
  <dcterms:modified xsi:type="dcterms:W3CDTF">2024-01-19T15:31:45Z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0x010100E53AB2B1BEF7834E81934A9EB8C0CDEB</vt:lpwstr>
  </property>
  <property fmtid="{D5CDD505-2E9C-101B-9397-08002B2CF9AE}" pid="3" name="MediaServiceImageTags">
    <vt:lpwstr/>
  </property>
</Properties>
</file>