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99" r:id="rId4"/>
    <p:sldId id="300" r:id="rId5"/>
    <p:sldId id="301" r:id="rId6"/>
    <p:sldId id="302" r:id="rId7"/>
  </p:sldIdLst>
  <p:sldSz cx="12192000" cy="6858000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 snapToGrid="0">
      <p:cViewPr varScale="1">
        <p:scale>
          <a:sx n="27" d="100"/>
          <a:sy n="27" d="100"/>
        </p:scale>
        <p:origin x="4476" y="48"/>
      </p:cViewPr>
      <p:guideLst/>
    </p:cSldViewPr>
  </p:slideViewPr>
  <p:outlineViewPr>
    <p:cViewPr>
      <p:scale>
        <a:sx n="33" d="100"/>
        <a:sy n="33" d="100"/>
      </p:scale>
      <p:origin x="0" y="-4116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01465B-80F4-4C8A-A65B-858D8B9345C6}" type="datetimeFigureOut">
              <a:rPr lang="sv-SE" smtClean="0"/>
              <a:t>2024-01-19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8C42E-A4C9-4F5D-AF45-B17D9D9253E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2150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8C42E-A4C9-4F5D-AF45-B17D9D9253E9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2549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8C42E-A4C9-4F5D-AF45-B17D9D9253E9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1572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8C42E-A4C9-4F5D-AF45-B17D9D9253E9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4519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8C42E-A4C9-4F5D-AF45-B17D9D9253E9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3897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8C42E-A4C9-4F5D-AF45-B17D9D9253E9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96837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8C42E-A4C9-4F5D-AF45-B17D9D9253E9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095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032A-5B46-42A2-A3CE-5AA13F24B80C}" type="datetimeFigureOut">
              <a:rPr lang="sv-SE" smtClean="0"/>
              <a:t>2024-01-19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3008-CC72-48C3-B292-2C97BDA33D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1481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032A-5B46-42A2-A3CE-5AA13F24B80C}" type="datetimeFigureOut">
              <a:rPr lang="sv-SE" smtClean="0"/>
              <a:t>2024-01-19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3008-CC72-48C3-B292-2C97BDA33D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0802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032A-5B46-42A2-A3CE-5AA13F24B80C}" type="datetimeFigureOut">
              <a:rPr lang="sv-SE" smtClean="0"/>
              <a:t>2024-01-19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3008-CC72-48C3-B292-2C97BDA33D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2541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032A-5B46-42A2-A3CE-5AA13F24B80C}" type="datetimeFigureOut">
              <a:rPr lang="sv-SE" smtClean="0"/>
              <a:t>2024-01-19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3008-CC72-48C3-B292-2C97BDA33D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94263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032A-5B46-42A2-A3CE-5AA13F24B80C}" type="datetimeFigureOut">
              <a:rPr lang="sv-SE" smtClean="0"/>
              <a:t>2024-01-19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3008-CC72-48C3-B292-2C97BDA33D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7787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032A-5B46-42A2-A3CE-5AA13F24B80C}" type="datetimeFigureOut">
              <a:rPr lang="sv-SE" smtClean="0"/>
              <a:t>2024-01-19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3008-CC72-48C3-B292-2C97BDA33D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594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032A-5B46-42A2-A3CE-5AA13F24B80C}" type="datetimeFigureOut">
              <a:rPr lang="sv-SE" smtClean="0"/>
              <a:t>2024-01-19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3008-CC72-48C3-B292-2C97BDA33D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8562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032A-5B46-42A2-A3CE-5AA13F24B80C}" type="datetimeFigureOut">
              <a:rPr lang="sv-SE" smtClean="0"/>
              <a:t>2024-01-19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3008-CC72-48C3-B292-2C97BDA33D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9921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032A-5B46-42A2-A3CE-5AA13F24B80C}" type="datetimeFigureOut">
              <a:rPr lang="sv-SE" smtClean="0"/>
              <a:t>2024-01-19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3008-CC72-48C3-B292-2C97BDA33D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4310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032A-5B46-42A2-A3CE-5AA13F24B80C}" type="datetimeFigureOut">
              <a:rPr lang="sv-SE" smtClean="0"/>
              <a:t>2024-01-19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3008-CC72-48C3-B292-2C97BDA33D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6621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032A-5B46-42A2-A3CE-5AA13F24B80C}" type="datetimeFigureOut">
              <a:rPr lang="sv-SE" smtClean="0"/>
              <a:t>2024-01-19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D3008-CC72-48C3-B292-2C97BDA33D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1509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3032A-5B46-42A2-A3CE-5AA13F24B80C}" type="datetimeFigureOut">
              <a:rPr lang="sv-SE" smtClean="0"/>
              <a:t>2024-01-19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D3008-CC72-48C3-B292-2C97BDA33D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3682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ndy.appleyard@bl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mailto:wolf.mayer@univie.ac.at" TargetMode="External"/><Relationship Id="rId4" Type="http://schemas.openxmlformats.org/officeDocument/2006/relationships/hyperlink" Target="mailto:santi.balague@csuc.ca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pico-libraries.e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kuopio2022.univie.ac.at/programme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haidra.univie.ac.at/detail/o:161336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516131"/>
            <a:ext cx="9144000" cy="2387600"/>
          </a:xfrm>
        </p:spPr>
        <p:txBody>
          <a:bodyPr>
            <a:normAutofit/>
          </a:bodyPr>
          <a:lstStyle/>
          <a:p>
            <a:r>
              <a:rPr lang="sv-SE" sz="4000" b="1" dirty="0">
                <a:solidFill>
                  <a:srgbClr val="002060"/>
                </a:solidFill>
              </a:rPr>
              <a:t>EPICo</a:t>
            </a:r>
            <a:br>
              <a:rPr lang="sv-SE" sz="4000" b="1" dirty="0">
                <a:solidFill>
                  <a:srgbClr val="002060"/>
                </a:solidFill>
              </a:rPr>
            </a:br>
            <a:r>
              <a:rPr lang="sv-SE" sz="4000" b="1" dirty="0">
                <a:solidFill>
                  <a:srgbClr val="002060"/>
                </a:solidFill>
              </a:rPr>
              <a:t>Then and Now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995874"/>
          </a:xfrm>
        </p:spPr>
        <p:txBody>
          <a:bodyPr>
            <a:normAutofit/>
          </a:bodyPr>
          <a:lstStyle/>
          <a:p>
            <a:r>
              <a:rPr lang="sv-SE" sz="2400" dirty="0">
                <a:latin typeface="+mn-lt"/>
              </a:rPr>
              <a:t>Andy Appleyard, British Library (</a:t>
            </a:r>
            <a:r>
              <a:rPr lang="sv-SE" sz="2400" dirty="0">
                <a:latin typeface="+mn-lt"/>
                <a:hlinkClick r:id="rId3"/>
              </a:rPr>
              <a:t>andy.appleyard@bl.uk</a:t>
            </a:r>
            <a:r>
              <a:rPr lang="sv-SE" sz="2400" dirty="0">
                <a:latin typeface="+mn-lt"/>
              </a:rPr>
              <a:t>)</a:t>
            </a:r>
            <a:br>
              <a:rPr lang="sv-SE" sz="2400" dirty="0">
                <a:latin typeface="+mn-lt"/>
              </a:rPr>
            </a:br>
            <a:r>
              <a:rPr lang="sv-SE" sz="2400" dirty="0">
                <a:latin typeface="+mn-lt"/>
              </a:rPr>
              <a:t>Santi Balagué, GEPA (</a:t>
            </a:r>
            <a:r>
              <a:rPr lang="sv-SE" sz="2400" dirty="0">
                <a:latin typeface="+mn-lt"/>
                <a:hlinkClick r:id="rId4"/>
              </a:rPr>
              <a:t>santi.balague@csuc.cat</a:t>
            </a:r>
            <a:r>
              <a:rPr lang="sv-SE" sz="2400" dirty="0">
                <a:latin typeface="+mn-lt"/>
              </a:rPr>
              <a:t>)</a:t>
            </a:r>
            <a:br>
              <a:rPr lang="sv-SE" sz="2400" dirty="0">
                <a:latin typeface="+mn-lt"/>
              </a:rPr>
            </a:br>
            <a:r>
              <a:rPr lang="sv-SE" sz="2400" dirty="0">
                <a:latin typeface="+mn-lt"/>
              </a:rPr>
              <a:t>Wolfgang Mayer, Shared Archiving Austria (</a:t>
            </a:r>
            <a:r>
              <a:rPr lang="sv-SE" sz="2400" dirty="0">
                <a:latin typeface="+mn-lt"/>
                <a:hlinkClick r:id="rId5"/>
              </a:rPr>
              <a:t>wolf.mayer@univie.ac.at</a:t>
            </a:r>
            <a:r>
              <a:rPr lang="sv-SE" sz="2400" dirty="0">
                <a:latin typeface="+mn-lt"/>
              </a:rPr>
              <a:t>) </a:t>
            </a:r>
          </a:p>
          <a:p>
            <a:r>
              <a:rPr lang="sv-SE" dirty="0"/>
              <a:t>PAN Midwinter, January 2024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43629" y="4848225"/>
            <a:ext cx="3181350" cy="200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219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6000" y="720000"/>
            <a:ext cx="10989040" cy="1325563"/>
          </a:xfrm>
        </p:spPr>
        <p:txBody>
          <a:bodyPr tIns="54000" anchor="t" anchorCtr="0">
            <a:noAutofit/>
          </a:bodyPr>
          <a:lstStyle/>
          <a:p>
            <a:r>
              <a:rPr lang="sv-SE" sz="2800" dirty="0"/>
              <a:t>EPICo was born November 2015 in Vienna  when representatives of seven </a:t>
            </a:r>
            <a:br>
              <a:rPr lang="sv-SE" sz="2800" dirty="0"/>
            </a:br>
            <a:r>
              <a:rPr lang="sv-SE" sz="2800" dirty="0"/>
              <a:t>European archiving </a:t>
            </a:r>
            <a:br>
              <a:rPr lang="sv-SE" sz="2800" dirty="0"/>
            </a:br>
            <a:r>
              <a:rPr lang="sv-SE" sz="2800" dirty="0"/>
              <a:t>initiatives met to discuss </a:t>
            </a:r>
            <a:br>
              <a:rPr lang="sv-SE" sz="2800" dirty="0"/>
            </a:br>
            <a:r>
              <a:rPr lang="sv-SE" sz="2800" dirty="0"/>
              <a:t>future collaboration.</a:t>
            </a:r>
            <a:endParaRPr lang="sv-SE" sz="2800" i="1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5C76D05A-79F6-1E6F-DD26-9FC9D3D19E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1941" y="1396017"/>
            <a:ext cx="7255240" cy="5291730"/>
          </a:xfrm>
          <a:prstGeom prst="rect">
            <a:avLst/>
          </a:prstGeom>
        </p:spPr>
      </p:pic>
      <p:sp>
        <p:nvSpPr>
          <p:cNvPr id="8" name="Rubrik 1">
            <a:extLst>
              <a:ext uri="{FF2B5EF4-FFF2-40B4-BE49-F238E27FC236}">
                <a16:creationId xmlns:a16="http://schemas.microsoft.com/office/drawing/2014/main" id="{A38FD43F-F8D3-758E-1AD8-36EFB50191E6}"/>
              </a:ext>
            </a:extLst>
          </p:cNvPr>
          <p:cNvSpPr txBox="1">
            <a:spLocks/>
          </p:cNvSpPr>
          <p:nvPr/>
        </p:nvSpPr>
        <p:spPr>
          <a:xfrm>
            <a:off x="576000" y="2716319"/>
            <a:ext cx="3928673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2800" dirty="0"/>
              <a:t>Original intention was to have a focus on sustainable retaining scientific literature (AND meeting expectations of optimization of space use) as opposed to items of cultural heritage.</a:t>
            </a:r>
            <a:endParaRPr lang="sv-SE" sz="2800" i="1" dirty="0"/>
          </a:p>
        </p:txBody>
      </p:sp>
    </p:spTree>
    <p:extLst>
      <p:ext uri="{BB962C8B-B14F-4D97-AF65-F5344CB8AC3E}">
        <p14:creationId xmlns:p14="http://schemas.microsoft.com/office/powerpoint/2010/main" val="3625868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6001" y="720000"/>
            <a:ext cx="5429066" cy="5950623"/>
          </a:xfrm>
          <a:ln w="25400">
            <a:solidFill>
              <a:srgbClr val="002060"/>
            </a:solidFill>
          </a:ln>
        </p:spPr>
        <p:txBody>
          <a:bodyPr anchor="t" anchorCtr="0">
            <a:noAutofit/>
          </a:bodyPr>
          <a:lstStyle/>
          <a:p>
            <a:r>
              <a:rPr lang="sv-SE" sz="2800" b="1" dirty="0"/>
              <a:t>THEN (2015):</a:t>
            </a:r>
            <a:br>
              <a:rPr lang="sv-SE" sz="2800" dirty="0"/>
            </a:br>
            <a:r>
              <a:rPr lang="sv-SE" sz="2800" dirty="0"/>
              <a:t>7 projects - 7 countries</a:t>
            </a:r>
            <a:br>
              <a:rPr lang="sv-SE" sz="2800" dirty="0"/>
            </a:br>
            <a:br>
              <a:rPr lang="sv-SE" sz="2800" dirty="0"/>
            </a:br>
            <a:r>
              <a:rPr lang="sv-SE" sz="2800" dirty="0"/>
              <a:t>Limited to shared print initiatives (”complementary” to National Libraries)</a:t>
            </a:r>
            <a:br>
              <a:rPr lang="sv-SE" sz="2800" dirty="0"/>
            </a:br>
            <a:br>
              <a:rPr lang="sv-SE" sz="2800" dirty="0"/>
            </a:br>
            <a:r>
              <a:rPr lang="sv-SE" sz="2800" dirty="0"/>
              <a:t>Max. 2 physical meetings per year</a:t>
            </a:r>
            <a:br>
              <a:rPr lang="sv-SE" sz="2800" dirty="0"/>
            </a:br>
            <a:br>
              <a:rPr lang="sv-SE" sz="2800" dirty="0"/>
            </a:br>
            <a:br>
              <a:rPr lang="sv-SE" sz="2800" dirty="0"/>
            </a:br>
            <a:r>
              <a:rPr lang="sv-SE" sz="2800" dirty="0"/>
              <a:t>One overall group</a:t>
            </a:r>
            <a:br>
              <a:rPr lang="sv-SE" sz="2800" dirty="0"/>
            </a:br>
            <a:br>
              <a:rPr lang="sv-SE" sz="2800" dirty="0"/>
            </a:br>
            <a:br>
              <a:rPr lang="sv-SE" sz="2800" dirty="0"/>
            </a:br>
            <a:r>
              <a:rPr lang="sv-SE" sz="2800" dirty="0"/>
              <a:t>Publicity limited to talks and publications</a:t>
            </a:r>
            <a:endParaRPr lang="sv-SE" sz="2800" i="1" dirty="0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A38FD43F-F8D3-758E-1AD8-36EFB50191E6}"/>
              </a:ext>
            </a:extLst>
          </p:cNvPr>
          <p:cNvSpPr txBox="1">
            <a:spLocks/>
          </p:cNvSpPr>
          <p:nvPr/>
        </p:nvSpPr>
        <p:spPr>
          <a:xfrm>
            <a:off x="6428155" y="719999"/>
            <a:ext cx="5429066" cy="5950623"/>
          </a:xfrm>
          <a:prstGeom prst="rect">
            <a:avLst/>
          </a:prstGeom>
          <a:ln w="25400">
            <a:solidFill>
              <a:srgbClr val="002060"/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2800" b="1" dirty="0"/>
              <a:t>NOW (2024):</a:t>
            </a:r>
          </a:p>
          <a:p>
            <a:r>
              <a:rPr lang="sv-SE" sz="2800" dirty="0"/>
              <a:t>17 projects - 13 countries</a:t>
            </a:r>
          </a:p>
          <a:p>
            <a:endParaRPr lang="sv-SE" sz="2800" i="1" dirty="0"/>
          </a:p>
          <a:p>
            <a:r>
              <a:rPr lang="sv-SE" sz="2800" dirty="0"/>
              <a:t>Broader approach; National Libraries members as a matter of course</a:t>
            </a:r>
          </a:p>
          <a:p>
            <a:endParaRPr lang="sv-SE" sz="2800" dirty="0"/>
          </a:p>
          <a:p>
            <a:endParaRPr lang="sv-SE" sz="2800" dirty="0"/>
          </a:p>
          <a:p>
            <a:r>
              <a:rPr lang="sv-SE" sz="2800" dirty="0"/>
              <a:t>1-2 physical, numerous virtual meetings per year</a:t>
            </a:r>
          </a:p>
          <a:p>
            <a:endParaRPr lang="sv-SE" sz="2800" dirty="0"/>
          </a:p>
          <a:p>
            <a:r>
              <a:rPr lang="sv-SE" sz="2800" dirty="0"/>
              <a:t>Implementation of Special Interest Groups (e.g. Metadata)</a:t>
            </a:r>
          </a:p>
          <a:p>
            <a:endParaRPr lang="sv-SE" sz="2800" dirty="0"/>
          </a:p>
          <a:p>
            <a:r>
              <a:rPr lang="sv-SE" sz="2800" u="sng" dirty="0"/>
              <a:t>PLUS</a:t>
            </a:r>
            <a:r>
              <a:rPr lang="sv-SE" sz="2800" dirty="0"/>
              <a:t> </a:t>
            </a:r>
            <a:r>
              <a:rPr lang="sv-SE" sz="2800" dirty="0">
                <a:hlinkClick r:id="rId3"/>
              </a:rPr>
              <a:t>website</a:t>
            </a:r>
            <a:r>
              <a:rPr lang="sv-SE" sz="2800" dirty="0"/>
              <a:t>, biennial conference, transcontinental idea exchange</a:t>
            </a:r>
          </a:p>
        </p:txBody>
      </p:sp>
    </p:spTree>
    <p:extLst>
      <p:ext uri="{BB962C8B-B14F-4D97-AF65-F5344CB8AC3E}">
        <p14:creationId xmlns:p14="http://schemas.microsoft.com/office/powerpoint/2010/main" val="675259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6000" y="720000"/>
            <a:ext cx="5772463" cy="1325563"/>
          </a:xfrm>
        </p:spPr>
        <p:txBody>
          <a:bodyPr anchor="t" anchorCtr="0">
            <a:noAutofit/>
          </a:bodyPr>
          <a:lstStyle/>
          <a:p>
            <a:r>
              <a:rPr lang="sv-SE" sz="2800" b="1" dirty="0"/>
              <a:t>THEN (2015): Initial Plans</a:t>
            </a:r>
            <a:endParaRPr lang="sv-SE" sz="2800" b="1" i="1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9C93197-8FB1-0076-4CFB-6F30B9CF21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000" y="1382781"/>
            <a:ext cx="10441770" cy="5061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477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6000" y="720001"/>
            <a:ext cx="7676673" cy="606804"/>
          </a:xfrm>
        </p:spPr>
        <p:txBody>
          <a:bodyPr anchor="t" anchorCtr="0">
            <a:noAutofit/>
          </a:bodyPr>
          <a:lstStyle/>
          <a:p>
            <a:r>
              <a:rPr lang="sv-SE" sz="2800" b="1" dirty="0"/>
              <a:t>NOW (2024): Realization / Modifications</a:t>
            </a:r>
            <a:endParaRPr lang="sv-SE" sz="2800" b="1" i="1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9C93197-8FB1-0076-4CFB-6F30B9CF21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000" y="1382781"/>
            <a:ext cx="10441770" cy="5061678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FC925357-C02F-2C4C-E8B5-6CCB67DAF5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61865" y="2743200"/>
            <a:ext cx="1129613" cy="1081398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6B82FEB6-6BB1-0403-F309-9D3F07BC7134}"/>
              </a:ext>
            </a:extLst>
          </p:cNvPr>
          <p:cNvSpPr txBox="1"/>
          <p:nvPr/>
        </p:nvSpPr>
        <p:spPr>
          <a:xfrm>
            <a:off x="9128054" y="6259793"/>
            <a:ext cx="2040239" cy="461665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de-AT" sz="2400" dirty="0"/>
              <a:t>via Conference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93D4233-1ED7-18D3-D917-84314DF2F473}"/>
              </a:ext>
            </a:extLst>
          </p:cNvPr>
          <p:cNvSpPr txBox="1"/>
          <p:nvPr/>
        </p:nvSpPr>
        <p:spPr>
          <a:xfrm>
            <a:off x="9174138" y="4822190"/>
            <a:ext cx="1586203" cy="461665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de-AT" sz="2400" dirty="0"/>
              <a:t>via </a:t>
            </a:r>
            <a:r>
              <a:rPr lang="de-AT" sz="2400" dirty="0" err="1"/>
              <a:t>website</a:t>
            </a:r>
            <a:endParaRPr lang="de-AT" sz="2400" dirty="0"/>
          </a:p>
        </p:txBody>
      </p: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5AD683C4-C468-DE82-B1A0-70713AD8917D}"/>
              </a:ext>
            </a:extLst>
          </p:cNvPr>
          <p:cNvCxnSpPr>
            <a:cxnSpLocks/>
          </p:cNvCxnSpPr>
          <p:nvPr/>
        </p:nvCxnSpPr>
        <p:spPr>
          <a:xfrm flipH="1" flipV="1">
            <a:off x="5796885" y="4822190"/>
            <a:ext cx="3331169" cy="230832"/>
          </a:xfrm>
          <a:prstGeom prst="straightConnector1">
            <a:avLst/>
          </a:prstGeom>
          <a:ln w="2540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>
            <a:extLst>
              <a:ext uri="{FF2B5EF4-FFF2-40B4-BE49-F238E27FC236}">
                <a16:creationId xmlns:a16="http://schemas.microsoft.com/office/drawing/2014/main" id="{EDE477D1-0CD8-B904-E650-9E192A271CA8}"/>
              </a:ext>
            </a:extLst>
          </p:cNvPr>
          <p:cNvSpPr txBox="1"/>
          <p:nvPr/>
        </p:nvSpPr>
        <p:spPr>
          <a:xfrm>
            <a:off x="8347497" y="3675407"/>
            <a:ext cx="2575449" cy="461665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de-AT" sz="2400" dirty="0" err="1"/>
              <a:t>Metadata</a:t>
            </a:r>
            <a:r>
              <a:rPr lang="de-AT" sz="2400" dirty="0"/>
              <a:t> </a:t>
            </a:r>
            <a:r>
              <a:rPr lang="de-AT" sz="2400" dirty="0" err="1"/>
              <a:t>activities</a:t>
            </a:r>
            <a:endParaRPr lang="de-AT" sz="2400" dirty="0"/>
          </a:p>
        </p:txBody>
      </p:sp>
      <p:cxnSp>
        <p:nvCxnSpPr>
          <p:cNvPr id="12" name="Gerade Verbindung mit Pfeil 11">
            <a:extLst>
              <a:ext uri="{FF2B5EF4-FFF2-40B4-BE49-F238E27FC236}">
                <a16:creationId xmlns:a16="http://schemas.microsoft.com/office/drawing/2014/main" id="{0D91ABAB-77DA-30BA-693E-90F8F2F474DD}"/>
              </a:ext>
            </a:extLst>
          </p:cNvPr>
          <p:cNvCxnSpPr>
            <a:cxnSpLocks/>
          </p:cNvCxnSpPr>
          <p:nvPr/>
        </p:nvCxnSpPr>
        <p:spPr>
          <a:xfrm flipH="1">
            <a:off x="6180209" y="3906239"/>
            <a:ext cx="2072464" cy="338771"/>
          </a:xfrm>
          <a:prstGeom prst="straightConnector1">
            <a:avLst/>
          </a:prstGeom>
          <a:ln w="2540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1995F296-27B3-6138-D184-CED66091D3C3}"/>
              </a:ext>
            </a:extLst>
          </p:cNvPr>
          <p:cNvCxnSpPr>
            <a:cxnSpLocks/>
          </p:cNvCxnSpPr>
          <p:nvPr/>
        </p:nvCxnSpPr>
        <p:spPr>
          <a:xfrm flipH="1" flipV="1">
            <a:off x="6490741" y="5475219"/>
            <a:ext cx="2637312" cy="997229"/>
          </a:xfrm>
          <a:prstGeom prst="straightConnector1">
            <a:avLst/>
          </a:prstGeom>
          <a:ln w="2540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9B2FCA01-F70A-84B1-BF29-330A363B23DE}"/>
              </a:ext>
            </a:extLst>
          </p:cNvPr>
          <p:cNvCxnSpPr>
            <a:cxnSpLocks/>
          </p:cNvCxnSpPr>
          <p:nvPr/>
        </p:nvCxnSpPr>
        <p:spPr>
          <a:xfrm flipH="1" flipV="1">
            <a:off x="7216441" y="5964716"/>
            <a:ext cx="1911612" cy="535720"/>
          </a:xfrm>
          <a:prstGeom prst="straightConnector1">
            <a:avLst/>
          </a:prstGeom>
          <a:ln w="25400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Grafik 22">
            <a:extLst>
              <a:ext uri="{FF2B5EF4-FFF2-40B4-BE49-F238E27FC236}">
                <a16:creationId xmlns:a16="http://schemas.microsoft.com/office/drawing/2014/main" id="{CA18B31C-9B1E-D108-7670-8399EB796D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22946" y="1623383"/>
            <a:ext cx="1130400" cy="982957"/>
          </a:xfrm>
          <a:prstGeom prst="rect">
            <a:avLst/>
          </a:prstGeom>
        </p:spPr>
      </p:pic>
      <p:sp>
        <p:nvSpPr>
          <p:cNvPr id="24" name="Textfeld 23">
            <a:extLst>
              <a:ext uri="{FF2B5EF4-FFF2-40B4-BE49-F238E27FC236}">
                <a16:creationId xmlns:a16="http://schemas.microsoft.com/office/drawing/2014/main" id="{42FE1771-1DB1-5C3D-F3BF-42F81B41698F}"/>
              </a:ext>
            </a:extLst>
          </p:cNvPr>
          <p:cNvSpPr txBox="1"/>
          <p:nvPr/>
        </p:nvSpPr>
        <p:spPr>
          <a:xfrm>
            <a:off x="8252673" y="2407245"/>
            <a:ext cx="3023713" cy="461665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de-AT" sz="2400" dirty="0" err="1"/>
              <a:t>best</a:t>
            </a:r>
            <a:r>
              <a:rPr lang="de-AT" sz="2400" dirty="0"/>
              <a:t> </a:t>
            </a:r>
            <a:r>
              <a:rPr lang="de-AT" sz="2400" dirty="0" err="1"/>
              <a:t>practice</a:t>
            </a:r>
            <a:r>
              <a:rPr lang="de-AT" sz="2400" dirty="0"/>
              <a:t> </a:t>
            </a:r>
            <a:r>
              <a:rPr lang="de-AT" sz="2400" dirty="0" err="1"/>
              <a:t>exchange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1520332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76000" y="720001"/>
            <a:ext cx="7676673" cy="606804"/>
          </a:xfrm>
        </p:spPr>
        <p:txBody>
          <a:bodyPr anchor="t" anchorCtr="0">
            <a:noAutofit/>
          </a:bodyPr>
          <a:lstStyle/>
          <a:p>
            <a:r>
              <a:rPr lang="sv-SE" sz="2800" b="1" dirty="0"/>
              <a:t>NOW (2024): Focal Point Conference</a:t>
            </a:r>
            <a:endParaRPr lang="sv-SE" sz="2800" b="1" i="1" dirty="0"/>
          </a:p>
        </p:txBody>
      </p:sp>
      <p:sp>
        <p:nvSpPr>
          <p:cNvPr id="3" name="Rubrik 1">
            <a:extLst>
              <a:ext uri="{FF2B5EF4-FFF2-40B4-BE49-F238E27FC236}">
                <a16:creationId xmlns:a16="http://schemas.microsoft.com/office/drawing/2014/main" id="{9F1DF912-7902-0153-D894-4255A3879EF1}"/>
              </a:ext>
            </a:extLst>
          </p:cNvPr>
          <p:cNvSpPr txBox="1">
            <a:spLocks/>
          </p:cNvSpPr>
          <p:nvPr/>
        </p:nvSpPr>
        <p:spPr>
          <a:xfrm>
            <a:off x="576000" y="1372248"/>
            <a:ext cx="11176289" cy="482636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2800" dirty="0"/>
              <a:t>In 2018 EPICo decided to assume responsibility of the Kuopio Conference.</a:t>
            </a:r>
            <a:br>
              <a:rPr lang="sv-SE" sz="2800" dirty="0"/>
            </a:br>
            <a:endParaRPr lang="sv-SE" sz="2800" dirty="0"/>
          </a:p>
          <a:p>
            <a:r>
              <a:rPr lang="sv-SE" sz="2800" dirty="0"/>
              <a:t>Sep 2022 (postponement due to Covid): 7th Kuopio (retrospectively 1st EPICo) Conference in Vienna, Austria (</a:t>
            </a:r>
            <a:r>
              <a:rPr lang="sv-SE" sz="2800" dirty="0">
                <a:hlinkClick r:id="rId3"/>
              </a:rPr>
              <a:t>Programme</a:t>
            </a:r>
            <a:r>
              <a:rPr lang="sv-SE" sz="2800" dirty="0"/>
              <a:t>; all presentations archived and OA </a:t>
            </a:r>
            <a:r>
              <a:rPr lang="sv-SE" sz="2800" dirty="0">
                <a:hlinkClick r:id="rId4"/>
              </a:rPr>
              <a:t>available</a:t>
            </a:r>
            <a:r>
              <a:rPr lang="sv-SE" sz="2800" dirty="0"/>
              <a:t>): 2 ½ days, 106 participants from 18 countries; 28 presentations</a:t>
            </a:r>
            <a:br>
              <a:rPr lang="sv-SE" sz="2800" dirty="0"/>
            </a:br>
            <a:br>
              <a:rPr lang="sv-SE" sz="2800" dirty="0"/>
            </a:br>
            <a:r>
              <a:rPr lang="sv-SE" sz="2800" dirty="0"/>
              <a:t>Sep 25-27, 2024 2nd EPICo (=8th Kuopio) Conference in Barcelona, Spain</a:t>
            </a:r>
            <a:endParaRPr lang="sv-SE" sz="2800" i="1" dirty="0"/>
          </a:p>
        </p:txBody>
      </p:sp>
    </p:spTree>
    <p:extLst>
      <p:ext uri="{BB962C8B-B14F-4D97-AF65-F5344CB8AC3E}">
        <p14:creationId xmlns:p14="http://schemas.microsoft.com/office/powerpoint/2010/main" val="1577348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</Words>
  <Application>Microsoft Office PowerPoint</Application>
  <PresentationFormat>Widescreen</PresentationFormat>
  <Paragraphs>32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EPICo Then and Now</vt:lpstr>
      <vt:lpstr>EPICo was born November 2015 in Vienna  when representatives of seven  European archiving  initiatives met to discuss  future collaboration.</vt:lpstr>
      <vt:lpstr>THEN (2015): 7 projects - 7 countries  Limited to shared print initiatives (”complementary” to National Libraries)  Max. 2 physical meetings per year   One overall group   Publicity limited to talks and publications</vt:lpstr>
      <vt:lpstr>THEN (2015): Initial Plans</vt:lpstr>
      <vt:lpstr>NOW (2024): Realization / Modifications</vt:lpstr>
      <vt:lpstr>NOW (2024): Focal Point Conference</vt:lpstr>
    </vt:vector>
  </TitlesOfParts>
  <Company>Uppsala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shared print initiatives and the Epico network</dc:title>
  <dc:creator>Karin Byström</dc:creator>
  <cp:lastModifiedBy>Marie Waltz</cp:lastModifiedBy>
  <cp:revision>82</cp:revision>
  <cp:lastPrinted>2023-01-27T13:07:29Z</cp:lastPrinted>
  <dcterms:created xsi:type="dcterms:W3CDTF">2022-12-05T07:34:38Z</dcterms:created>
  <dcterms:modified xsi:type="dcterms:W3CDTF">2024-01-19T16:17:39Z</dcterms:modified>
</cp:coreProperties>
</file>