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handoutMasterIdLst>
    <p:handoutMasterId r:id="rId11"/>
  </p:handoutMasterIdLst>
  <p:sldIdLst>
    <p:sldId id="265" r:id="rId5"/>
    <p:sldId id="266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4FC"/>
    <a:srgbClr val="000096"/>
    <a:srgbClr val="287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 showGuides="1">
      <p:cViewPr varScale="1">
        <p:scale>
          <a:sx n="27" d="100"/>
          <a:sy n="27" d="100"/>
        </p:scale>
        <p:origin x="447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53" d="100"/>
          <a:sy n="53" d="100"/>
        </p:scale>
        <p:origin x="-2820" y="-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Waltz" userId="e0837a42-e8a5-4b0c-a564-da4c1214d097" providerId="ADAL" clId="{DBA00B72-E347-4CCE-BFAC-A8D47DA23F74}"/>
    <pc:docChg chg="undo custSel addSld delSld addMainMaster delMainMaster">
      <pc:chgData name="Marie Waltz" userId="e0837a42-e8a5-4b0c-a564-da4c1214d097" providerId="ADAL" clId="{DBA00B72-E347-4CCE-BFAC-A8D47DA23F74}" dt="2024-01-19T17:13:12.438" v="2" actId="2696"/>
      <pc:docMkLst>
        <pc:docMk/>
      </pc:docMkLst>
      <pc:sldChg chg="add del">
        <pc:chgData name="Marie Waltz" userId="e0837a42-e8a5-4b0c-a564-da4c1214d097" providerId="ADAL" clId="{DBA00B72-E347-4CCE-BFAC-A8D47DA23F74}" dt="2024-01-19T17:13:12.438" v="2" actId="2696"/>
        <pc:sldMkLst>
          <pc:docMk/>
          <pc:sldMk cId="0" sldId="256"/>
        </pc:sldMkLst>
      </pc:sldChg>
      <pc:sldChg chg="add del">
        <pc:chgData name="Marie Waltz" userId="e0837a42-e8a5-4b0c-a564-da4c1214d097" providerId="ADAL" clId="{DBA00B72-E347-4CCE-BFAC-A8D47DA23F74}" dt="2024-01-19T17:13:12.438" v="2" actId="2696"/>
        <pc:sldMkLst>
          <pc:docMk/>
          <pc:sldMk cId="3926556954" sldId="257"/>
        </pc:sldMkLst>
      </pc:sldChg>
      <pc:sldChg chg="add del">
        <pc:chgData name="Marie Waltz" userId="e0837a42-e8a5-4b0c-a564-da4c1214d097" providerId="ADAL" clId="{DBA00B72-E347-4CCE-BFAC-A8D47DA23F74}" dt="2024-01-19T17:13:12.438" v="2" actId="2696"/>
        <pc:sldMkLst>
          <pc:docMk/>
          <pc:sldMk cId="1494118771" sldId="262"/>
        </pc:sldMkLst>
      </pc:sldChg>
      <pc:sldChg chg="add del">
        <pc:chgData name="Marie Waltz" userId="e0837a42-e8a5-4b0c-a564-da4c1214d097" providerId="ADAL" clId="{DBA00B72-E347-4CCE-BFAC-A8D47DA23F74}" dt="2024-01-19T17:13:12.438" v="2" actId="2696"/>
        <pc:sldMkLst>
          <pc:docMk/>
          <pc:sldMk cId="3151874299" sldId="263"/>
        </pc:sldMkLst>
      </pc:sldChg>
      <pc:sldChg chg="add del">
        <pc:chgData name="Marie Waltz" userId="e0837a42-e8a5-4b0c-a564-da4c1214d097" providerId="ADAL" clId="{DBA00B72-E347-4CCE-BFAC-A8D47DA23F74}" dt="2024-01-19T17:13:12.438" v="2" actId="2696"/>
        <pc:sldMkLst>
          <pc:docMk/>
          <pc:sldMk cId="4288631239" sldId="264"/>
        </pc:sldMkLst>
      </pc:sldChg>
      <pc:sldMasterChg chg="add del addSldLayout delSldLayout">
        <pc:chgData name="Marie Waltz" userId="e0837a42-e8a5-4b0c-a564-da4c1214d097" providerId="ADAL" clId="{DBA00B72-E347-4CCE-BFAC-A8D47DA23F74}" dt="2024-01-19T17:13:12.438" v="2" actId="2696"/>
        <pc:sldMasterMkLst>
          <pc:docMk/>
          <pc:sldMasterMk cId="0" sldId="2147483648"/>
        </pc:sldMasterMkLst>
        <pc:sldLayoutChg chg="add del">
          <pc:chgData name="Marie Waltz" userId="e0837a42-e8a5-4b0c-a564-da4c1214d097" providerId="ADAL" clId="{DBA00B72-E347-4CCE-BFAC-A8D47DA23F74}" dt="2024-01-19T17:13:12.438" v="2" actId="2696"/>
          <pc:sldLayoutMkLst>
            <pc:docMk/>
            <pc:sldMasterMk cId="0" sldId="2147483648"/>
            <pc:sldLayoutMk cId="0" sldId="2147483649"/>
          </pc:sldLayoutMkLst>
        </pc:sldLayoutChg>
        <pc:sldLayoutChg chg="add del">
          <pc:chgData name="Marie Waltz" userId="e0837a42-e8a5-4b0c-a564-da4c1214d097" providerId="ADAL" clId="{DBA00B72-E347-4CCE-BFAC-A8D47DA23F74}" dt="2024-01-19T17:13:12.438" v="2" actId="2696"/>
          <pc:sldLayoutMkLst>
            <pc:docMk/>
            <pc:sldMasterMk cId="0" sldId="2147483648"/>
            <pc:sldLayoutMk cId="2553336212" sldId="2147483650"/>
          </pc:sldLayoutMkLst>
        </pc:sldLayoutChg>
        <pc:sldLayoutChg chg="add del">
          <pc:chgData name="Marie Waltz" userId="e0837a42-e8a5-4b0c-a564-da4c1214d097" providerId="ADAL" clId="{DBA00B72-E347-4CCE-BFAC-A8D47DA23F74}" dt="2024-01-19T17:13:12.438" v="2" actId="2696"/>
          <pc:sldLayoutMkLst>
            <pc:docMk/>
            <pc:sldMasterMk cId="0" sldId="2147483648"/>
            <pc:sldLayoutMk cId="3758267770" sldId="2147483652"/>
          </pc:sldLayoutMkLst>
        </pc:sldLayoutChg>
        <pc:sldLayoutChg chg="add del">
          <pc:chgData name="Marie Waltz" userId="e0837a42-e8a5-4b0c-a564-da4c1214d097" providerId="ADAL" clId="{DBA00B72-E347-4CCE-BFAC-A8D47DA23F74}" dt="2024-01-19T17:13:12.438" v="2" actId="2696"/>
          <pc:sldLayoutMkLst>
            <pc:docMk/>
            <pc:sldMasterMk cId="0" sldId="2147483648"/>
            <pc:sldLayoutMk cId="239053264" sldId="214748365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169168" y="868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algn="l"/>
            <a:fld id="{EDA6CF73-5B32-4B59-850B-0686AE221736}" type="datetimeFigureOut">
              <a:rPr lang="ca-ES" smtClean="0"/>
              <a:pPr algn="l"/>
              <a:t>19/1/2024</a:t>
            </a:fld>
            <a:endParaRPr 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pPr algn="r"/>
            <a:endParaRPr lang="ca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717032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/>
            </a:lvl1pPr>
          </a:lstStyle>
          <a:p>
            <a:fld id="{1A9F4608-4A92-4B6E-AE20-E931816FAAA6}" type="slidenum">
              <a:rPr lang="ca-ES" smtClean="0"/>
              <a:t>‹#›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928125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a-ES" altLang="ca-E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a-ES" altLang="ca-E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/>
              <a:t>Haga clic para modificar el estilo de texto del patrón</a:t>
            </a:r>
          </a:p>
          <a:p>
            <a:pPr lvl="1"/>
            <a:r>
              <a:rPr lang="ca-ES" altLang="ca-ES"/>
              <a:t>Segundo nivel</a:t>
            </a:r>
          </a:p>
          <a:p>
            <a:pPr lvl="2"/>
            <a:r>
              <a:rPr lang="ca-ES" altLang="ca-ES"/>
              <a:t>Tercer nivel</a:t>
            </a:r>
          </a:p>
          <a:p>
            <a:pPr lvl="3"/>
            <a:r>
              <a:rPr lang="ca-ES" altLang="ca-ES"/>
              <a:t>Cuarto nivel</a:t>
            </a:r>
          </a:p>
          <a:p>
            <a:pPr lvl="4"/>
            <a:r>
              <a:rPr lang="ca-ES" altLang="ca-ES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a-ES" altLang="ca-E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E31DE8-8CDE-4FE6-A77C-CBE8D30343F6}" type="slidenum">
              <a:rPr lang="ca-ES" altLang="ca-ES"/>
              <a:pPr/>
              <a:t>‹#›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512088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dirty="0"/>
              <a:t>Appearance</a:t>
            </a:r>
            <a:endParaRPr lang="en-GB" dirty="0"/>
          </a:p>
          <a:p>
            <a:pPr fontAlgn="t"/>
            <a:r>
              <a:rPr lang="en-US" dirty="0"/>
              <a:t>All key aesthetic design elements retained</a:t>
            </a:r>
            <a:endParaRPr lang="en-GB" dirty="0"/>
          </a:p>
          <a:p>
            <a:pPr fontAlgn="t"/>
            <a:r>
              <a:rPr lang="en-US" dirty="0" err="1"/>
              <a:t>Aluminium</a:t>
            </a:r>
            <a:r>
              <a:rPr lang="en-US" dirty="0"/>
              <a:t> veil to storage vault</a:t>
            </a:r>
            <a:endParaRPr lang="en-GB" dirty="0"/>
          </a:p>
          <a:p>
            <a:pPr fontAlgn="t"/>
            <a:r>
              <a:rPr lang="en-US" dirty="0"/>
              <a:t>Cross-laminate timber Logistic Hub construction</a:t>
            </a:r>
            <a:endParaRPr lang="en-GB" dirty="0"/>
          </a:p>
          <a:p>
            <a:pPr fontAlgn="t"/>
            <a:r>
              <a:rPr lang="en-US" dirty="0"/>
              <a:t>Roof lights to Logistic Hub for natural light</a:t>
            </a:r>
            <a:endParaRPr lang="en-GB" dirty="0"/>
          </a:p>
          <a:p>
            <a:pPr fontAlgn="t"/>
            <a:r>
              <a:rPr lang="en-US" dirty="0"/>
              <a:t>Purpose-built viewing gallery</a:t>
            </a:r>
            <a:endParaRPr lang="en-GB" dirty="0"/>
          </a:p>
          <a:p>
            <a:pPr fontAlgn="t"/>
            <a:r>
              <a:rPr lang="en-US" dirty="0"/>
              <a:t>Standards</a:t>
            </a:r>
            <a:endParaRPr lang="en-GB" dirty="0"/>
          </a:p>
          <a:p>
            <a:pPr fontAlgn="t"/>
            <a:r>
              <a:rPr lang="en-GB" dirty="0"/>
              <a:t>Exacting standards for building performance specified:</a:t>
            </a:r>
          </a:p>
          <a:p>
            <a:pPr fontAlgn="t"/>
            <a:r>
              <a:rPr lang="en-GB" i="1" dirty="0" err="1"/>
              <a:t>PassivHaus</a:t>
            </a:r>
            <a:r>
              <a:rPr lang="en-GB" i="1" dirty="0"/>
              <a:t> - An international standard and certification process for low-carbon buildings and design; includes a thorough quality management process during construction</a:t>
            </a:r>
            <a:endParaRPr lang="en-GB" dirty="0"/>
          </a:p>
          <a:p>
            <a:pPr fontAlgn="t"/>
            <a:r>
              <a:rPr lang="en-GB" i="1" dirty="0"/>
              <a:t>BREEAM - An international sustainability assessment method for master planning projects, infrastructure and buildings</a:t>
            </a:r>
            <a:endParaRPr lang="en-GB" dirty="0"/>
          </a:p>
          <a:p>
            <a:pPr fontAlgn="t"/>
            <a:r>
              <a:rPr lang="en-GB" i="1" dirty="0"/>
              <a:t>BS EN 16893 - An international specification for the location, construction and modification of buildings intended for the storage or use of heritage collections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DD443-9178-42B7-86E6-2686CEC0E03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93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  <a:lvl2pPr marL="182563" indent="-173038">
              <a:tabLst/>
              <a:defRPr sz="2200"/>
            </a:lvl2pPr>
            <a:lvl3pPr marL="365125" indent="-182563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8163" indent="-173038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4423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3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1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FCECC-85FC-D54F-AC97-D18E11343F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40pt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CC9BEE7-503D-9F41-AF8F-51BD81B60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59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Body text size 24pt</a:t>
            </a:r>
          </a:p>
          <a:p>
            <a:pPr lvl="0"/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42999-6C33-EA47-A3CE-1BB01DF407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22306" y="274638"/>
            <a:ext cx="907005" cy="24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4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07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75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35038" indent="-4587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DD1F8-7CBE-5043-9DF2-AA9975AED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565" y="1665478"/>
            <a:ext cx="10547926" cy="1837994"/>
          </a:xfrm>
        </p:spPr>
        <p:txBody>
          <a:bodyPr/>
          <a:lstStyle/>
          <a:p>
            <a:r>
              <a:rPr lang="en-US" dirty="0"/>
              <a:t>PRINT ARCHIVE NETWORK (PAN) FORUM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The British Library New Storage Facility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A16AE-1209-2844-A808-ED9EA6F40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565" y="4127788"/>
            <a:ext cx="7772400" cy="1106055"/>
          </a:xfrm>
        </p:spPr>
        <p:txBody>
          <a:bodyPr/>
          <a:lstStyle/>
          <a:p>
            <a:r>
              <a:rPr lang="en-US" dirty="0"/>
              <a:t>19</a:t>
            </a:r>
            <a:r>
              <a:rPr lang="en-US" baseline="30000" dirty="0"/>
              <a:t>th</a:t>
            </a:r>
            <a:r>
              <a:rPr lang="en-US" dirty="0"/>
              <a:t> January 2024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565" y="5560291"/>
            <a:ext cx="4120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Andy Appleyard</a:t>
            </a:r>
          </a:p>
          <a:p>
            <a:r>
              <a:rPr lang="en-GB" sz="2400" dirty="0">
                <a:solidFill>
                  <a:schemeClr val="bg1"/>
                </a:solidFill>
              </a:rPr>
              <a:t>Director of Operations, North</a:t>
            </a:r>
          </a:p>
        </p:txBody>
      </p:sp>
    </p:spTree>
    <p:extLst>
      <p:ext uri="{BB962C8B-B14F-4D97-AF65-F5344CB8AC3E}">
        <p14:creationId xmlns:p14="http://schemas.microsoft.com/office/powerpoint/2010/main" val="1062573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69057" y="243613"/>
            <a:ext cx="10973117" cy="1142702"/>
          </a:xfrm>
          <a:prstGeom prst="rect">
            <a:avLst/>
          </a:prstGeom>
        </p:spPr>
        <p:txBody>
          <a:bodyPr/>
          <a:lstStyle>
            <a:lvl1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9pPr>
          </a:lstStyle>
          <a:p>
            <a:r>
              <a:rPr lang="en-GB" sz="4400" dirty="0"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New Generation Storage and Preservation</a:t>
            </a:r>
          </a:p>
          <a:p>
            <a:r>
              <a:rPr lang="en-GB" sz="2399" dirty="0"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High density, low oxygen, automated and lightweight construction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609441" y="5627453"/>
            <a:ext cx="4968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Calibri" panose="020F0502020204030204" pitchFamily="34" charset="0"/>
              </a:rPr>
              <a:t>Additional Storage Building (ASB) 262 linear km of shelf space – approx. 7m items.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0529" y="1827637"/>
            <a:ext cx="4581342" cy="3856434"/>
            <a:chOff x="590682" y="1393792"/>
            <a:chExt cx="4582535" cy="38574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764" y="1393792"/>
              <a:ext cx="4498453" cy="361757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90682" y="4143234"/>
              <a:ext cx="22450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598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2010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96000" y="1911860"/>
            <a:ext cx="4748387" cy="3772211"/>
            <a:chOff x="6406056" y="1478037"/>
            <a:chExt cx="4749624" cy="37731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80764" y="1478037"/>
              <a:ext cx="4674916" cy="353332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406056" y="4143234"/>
              <a:ext cx="22450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598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2015</a:t>
              </a:r>
              <a:endParaRPr lang="en-GB" sz="6598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6106106" y="5618625"/>
            <a:ext cx="5760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cs typeface="Calibri" panose="020F0502020204030204" pitchFamily="34" charset="0"/>
              </a:rPr>
              <a:t>National Newspaper Building (NNB) 33 km of newspapers (60m issues / 750m pages).</a:t>
            </a:r>
          </a:p>
        </p:txBody>
      </p:sp>
    </p:spTree>
    <p:extLst>
      <p:ext uri="{BB962C8B-B14F-4D97-AF65-F5344CB8AC3E}">
        <p14:creationId xmlns:p14="http://schemas.microsoft.com/office/powerpoint/2010/main" val="168786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729" y="1592715"/>
            <a:ext cx="1849368" cy="138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28" y="5345035"/>
            <a:ext cx="1841357" cy="138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7728" y="211404"/>
            <a:ext cx="10973117" cy="1142702"/>
          </a:xfrm>
          <a:prstGeom prst="rect">
            <a:avLst/>
          </a:prstGeom>
        </p:spPr>
        <p:txBody>
          <a:bodyPr/>
          <a:lstStyle>
            <a:lvl1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9pPr>
          </a:lstStyle>
          <a:p>
            <a:r>
              <a:rPr lang="en-GB" sz="4400" dirty="0"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Different Print Storage Methods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8754" y="3539188"/>
            <a:ext cx="3646155" cy="2734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523" y="1592715"/>
            <a:ext cx="2734617" cy="1360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7358" y="3083418"/>
            <a:ext cx="2449605" cy="13513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3399" y="4548374"/>
            <a:ext cx="1196584" cy="2137578"/>
          </a:xfrm>
          <a:prstGeom prst="rect">
            <a:avLst/>
          </a:prstGeom>
        </p:spPr>
      </p:pic>
      <p:pic>
        <p:nvPicPr>
          <p:cNvPr id="20" name="Picture 5" descr="See the source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29" y="3083419"/>
            <a:ext cx="1849368" cy="132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9"/>
          <a:srcRect/>
          <a:stretch>
            <a:fillRect/>
          </a:stretch>
        </p:blipFill>
        <p:spPr>
          <a:xfrm>
            <a:off x="5917936" y="3083418"/>
            <a:ext cx="3031441" cy="3616907"/>
          </a:xfrm>
          <a:prstGeom prst="rect">
            <a:avLst/>
          </a:prstGeom>
        </p:spPr>
      </p:pic>
      <p:pic>
        <p:nvPicPr>
          <p:cNvPr id="26" name="Picture 25" descr="ASB 4 Boston Spa, British Library Board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2" b="8368"/>
          <a:stretch/>
        </p:blipFill>
        <p:spPr bwMode="auto">
          <a:xfrm>
            <a:off x="5917937" y="1592715"/>
            <a:ext cx="3031441" cy="136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fik 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3" t="52750" r="27163" b="9451"/>
          <a:stretch/>
        </p:blipFill>
        <p:spPr>
          <a:xfrm>
            <a:off x="9457361" y="1592715"/>
            <a:ext cx="2449603" cy="1351505"/>
          </a:xfrm>
          <a:prstGeom prst="rect">
            <a:avLst/>
          </a:prstGeom>
        </p:spPr>
      </p:pic>
      <p:pic>
        <p:nvPicPr>
          <p:cNvPr id="24" name="Picture 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2"/>
          <a:srcRect/>
          <a:stretch>
            <a:fillRect/>
          </a:stretch>
        </p:blipFill>
        <p:spPr>
          <a:xfrm>
            <a:off x="5925949" y="5388655"/>
            <a:ext cx="1730023" cy="129729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9" name="Grafik 4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09" r="12199"/>
          <a:stretch/>
        </p:blipFill>
        <p:spPr>
          <a:xfrm>
            <a:off x="10776804" y="4548374"/>
            <a:ext cx="1130159" cy="21375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2562936" y="1223383"/>
            <a:ext cx="294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Calibri" panose="020F0502020204030204" pitchFamily="34" charset="0"/>
              </a:rPr>
              <a:t>Harvard (Oxford)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223463" y="4975703"/>
            <a:ext cx="188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Calibri" panose="020F0502020204030204" pitchFamily="34" charset="0"/>
              </a:rPr>
              <a:t>Roller Shelving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223463" y="1199176"/>
            <a:ext cx="144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Calibri" panose="020F0502020204030204" pitchFamily="34" charset="0"/>
              </a:rPr>
              <a:t>Open Shelf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5807858" y="1174969"/>
            <a:ext cx="294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Calibri" panose="020F0502020204030204" pitchFamily="34" charset="0"/>
              </a:rPr>
              <a:t>The British Library Model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9381553" y="1129501"/>
            <a:ext cx="294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Calibri" panose="020F0502020204030204" pitchFamily="34" charset="0"/>
              </a:rPr>
              <a:t>The </a:t>
            </a:r>
            <a:r>
              <a:rPr lang="en-GB" dirty="0" err="1">
                <a:cs typeface="Calibri" panose="020F0502020204030204" pitchFamily="34" charset="0"/>
              </a:rPr>
              <a:t>Buron</a:t>
            </a:r>
            <a:r>
              <a:rPr lang="en-GB" dirty="0">
                <a:cs typeface="Calibri" panose="020F0502020204030204" pitchFamily="34" charset="0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880358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2EEE3F-8ADC-FB48-984B-B3A976766A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94325"/>
            <a:ext cx="11776364" cy="1143000"/>
          </a:xfrm>
        </p:spPr>
        <p:txBody>
          <a:bodyPr/>
          <a:lstStyle/>
          <a:p>
            <a:r>
              <a:rPr lang="en-US" dirty="0"/>
              <a:t>A new (sustainable) high density storage repository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728" y="1037864"/>
            <a:ext cx="3727949" cy="2860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r="15257"/>
          <a:stretch/>
        </p:blipFill>
        <p:spPr>
          <a:xfrm>
            <a:off x="7875798" y="4082889"/>
            <a:ext cx="3205290" cy="2003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8728" y="4082889"/>
            <a:ext cx="901813" cy="2003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8" y="742473"/>
            <a:ext cx="6796561" cy="31559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622" y="3226233"/>
            <a:ext cx="2670641" cy="2860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673" y="4025561"/>
            <a:ext cx="2948243" cy="2118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225 linear km storage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Lightweight construction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Passivhaus</a:t>
            </a:r>
            <a:r>
              <a:rPr lang="en-GB" dirty="0"/>
              <a:t> (air tight)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Viewing gallery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Solar panels and GSHP</a:t>
            </a:r>
          </a:p>
        </p:txBody>
      </p:sp>
    </p:spTree>
    <p:extLst>
      <p:ext uri="{BB962C8B-B14F-4D97-AF65-F5344CB8AC3E}">
        <p14:creationId xmlns:p14="http://schemas.microsoft.com/office/powerpoint/2010/main" val="1559833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3200" y="125774"/>
            <a:ext cx="11166764" cy="1143000"/>
          </a:xfrm>
        </p:spPr>
        <p:txBody>
          <a:bodyPr/>
          <a:lstStyle/>
          <a:p>
            <a:r>
              <a:rPr lang="en-GB" dirty="0"/>
              <a:t>Planned completion 2026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74" y="916008"/>
            <a:ext cx="2922066" cy="2651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02"/>
          <a:stretch/>
        </p:blipFill>
        <p:spPr>
          <a:xfrm>
            <a:off x="3535190" y="916008"/>
            <a:ext cx="2965799" cy="2660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586" r="11497" b="1371"/>
          <a:stretch/>
        </p:blipFill>
        <p:spPr>
          <a:xfrm>
            <a:off x="379168" y="3971479"/>
            <a:ext cx="2939477" cy="2318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191" y="3971479"/>
            <a:ext cx="2965799" cy="2318324"/>
          </a:xfrm>
          <a:prstGeom prst="rect">
            <a:avLst/>
          </a:prstGeom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47965" y="1541872"/>
            <a:ext cx="5426207" cy="40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6327" y="89020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Feb 2022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80257" y="90554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May 2022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9168" y="377757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July 2023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55597" y="386064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2024</a:t>
            </a:r>
          </a:p>
        </p:txBody>
      </p:sp>
    </p:spTree>
    <p:extLst>
      <p:ext uri="{BB962C8B-B14F-4D97-AF65-F5344CB8AC3E}">
        <p14:creationId xmlns:p14="http://schemas.microsoft.com/office/powerpoint/2010/main" val="38836921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ritih Libra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8A"/>
      </a:accent1>
      <a:accent2>
        <a:srgbClr val="E34954"/>
      </a:accent2>
      <a:accent3>
        <a:srgbClr val="8C5EA3"/>
      </a:accent3>
      <a:accent4>
        <a:srgbClr val="3FA534"/>
      </a:accent4>
      <a:accent5>
        <a:srgbClr val="FFD700"/>
      </a:accent5>
      <a:accent6>
        <a:srgbClr val="0069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_PPT Master_MERGED" id="{4E58D9B3-9928-2847-8954-3F049C0B8D43}" vid="{5CD48E34-0329-6D47-BEF1-963A44BEA5FD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3AB2B1BEF7834E81934A9EB8C0CDEB" ma:contentTypeVersion="19" ma:contentTypeDescription="Crea un document nou" ma:contentTypeScope="" ma:versionID="774cdbc6d421d2f10b41a26fc0a39b6b">
  <xsd:schema xmlns:xsd="http://www.w3.org/2001/XMLSchema" xmlns:xs="http://www.w3.org/2001/XMLSchema" xmlns:p="http://schemas.microsoft.com/office/2006/metadata/properties" xmlns:ns2="23e98ca1-3d64-47db-9b1c-2fb8a5202d12" xmlns:ns3="d05732d3-0267-450b-9536-628506f58698" targetNamespace="http://schemas.microsoft.com/office/2006/metadata/properties" ma:root="true" ma:fieldsID="0224a60d17343060104c37161b5064ce" ns2:_="" ns3:_="">
    <xsd:import namespace="23e98ca1-3d64-47db-9b1c-2fb8a5202d12"/>
    <xsd:import namespace="d05732d3-0267-450b-9536-628506f586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Modificaci_x00f3_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98ca1-3d64-47db-9b1c-2fb8a5202d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odificaci_x00f3_n" ma:index="21" nillable="true" ma:displayName="Modificación" ma:format="DateTime" ma:internalName="Modificaci_x00f3_n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Etiquetes de la imatge" ma:readOnly="false" ma:fieldId="{5cf76f15-5ced-4ddc-b409-7134ff3c332f}" ma:taxonomyMulti="true" ma:sspId="ed31bfec-48cb-4de3-a58b-ddeab113d6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732d3-0267-450b-9536-628506f5869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2a6b92c-cecf-44ce-b25f-331b7dfd5a0c}" ma:internalName="TaxCatchAll" ma:showField="CatchAllData" ma:web="d05732d3-0267-450b-9536-628506f586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5732d3-0267-450b-9536-628506f58698" xsi:nil="true"/>
    <Modificaci_x00f3_n xmlns="23e98ca1-3d64-47db-9b1c-2fb8a5202d12" xsi:nil="true"/>
    <lcf76f155ced4ddcb4097134ff3c332f xmlns="23e98ca1-3d64-47db-9b1c-2fb8a5202d1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9450BC-3D9E-4790-A883-F3CD89C393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e98ca1-3d64-47db-9b1c-2fb8a5202d12"/>
    <ds:schemaRef ds:uri="d05732d3-0267-450b-9536-628506f586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332BBB-6187-4ED0-B143-C6DF6947E3EC}">
  <ds:schemaRefs>
    <ds:schemaRef ds:uri="http://schemas.microsoft.com/office/2006/metadata/properties"/>
    <ds:schemaRef ds:uri="http://schemas.microsoft.com/office/infopath/2007/PartnerControls"/>
    <ds:schemaRef ds:uri="d05732d3-0267-450b-9536-628506f58698"/>
    <ds:schemaRef ds:uri="23e98ca1-3d64-47db-9b1c-2fb8a5202d12"/>
  </ds:schemaRefs>
</ds:datastoreItem>
</file>

<file path=customXml/itemProps3.xml><?xml version="1.0" encoding="utf-8"?>
<ds:datastoreItem xmlns:ds="http://schemas.openxmlformats.org/officeDocument/2006/customXml" ds:itemID="{07321F53-36ED-47E6-96A8-BE5540BCB0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CSUC 16x9 2022-</Template>
  <TotalTime>5</TotalTime>
  <Words>233</Words>
  <Application>Microsoft Office PowerPoint</Application>
  <PresentationFormat>Widescreen</PresentationFormat>
  <Paragraphs>39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1_Office Theme</vt:lpstr>
      <vt:lpstr>PRINT ARCHIVE NETWORK (PAN) FORUM  The British Library New Storage Facility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PRINT ARCHIVE NETWORK FORUM</dc:title>
  <dc:creator>Santi Balagué</dc:creator>
  <cp:lastModifiedBy>Marie Waltz</cp:lastModifiedBy>
  <cp:revision>2</cp:revision>
  <dcterms:created xsi:type="dcterms:W3CDTF">2024-01-18T14:40:01Z</dcterms:created>
  <dcterms:modified xsi:type="dcterms:W3CDTF">2024-01-19T17:13:12Z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0x010100E53AB2B1BEF7834E81934A9EB8C0CDEB</vt:lpwstr>
  </property>
  <property fmtid="{D5CDD505-2E9C-101B-9397-08002B2CF9AE}" pid="3" name="MediaServiceImageTags">
    <vt:lpwstr/>
  </property>
</Properties>
</file>