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16"/>
  </p:notesMasterIdLst>
  <p:sldIdLst>
    <p:sldId id="389" r:id="rId6"/>
    <p:sldId id="383" r:id="rId7"/>
    <p:sldId id="384" r:id="rId8"/>
    <p:sldId id="388" r:id="rId9"/>
    <p:sldId id="278" r:id="rId10"/>
    <p:sldId id="387" r:id="rId11"/>
    <p:sldId id="386" r:id="rId12"/>
    <p:sldId id="259" r:id="rId13"/>
    <p:sldId id="261" r:id="rId14"/>
    <p:sldId id="263" r:id="rId15"/>
  </p:sldIdLst>
  <p:sldSz cx="9144000" cy="5143500" type="screen16x9"/>
  <p:notesSz cx="7315200" cy="9601200"/>
  <p:embeddedFontLst>
    <p:embeddedFont>
      <p:font typeface="Libre Franklin Medium" pitchFamily="2" charset="0"/>
      <p:regular r:id="rId17"/>
      <p:bold r:id="rId18"/>
      <p:italic r:id="rId19"/>
      <p:boldItalic r:id="rId20"/>
    </p:embeddedFont>
    <p:embeddedFont>
      <p:font typeface="Merriweather" panose="00000500000000000000" pitchFamily="2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1870" autoAdjust="0"/>
  </p:normalViewPr>
  <p:slideViewPr>
    <p:cSldViewPr snapToGrid="0">
      <p:cViewPr varScale="1">
        <p:scale>
          <a:sx n="48" d="100"/>
          <a:sy n="48" d="100"/>
        </p:scale>
        <p:origin x="341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70049-AA8D-4C01-8338-C87DAB5C0D8C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2E2A74-6CF2-4236-B077-ED8B97367631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EFFC42F-848E-41AB-83D3-57DF7492FCD1}" type="parTrans" cxnId="{A3EC21B5-DE09-44BE-A9F1-0D29C4CCA73A}">
      <dgm:prSet/>
      <dgm:spPr/>
      <dgm:t>
        <a:bodyPr/>
        <a:lstStyle/>
        <a:p>
          <a:endParaRPr lang="en-US"/>
        </a:p>
      </dgm:t>
    </dgm:pt>
    <dgm:pt modelId="{BAEB3B4B-592A-4347-AC5E-579E18966545}" type="sibTrans" cxnId="{A3EC21B5-DE09-44BE-A9F1-0D29C4CCA73A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2F88507-D5BB-417C-A0BC-BC63F76C030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Joint Stewardship</a:t>
          </a:r>
        </a:p>
      </dgm:t>
    </dgm:pt>
    <dgm:pt modelId="{8E1BEF1D-0E17-4BDA-BB40-7BBA010C7685}" type="parTrans" cxnId="{51C2A5DD-F810-4CD5-9EC9-B4AE12A89303}">
      <dgm:prSet/>
      <dgm:spPr/>
      <dgm:t>
        <a:bodyPr/>
        <a:lstStyle/>
        <a:p>
          <a:endParaRPr lang="en-US"/>
        </a:p>
      </dgm:t>
    </dgm:pt>
    <dgm:pt modelId="{BDFE01E0-3374-4D05-B34E-59AE48D3AB96}" type="sibTrans" cxnId="{51C2A5DD-F810-4CD5-9EC9-B4AE12A89303}">
      <dgm:prSet/>
      <dgm:spPr/>
      <dgm:t>
        <a:bodyPr/>
        <a:lstStyle/>
        <a:p>
          <a:endParaRPr lang="en-US"/>
        </a:p>
      </dgm:t>
    </dgm:pt>
    <dgm:pt modelId="{C77B2668-B189-47D6-B246-12468757B7E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Designated for the shared collection</a:t>
          </a:r>
        </a:p>
      </dgm:t>
    </dgm:pt>
    <dgm:pt modelId="{77BC1651-FFEE-4409-9289-355E4A856DFF}" type="parTrans" cxnId="{982A9C8C-BB5E-4F6B-ADC3-1CB121538A40}">
      <dgm:prSet/>
      <dgm:spPr/>
      <dgm:t>
        <a:bodyPr/>
        <a:lstStyle/>
        <a:p>
          <a:endParaRPr lang="en-US"/>
        </a:p>
      </dgm:t>
    </dgm:pt>
    <dgm:pt modelId="{E4ED87F0-DF17-43A2-B165-8D4159D9D03F}" type="sibTrans" cxnId="{982A9C8C-BB5E-4F6B-ADC3-1CB121538A40}">
      <dgm:prSet/>
      <dgm:spPr/>
      <dgm:t>
        <a:bodyPr/>
        <a:lstStyle/>
        <a:p>
          <a:endParaRPr lang="en-US"/>
        </a:p>
      </dgm:t>
    </dgm:pt>
    <dgm:pt modelId="{5830218F-B549-4B51-9C22-10F5E81475DD}" type="pres">
      <dgm:prSet presAssocID="{60570049-AA8D-4C01-8338-C87DAB5C0D8C}" presName="Name0" presStyleCnt="0">
        <dgm:presLayoutVars>
          <dgm:dir/>
          <dgm:resizeHandles val="exact"/>
        </dgm:presLayoutVars>
      </dgm:prSet>
      <dgm:spPr/>
    </dgm:pt>
    <dgm:pt modelId="{BBC9FB78-2901-41B8-BCFF-7D770359AB6A}" type="pres">
      <dgm:prSet presAssocID="{60570049-AA8D-4C01-8338-C87DAB5C0D8C}" presName="cycle" presStyleCnt="0"/>
      <dgm:spPr/>
    </dgm:pt>
    <dgm:pt modelId="{C1A9C1D7-5640-426B-BE7A-81E836904258}" type="pres">
      <dgm:prSet presAssocID="{D32E2A74-6CF2-4236-B077-ED8B97367631}" presName="nodeFirstNode" presStyleLbl="node1" presStyleIdx="0" presStyleCnt="3">
        <dgm:presLayoutVars>
          <dgm:bulletEnabled val="1"/>
        </dgm:presLayoutVars>
      </dgm:prSet>
      <dgm:spPr/>
    </dgm:pt>
    <dgm:pt modelId="{656D3F6D-F0CB-43E3-BD49-BAF040D8B4DC}" type="pres">
      <dgm:prSet presAssocID="{BAEB3B4B-592A-4347-AC5E-579E18966545}" presName="sibTransFirstNode" presStyleLbl="bgShp" presStyleIdx="0" presStyleCnt="1" custAng="0" custFlipHor="1" custScaleX="170523"/>
      <dgm:spPr/>
    </dgm:pt>
    <dgm:pt modelId="{9414B85F-D35B-4B32-9591-AC927A5C9109}" type="pres">
      <dgm:prSet presAssocID="{02F88507-D5BB-417C-A0BC-BC63F76C0302}" presName="nodeFollowingNodes" presStyleLbl="node1" presStyleIdx="1" presStyleCnt="3" custScaleX="89465" custScaleY="57611" custRadScaleRad="145572" custRadScaleInc="-17935">
        <dgm:presLayoutVars>
          <dgm:bulletEnabled val="1"/>
        </dgm:presLayoutVars>
      </dgm:prSet>
      <dgm:spPr>
        <a:xfrm>
          <a:off x="5770696" y="2513884"/>
          <a:ext cx="3147372" cy="1412732"/>
        </a:xfrm>
        <a:prstGeom prst="roundRect">
          <a:avLst/>
        </a:prstGeom>
      </dgm:spPr>
    </dgm:pt>
    <dgm:pt modelId="{BC5D5E26-07E7-4C2F-AC65-9182C3AFC94E}" type="pres">
      <dgm:prSet presAssocID="{C77B2668-B189-47D6-B246-12468757B7E8}" presName="nodeFollowingNodes" presStyleLbl="node1" presStyleIdx="2" presStyleCnt="3" custScaleX="118769" custScaleY="55814" custRadScaleRad="147972" custRadScaleInc="18382">
        <dgm:presLayoutVars>
          <dgm:bulletEnabled val="1"/>
        </dgm:presLayoutVars>
      </dgm:prSet>
      <dgm:spPr>
        <a:xfrm>
          <a:off x="310596" y="2349972"/>
          <a:ext cx="3749649" cy="1443103"/>
        </a:xfrm>
        <a:prstGeom prst="roundRect">
          <a:avLst/>
        </a:prstGeom>
      </dgm:spPr>
    </dgm:pt>
  </dgm:ptLst>
  <dgm:cxnLst>
    <dgm:cxn modelId="{06B4E739-A818-4C39-89D3-507FADDB2D76}" type="presOf" srcId="{C77B2668-B189-47D6-B246-12468757B7E8}" destId="{BC5D5E26-07E7-4C2F-AC65-9182C3AFC94E}" srcOrd="0" destOrd="0" presId="urn:microsoft.com/office/officeart/2005/8/layout/cycle3"/>
    <dgm:cxn modelId="{F2856C7A-F363-43FC-A702-EEF60522E5CD}" type="presOf" srcId="{BAEB3B4B-592A-4347-AC5E-579E18966545}" destId="{656D3F6D-F0CB-43E3-BD49-BAF040D8B4DC}" srcOrd="0" destOrd="0" presId="urn:microsoft.com/office/officeart/2005/8/layout/cycle3"/>
    <dgm:cxn modelId="{982A9C8C-BB5E-4F6B-ADC3-1CB121538A40}" srcId="{60570049-AA8D-4C01-8338-C87DAB5C0D8C}" destId="{C77B2668-B189-47D6-B246-12468757B7E8}" srcOrd="2" destOrd="0" parTransId="{77BC1651-FFEE-4409-9289-355E4A856DFF}" sibTransId="{E4ED87F0-DF17-43A2-B165-8D4159D9D03F}"/>
    <dgm:cxn modelId="{A3EC21B5-DE09-44BE-A9F1-0D29C4CCA73A}" srcId="{60570049-AA8D-4C01-8338-C87DAB5C0D8C}" destId="{D32E2A74-6CF2-4236-B077-ED8B97367631}" srcOrd="0" destOrd="0" parTransId="{1EFFC42F-848E-41AB-83D3-57DF7492FCD1}" sibTransId="{BAEB3B4B-592A-4347-AC5E-579E18966545}"/>
    <dgm:cxn modelId="{51C2A5DD-F810-4CD5-9EC9-B4AE12A89303}" srcId="{60570049-AA8D-4C01-8338-C87DAB5C0D8C}" destId="{02F88507-D5BB-417C-A0BC-BC63F76C0302}" srcOrd="1" destOrd="0" parTransId="{8E1BEF1D-0E17-4BDA-BB40-7BBA010C7685}" sibTransId="{BDFE01E0-3374-4D05-B34E-59AE48D3AB96}"/>
    <dgm:cxn modelId="{7E13A6E7-B913-43C4-AAC9-9C895BB88136}" type="presOf" srcId="{02F88507-D5BB-417C-A0BC-BC63F76C0302}" destId="{9414B85F-D35B-4B32-9591-AC927A5C9109}" srcOrd="0" destOrd="0" presId="urn:microsoft.com/office/officeart/2005/8/layout/cycle3"/>
    <dgm:cxn modelId="{5447B1EA-E182-43E7-9563-88837AC10BDA}" type="presOf" srcId="{D32E2A74-6CF2-4236-B077-ED8B97367631}" destId="{C1A9C1D7-5640-426B-BE7A-81E836904258}" srcOrd="0" destOrd="0" presId="urn:microsoft.com/office/officeart/2005/8/layout/cycle3"/>
    <dgm:cxn modelId="{6D0EAFEC-8919-4050-8900-3EDB24E6879A}" type="presOf" srcId="{60570049-AA8D-4C01-8338-C87DAB5C0D8C}" destId="{5830218F-B549-4B51-9C22-10F5E81475DD}" srcOrd="0" destOrd="0" presId="urn:microsoft.com/office/officeart/2005/8/layout/cycle3"/>
    <dgm:cxn modelId="{09527A20-8BD0-497A-B3D6-4D15806B8F54}" type="presParOf" srcId="{5830218F-B549-4B51-9C22-10F5E81475DD}" destId="{BBC9FB78-2901-41B8-BCFF-7D770359AB6A}" srcOrd="0" destOrd="0" presId="urn:microsoft.com/office/officeart/2005/8/layout/cycle3"/>
    <dgm:cxn modelId="{5BD08234-4F18-4E75-A279-A5BEE23C20A7}" type="presParOf" srcId="{BBC9FB78-2901-41B8-BCFF-7D770359AB6A}" destId="{C1A9C1D7-5640-426B-BE7A-81E836904258}" srcOrd="0" destOrd="0" presId="urn:microsoft.com/office/officeart/2005/8/layout/cycle3"/>
    <dgm:cxn modelId="{93AE1A5A-4040-41C3-9A0B-649CEFDF2C9E}" type="presParOf" srcId="{BBC9FB78-2901-41B8-BCFF-7D770359AB6A}" destId="{656D3F6D-F0CB-43E3-BD49-BAF040D8B4DC}" srcOrd="1" destOrd="0" presId="urn:microsoft.com/office/officeart/2005/8/layout/cycle3"/>
    <dgm:cxn modelId="{BBA777A3-B879-48A2-B550-A74822F671E5}" type="presParOf" srcId="{BBC9FB78-2901-41B8-BCFF-7D770359AB6A}" destId="{9414B85F-D35B-4B32-9591-AC927A5C9109}" srcOrd="2" destOrd="0" presId="urn:microsoft.com/office/officeart/2005/8/layout/cycle3"/>
    <dgm:cxn modelId="{D6FEF71E-376A-4811-8254-A535FCCB7DEA}" type="presParOf" srcId="{BBC9FB78-2901-41B8-BCFF-7D770359AB6A}" destId="{BC5D5E26-07E7-4C2F-AC65-9182C3AFC94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ADDF3-16C5-47F0-B523-7C7365A8D27B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938020-894B-4E62-8587-720F684F3E0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Community development</a:t>
          </a:r>
        </a:p>
      </dgm:t>
    </dgm:pt>
    <dgm:pt modelId="{1294A39E-DB3E-45BD-8DE7-744F2078FA8E}" type="parTrans" cxnId="{04E26A33-1166-4A7A-812B-06A05BE9DD4F}">
      <dgm:prSet/>
      <dgm:spPr/>
      <dgm:t>
        <a:bodyPr/>
        <a:lstStyle/>
        <a:p>
          <a:endParaRPr lang="en-US"/>
        </a:p>
      </dgm:t>
    </dgm:pt>
    <dgm:pt modelId="{5C66D82B-24E8-468E-82EC-8480E18EAD28}" type="sibTrans" cxnId="{04E26A33-1166-4A7A-812B-06A05BE9DD4F}">
      <dgm:prSet/>
      <dgm:spPr/>
      <dgm:t>
        <a:bodyPr/>
        <a:lstStyle/>
        <a:p>
          <a:endParaRPr lang="en-US"/>
        </a:p>
      </dgm:t>
    </dgm:pt>
    <dgm:pt modelId="{8D5D9941-71A2-46A9-8E28-3CB5DB80994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95250" tIns="95250" rIns="95250" bIns="95250" numCol="1" spcCol="1270" anchor="ctr" anchorCtr="0"/>
        <a:lstStyle/>
        <a:p>
          <a:r>
            <a:rPr lang="en-US" sz="2000" kern="1200" dirty="0">
              <a:solidFill>
                <a:srgbClr val="0F406D"/>
              </a:solidFill>
              <a:latin typeface="Arial"/>
              <a:ea typeface="+mn-ea"/>
              <a:cs typeface="+mn-cs"/>
            </a:rPr>
            <a:t>Fulfillment</a:t>
          </a:r>
        </a:p>
      </dgm:t>
    </dgm:pt>
    <dgm:pt modelId="{4F909F0A-FC61-4D79-8D9C-D0C6CF2791DC}" type="parTrans" cxnId="{884DD43E-87FE-4A2C-8761-7B48898EE0FE}">
      <dgm:prSet/>
      <dgm:spPr/>
      <dgm:t>
        <a:bodyPr/>
        <a:lstStyle/>
        <a:p>
          <a:endParaRPr lang="en-US"/>
        </a:p>
      </dgm:t>
    </dgm:pt>
    <dgm:pt modelId="{4748135E-6B85-4566-AAC5-2C5C70510D3B}" type="sibTrans" cxnId="{884DD43E-87FE-4A2C-8761-7B48898EE0FE}">
      <dgm:prSet/>
      <dgm:spPr/>
      <dgm:t>
        <a:bodyPr/>
        <a:lstStyle/>
        <a:p>
          <a:endParaRPr lang="en-US"/>
        </a:p>
      </dgm:t>
    </dgm:pt>
    <dgm:pt modelId="{4963DA55-5276-4550-A314-4C60C7CED7A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F406D"/>
              </a:solidFill>
              <a:latin typeface="Arial"/>
              <a:ea typeface="+mn-ea"/>
              <a:cs typeface="+mn-cs"/>
            </a:rPr>
            <a:t>Analytics</a:t>
          </a:r>
        </a:p>
      </dgm:t>
    </dgm:pt>
    <dgm:pt modelId="{815EAD00-6865-4176-8FD3-B7259F00317B}" type="parTrans" cxnId="{B2EDEA61-B670-438F-85E0-06E059C567F3}">
      <dgm:prSet/>
      <dgm:spPr/>
      <dgm:t>
        <a:bodyPr/>
        <a:lstStyle/>
        <a:p>
          <a:endParaRPr lang="en-US"/>
        </a:p>
      </dgm:t>
    </dgm:pt>
    <dgm:pt modelId="{8ECA3EC2-9F4C-489E-9D1B-06C1E622B9D0}" type="sibTrans" cxnId="{B2EDEA61-B670-438F-85E0-06E059C567F3}">
      <dgm:prSet/>
      <dgm:spPr/>
      <dgm:t>
        <a:bodyPr/>
        <a:lstStyle/>
        <a:p>
          <a:endParaRPr lang="en-US"/>
        </a:p>
      </dgm:t>
    </dgm:pt>
    <dgm:pt modelId="{AF15B16F-92E1-4B55-9E43-AA784D26AF9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95250" tIns="95250" rIns="95250" bIns="95250" numCol="1" spcCol="1270" anchor="ctr" anchorCtr="0"/>
        <a:lstStyle/>
        <a:p>
          <a:r>
            <a:rPr lang="en-US" sz="2000" kern="1200" dirty="0">
              <a:solidFill>
                <a:srgbClr val="0F406D"/>
              </a:solidFill>
              <a:latin typeface="Arial"/>
              <a:ea typeface="+mn-ea"/>
              <a:cs typeface="+mn-cs"/>
            </a:rPr>
            <a:t>Agreements</a:t>
          </a:r>
        </a:p>
      </dgm:t>
    </dgm:pt>
    <dgm:pt modelId="{9D541817-A9CD-4897-BEE9-158294E399E2}" type="parTrans" cxnId="{DAC5D692-CE8D-4C7A-AD49-6684360EE6CB}">
      <dgm:prSet/>
      <dgm:spPr/>
      <dgm:t>
        <a:bodyPr/>
        <a:lstStyle/>
        <a:p>
          <a:endParaRPr lang="en-US"/>
        </a:p>
      </dgm:t>
    </dgm:pt>
    <dgm:pt modelId="{456901B3-8E2B-4531-A5FE-D7A5CAC316C4}" type="sibTrans" cxnId="{DAC5D692-CE8D-4C7A-AD49-6684360EE6CB}">
      <dgm:prSet/>
      <dgm:spPr/>
      <dgm:t>
        <a:bodyPr/>
        <a:lstStyle/>
        <a:p>
          <a:endParaRPr lang="en-US"/>
        </a:p>
      </dgm:t>
    </dgm:pt>
    <dgm:pt modelId="{A31E9FCA-3A38-4C8A-844E-575C4488BF35}" type="pres">
      <dgm:prSet presAssocID="{809ADDF3-16C5-47F0-B523-7C7365A8D27B}" presName="diagram" presStyleCnt="0">
        <dgm:presLayoutVars>
          <dgm:dir/>
          <dgm:resizeHandles val="exact"/>
        </dgm:presLayoutVars>
      </dgm:prSet>
      <dgm:spPr/>
    </dgm:pt>
    <dgm:pt modelId="{F193FA14-D775-4A4B-BC43-F715D63E8AB9}" type="pres">
      <dgm:prSet presAssocID="{C7938020-894B-4E62-8587-720F684F3E09}" presName="node" presStyleLbl="node1" presStyleIdx="0" presStyleCnt="4">
        <dgm:presLayoutVars>
          <dgm:bulletEnabled val="1"/>
        </dgm:presLayoutVars>
      </dgm:prSet>
      <dgm:spPr/>
    </dgm:pt>
    <dgm:pt modelId="{A1B4A7CC-0A25-4022-9455-C39B81270695}" type="pres">
      <dgm:prSet presAssocID="{5C66D82B-24E8-468E-82EC-8480E18EAD28}" presName="sibTrans" presStyleCnt="0"/>
      <dgm:spPr/>
    </dgm:pt>
    <dgm:pt modelId="{FDFD3156-4C9E-4188-9AB1-1E87C3C65E67}" type="pres">
      <dgm:prSet presAssocID="{8D5D9941-71A2-46A9-8E28-3CB5DB809948}" presName="node" presStyleLbl="node1" presStyleIdx="1" presStyleCnt="4">
        <dgm:presLayoutVars>
          <dgm:bulletEnabled val="1"/>
        </dgm:presLayoutVars>
      </dgm:prSet>
      <dgm:spPr>
        <a:xfrm>
          <a:off x="2282480" y="288464"/>
          <a:ext cx="2074499" cy="1244699"/>
        </a:xfrm>
        <a:prstGeom prst="rect">
          <a:avLst/>
        </a:prstGeom>
      </dgm:spPr>
    </dgm:pt>
    <dgm:pt modelId="{F1398F18-C798-49D7-BA14-D054E4B3803B}" type="pres">
      <dgm:prSet presAssocID="{4748135E-6B85-4566-AAC5-2C5C70510D3B}" presName="sibTrans" presStyleCnt="0"/>
      <dgm:spPr/>
    </dgm:pt>
    <dgm:pt modelId="{40C271A2-FD28-47F9-9AC7-4279A1E8AA19}" type="pres">
      <dgm:prSet presAssocID="{4963DA55-5276-4550-A314-4C60C7CED7AE}" presName="node" presStyleLbl="node1" presStyleIdx="2" presStyleCnt="4">
        <dgm:presLayoutVars>
          <dgm:bulletEnabled val="1"/>
        </dgm:presLayoutVars>
      </dgm:prSet>
      <dgm:spPr>
        <a:xfrm>
          <a:off x="531" y="1740613"/>
          <a:ext cx="2074499" cy="1244699"/>
        </a:xfrm>
        <a:prstGeom prst="rect">
          <a:avLst/>
        </a:prstGeom>
      </dgm:spPr>
    </dgm:pt>
    <dgm:pt modelId="{4882D7DD-CBB6-498F-A139-B0BA55F32D7A}" type="pres">
      <dgm:prSet presAssocID="{8ECA3EC2-9F4C-489E-9D1B-06C1E622B9D0}" presName="sibTrans" presStyleCnt="0"/>
      <dgm:spPr/>
    </dgm:pt>
    <dgm:pt modelId="{56209E66-1D15-478C-A9AC-3647FF87193C}" type="pres">
      <dgm:prSet presAssocID="{AF15B16F-92E1-4B55-9E43-AA784D26AF9D}" presName="node" presStyleLbl="node1" presStyleIdx="3" presStyleCnt="4">
        <dgm:presLayoutVars>
          <dgm:bulletEnabled val="1"/>
        </dgm:presLayoutVars>
      </dgm:prSet>
      <dgm:spPr>
        <a:xfrm>
          <a:off x="2282480" y="1740613"/>
          <a:ext cx="2074499" cy="1244699"/>
        </a:xfrm>
        <a:prstGeom prst="rect">
          <a:avLst/>
        </a:prstGeom>
      </dgm:spPr>
    </dgm:pt>
  </dgm:ptLst>
  <dgm:cxnLst>
    <dgm:cxn modelId="{04E26A33-1166-4A7A-812B-06A05BE9DD4F}" srcId="{809ADDF3-16C5-47F0-B523-7C7365A8D27B}" destId="{C7938020-894B-4E62-8587-720F684F3E09}" srcOrd="0" destOrd="0" parTransId="{1294A39E-DB3E-45BD-8DE7-744F2078FA8E}" sibTransId="{5C66D82B-24E8-468E-82EC-8480E18EAD28}"/>
    <dgm:cxn modelId="{884DD43E-87FE-4A2C-8761-7B48898EE0FE}" srcId="{809ADDF3-16C5-47F0-B523-7C7365A8D27B}" destId="{8D5D9941-71A2-46A9-8E28-3CB5DB809948}" srcOrd="1" destOrd="0" parTransId="{4F909F0A-FC61-4D79-8D9C-D0C6CF2791DC}" sibTransId="{4748135E-6B85-4566-AAC5-2C5C70510D3B}"/>
    <dgm:cxn modelId="{EFEF405F-C63D-461A-BC3C-757A1D7310AA}" type="presOf" srcId="{4963DA55-5276-4550-A314-4C60C7CED7AE}" destId="{40C271A2-FD28-47F9-9AC7-4279A1E8AA19}" srcOrd="0" destOrd="0" presId="urn:microsoft.com/office/officeart/2005/8/layout/default"/>
    <dgm:cxn modelId="{B2EDEA61-B670-438F-85E0-06E059C567F3}" srcId="{809ADDF3-16C5-47F0-B523-7C7365A8D27B}" destId="{4963DA55-5276-4550-A314-4C60C7CED7AE}" srcOrd="2" destOrd="0" parTransId="{815EAD00-6865-4176-8FD3-B7259F00317B}" sibTransId="{8ECA3EC2-9F4C-489E-9D1B-06C1E622B9D0}"/>
    <dgm:cxn modelId="{967B4B66-6EF8-4F6C-BED3-61AF332B035D}" type="presOf" srcId="{8D5D9941-71A2-46A9-8E28-3CB5DB809948}" destId="{FDFD3156-4C9E-4188-9AB1-1E87C3C65E67}" srcOrd="0" destOrd="0" presId="urn:microsoft.com/office/officeart/2005/8/layout/default"/>
    <dgm:cxn modelId="{01E95E6C-97DB-4D0F-8E0A-DF48D8DB1ECD}" type="presOf" srcId="{AF15B16F-92E1-4B55-9E43-AA784D26AF9D}" destId="{56209E66-1D15-478C-A9AC-3647FF87193C}" srcOrd="0" destOrd="0" presId="urn:microsoft.com/office/officeart/2005/8/layout/default"/>
    <dgm:cxn modelId="{DAC5D692-CE8D-4C7A-AD49-6684360EE6CB}" srcId="{809ADDF3-16C5-47F0-B523-7C7365A8D27B}" destId="{AF15B16F-92E1-4B55-9E43-AA784D26AF9D}" srcOrd="3" destOrd="0" parTransId="{9D541817-A9CD-4897-BEE9-158294E399E2}" sibTransId="{456901B3-8E2B-4531-A5FE-D7A5CAC316C4}"/>
    <dgm:cxn modelId="{71F0DCA0-3E4C-4758-A6D6-269213DD89F3}" type="presOf" srcId="{809ADDF3-16C5-47F0-B523-7C7365A8D27B}" destId="{A31E9FCA-3A38-4C8A-844E-575C4488BF35}" srcOrd="0" destOrd="0" presId="urn:microsoft.com/office/officeart/2005/8/layout/default"/>
    <dgm:cxn modelId="{73FE27F2-B556-45B1-A5F0-063252E14212}" type="presOf" srcId="{C7938020-894B-4E62-8587-720F684F3E09}" destId="{F193FA14-D775-4A4B-BC43-F715D63E8AB9}" srcOrd="0" destOrd="0" presId="urn:microsoft.com/office/officeart/2005/8/layout/default"/>
    <dgm:cxn modelId="{54543B93-13E6-48C4-9479-158A2EE69DE6}" type="presParOf" srcId="{A31E9FCA-3A38-4C8A-844E-575C4488BF35}" destId="{F193FA14-D775-4A4B-BC43-F715D63E8AB9}" srcOrd="0" destOrd="0" presId="urn:microsoft.com/office/officeart/2005/8/layout/default"/>
    <dgm:cxn modelId="{1540A56D-241B-412A-B8D2-62473F906D6A}" type="presParOf" srcId="{A31E9FCA-3A38-4C8A-844E-575C4488BF35}" destId="{A1B4A7CC-0A25-4022-9455-C39B81270695}" srcOrd="1" destOrd="0" presId="urn:microsoft.com/office/officeart/2005/8/layout/default"/>
    <dgm:cxn modelId="{2B20449F-083A-4BA7-8C1A-3D917AEBAD5D}" type="presParOf" srcId="{A31E9FCA-3A38-4C8A-844E-575C4488BF35}" destId="{FDFD3156-4C9E-4188-9AB1-1E87C3C65E67}" srcOrd="2" destOrd="0" presId="urn:microsoft.com/office/officeart/2005/8/layout/default"/>
    <dgm:cxn modelId="{E9600761-5478-4A45-8968-12C7015B19A6}" type="presParOf" srcId="{A31E9FCA-3A38-4C8A-844E-575C4488BF35}" destId="{F1398F18-C798-49D7-BA14-D054E4B3803B}" srcOrd="3" destOrd="0" presId="urn:microsoft.com/office/officeart/2005/8/layout/default"/>
    <dgm:cxn modelId="{D668A419-6D51-4BEF-BCBA-D608A49D20F7}" type="presParOf" srcId="{A31E9FCA-3A38-4C8A-844E-575C4488BF35}" destId="{40C271A2-FD28-47F9-9AC7-4279A1E8AA19}" srcOrd="4" destOrd="0" presId="urn:microsoft.com/office/officeart/2005/8/layout/default"/>
    <dgm:cxn modelId="{021E3E01-C254-4A14-9987-43037E113575}" type="presParOf" srcId="{A31E9FCA-3A38-4C8A-844E-575C4488BF35}" destId="{4882D7DD-CBB6-498F-A139-B0BA55F32D7A}" srcOrd="5" destOrd="0" presId="urn:microsoft.com/office/officeart/2005/8/layout/default"/>
    <dgm:cxn modelId="{FC1EB04F-0B8A-49B9-BC99-0026DC46C814}" type="presParOf" srcId="{A31E9FCA-3A38-4C8A-844E-575C4488BF35}" destId="{56209E66-1D15-478C-A9AC-3647FF87193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D3F6D-F0CB-43E3-BD49-BAF040D8B4DC}">
      <dsp:nvSpPr>
        <dsp:cNvPr id="0" name=""/>
        <dsp:cNvSpPr/>
      </dsp:nvSpPr>
      <dsp:spPr>
        <a:xfrm flipH="1">
          <a:off x="1128276" y="-73082"/>
          <a:ext cx="6041064" cy="3542668"/>
        </a:xfrm>
        <a:prstGeom prst="circularArrow">
          <a:avLst>
            <a:gd name="adj1" fmla="val 5689"/>
            <a:gd name="adj2" fmla="val 340510"/>
            <a:gd name="adj3" fmla="val 12389583"/>
            <a:gd name="adj4" fmla="val 18292806"/>
            <a:gd name="adj5" fmla="val 5908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9C1D7-5640-426B-BE7A-81E836904258}">
      <dsp:nvSpPr>
        <dsp:cNvPr id="0" name=""/>
        <dsp:cNvSpPr/>
      </dsp:nvSpPr>
      <dsp:spPr>
        <a:xfrm>
          <a:off x="2894260" y="133869"/>
          <a:ext cx="2509096" cy="125454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2955502" y="195111"/>
        <a:ext cx="2386612" cy="1132064"/>
      </dsp:txXfrm>
    </dsp:sp>
    <dsp:sp modelId="{9414B85F-D35B-4B32-9591-AC927A5C9109}">
      <dsp:nvSpPr>
        <dsp:cNvPr id="0" name=""/>
        <dsp:cNvSpPr/>
      </dsp:nvSpPr>
      <dsp:spPr>
        <a:xfrm>
          <a:off x="5217678" y="2490763"/>
          <a:ext cx="2244763" cy="722757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Joint Stewardship</a:t>
          </a:r>
        </a:p>
      </dsp:txBody>
      <dsp:txXfrm>
        <a:off x="5252960" y="2526045"/>
        <a:ext cx="2174199" cy="652193"/>
      </dsp:txXfrm>
    </dsp:sp>
    <dsp:sp modelId="{BC5D5E26-07E7-4C2F-AC65-9182C3AFC94E}">
      <dsp:nvSpPr>
        <dsp:cNvPr id="0" name=""/>
        <dsp:cNvSpPr/>
      </dsp:nvSpPr>
      <dsp:spPr>
        <a:xfrm>
          <a:off x="427612" y="2495295"/>
          <a:ext cx="2980028" cy="700213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Designated for the shared collection</a:t>
          </a:r>
        </a:p>
      </dsp:txBody>
      <dsp:txXfrm>
        <a:off x="461794" y="2529477"/>
        <a:ext cx="2911664" cy="631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3FA14-D775-4A4B-BC43-F715D63E8AB9}">
      <dsp:nvSpPr>
        <dsp:cNvPr id="0" name=""/>
        <dsp:cNvSpPr/>
      </dsp:nvSpPr>
      <dsp:spPr>
        <a:xfrm>
          <a:off x="462" y="269729"/>
          <a:ext cx="1804645" cy="10827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/>
              </a:solidFill>
            </a:rPr>
            <a:t>Community development</a:t>
          </a:r>
        </a:p>
      </dsp:txBody>
      <dsp:txXfrm>
        <a:off x="462" y="269729"/>
        <a:ext cx="1804645" cy="1082787"/>
      </dsp:txXfrm>
    </dsp:sp>
    <dsp:sp modelId="{FDFD3156-4C9E-4188-9AB1-1E87C3C65E67}">
      <dsp:nvSpPr>
        <dsp:cNvPr id="0" name=""/>
        <dsp:cNvSpPr/>
      </dsp:nvSpPr>
      <dsp:spPr>
        <a:xfrm>
          <a:off x="1985572" y="269729"/>
          <a:ext cx="1804645" cy="10827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F406D"/>
              </a:solidFill>
              <a:latin typeface="Arial"/>
              <a:ea typeface="+mn-ea"/>
              <a:cs typeface="+mn-cs"/>
            </a:rPr>
            <a:t>Fulfillment</a:t>
          </a:r>
        </a:p>
      </dsp:txBody>
      <dsp:txXfrm>
        <a:off x="1985572" y="269729"/>
        <a:ext cx="1804645" cy="1082787"/>
      </dsp:txXfrm>
    </dsp:sp>
    <dsp:sp modelId="{40C271A2-FD28-47F9-9AC7-4279A1E8AA19}">
      <dsp:nvSpPr>
        <dsp:cNvPr id="0" name=""/>
        <dsp:cNvSpPr/>
      </dsp:nvSpPr>
      <dsp:spPr>
        <a:xfrm>
          <a:off x="462" y="1532980"/>
          <a:ext cx="1804645" cy="10827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F406D"/>
              </a:solidFill>
              <a:latin typeface="Arial"/>
              <a:ea typeface="+mn-ea"/>
              <a:cs typeface="+mn-cs"/>
            </a:rPr>
            <a:t>Analytics</a:t>
          </a:r>
        </a:p>
      </dsp:txBody>
      <dsp:txXfrm>
        <a:off x="462" y="1532980"/>
        <a:ext cx="1804645" cy="1082787"/>
      </dsp:txXfrm>
    </dsp:sp>
    <dsp:sp modelId="{56209E66-1D15-478C-A9AC-3647FF87193C}">
      <dsp:nvSpPr>
        <dsp:cNvPr id="0" name=""/>
        <dsp:cNvSpPr/>
      </dsp:nvSpPr>
      <dsp:spPr>
        <a:xfrm>
          <a:off x="1985572" y="1532980"/>
          <a:ext cx="1804645" cy="10827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F406D"/>
              </a:solidFill>
              <a:latin typeface="Arial"/>
              <a:ea typeface="+mn-ea"/>
              <a:cs typeface="+mn-cs"/>
            </a:rPr>
            <a:t>Agreements</a:t>
          </a:r>
        </a:p>
      </dsp:txBody>
      <dsp:txXfrm>
        <a:off x="1985572" y="1532980"/>
        <a:ext cx="1804645" cy="1082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a663a9f0-d80c-11ed-809f-1d0b47e6a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a663a9f0-d80c-11ed-809f-1d0b47e6a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fld id="{4399D572-2A46-4547-B169-B397F6FFEC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0907428a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0907428a4_0_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25100b47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25100b479_1_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8cb3f0c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8cb3f0c90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483306" indent="-315491">
              <a:lnSpc>
                <a:spcPct val="115000"/>
              </a:lnSpc>
              <a:buClr>
                <a:srgbClr val="515253"/>
              </a:buClr>
              <a:buFont typeface="Source Sans Pro"/>
              <a:buChar char="●"/>
            </a:pPr>
            <a:endParaRPr dirty="0">
              <a:solidFill>
                <a:srgbClr val="51525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1125" y="2206575"/>
            <a:ext cx="3691174" cy="36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3"/>
          <p:cNvCxnSpPr/>
          <p:nvPr/>
        </p:nvCxnSpPr>
        <p:spPr>
          <a:xfrm>
            <a:off x="492563" y="955484"/>
            <a:ext cx="424800" cy="0"/>
          </a:xfrm>
          <a:prstGeom prst="straightConnector1">
            <a:avLst/>
          </a:prstGeom>
          <a:noFill/>
          <a:ln w="38100" cap="flat" cmpd="sng">
            <a:solidFill>
              <a:srgbClr val="FDCB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2"/>
          </p:nvPr>
        </p:nvSpPr>
        <p:spPr>
          <a:xfrm>
            <a:off x="386975" y="10164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rgbClr val="FDCB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386975" y="10164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492563" y="955484"/>
            <a:ext cx="424800" cy="0"/>
          </a:xfrm>
          <a:prstGeom prst="straightConnector1">
            <a:avLst/>
          </a:prstGeom>
          <a:noFill/>
          <a:ln w="38100" cap="flat" cmpd="sng">
            <a:solidFill>
              <a:srgbClr val="FDCB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387900" y="1790875"/>
            <a:ext cx="3999900" cy="26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4756200" y="17946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4"/>
          </p:nvPr>
        </p:nvSpPr>
        <p:spPr>
          <a:xfrm>
            <a:off x="4756200" y="4080625"/>
            <a:ext cx="39999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79400" algn="r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algn="r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algn="r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algn="r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algn="r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algn="r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algn="r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algn="r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3FD7-E67A-4212-B54A-3D6AC311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67EC-C25E-49B3-9F94-55E628BAE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F087-5BE9-4AD9-BE3D-6E449C10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9478-7579-4901-BC94-40407048281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1463-4EE2-43A5-9DD0-EC11A67F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E267-2974-47C8-AD74-FE9BBC8C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90CD-B929-4F98-A2A7-1E309D37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6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84" b="1" i="0">
                <a:solidFill>
                  <a:srgbClr val="7F2F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30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30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47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1125" y="2206575"/>
            <a:ext cx="3691174" cy="36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7F7F7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" name="Google Shape;92;p17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6950" y="3378550"/>
            <a:ext cx="1830675" cy="18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3D92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41A3B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4576850" y="0"/>
            <a:ext cx="45672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5150" y="1554763"/>
            <a:ext cx="3587891" cy="17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2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4"/>
          </p:nvPr>
        </p:nvSpPr>
        <p:spPr>
          <a:xfrm>
            <a:off x="4813725" y="37463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4"/>
          </p:nvPr>
        </p:nvSpPr>
        <p:spPr>
          <a:xfrm>
            <a:off x="4813725" y="37463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8326145" y="4813451"/>
            <a:ext cx="189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 b="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■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○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8326145" y="4813451"/>
            <a:ext cx="1893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3FD7-E67A-4212-B54A-3D6AC311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67EC-C25E-49B3-9F94-55E628BAE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F087-5BE9-4AD9-BE3D-6E449C10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9478-7579-4901-BC94-40407048281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1463-4EE2-43A5-9DD0-EC11A67F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2E267-2974-47C8-AD74-FE9BBC8C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A90CD-B929-4F98-A2A7-1E309D37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4550" y="3226150"/>
            <a:ext cx="1830675" cy="18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3D92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41A3B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4576850" y="0"/>
            <a:ext cx="45672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5150" y="1554763"/>
            <a:ext cx="3587891" cy="17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  <a:defRPr sz="280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ource Sans Pro"/>
              <a:buChar char="●"/>
              <a:defRPr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○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■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●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○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■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●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○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■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</p:sldLayoutIdLst>
  <mc:AlternateContent xmlns:mc="http://schemas.openxmlformats.org/markup-compatibility/2006" xmlns:p14="http://schemas.microsoft.com/office/powerpoint/2010/main">
    <mc:Choice Requires="p14">
      <p:transition spd="slow" p14:dur="1900">
        <p:push dir="r"/>
      </p:transition>
    </mc:Choice>
    <mc:Fallback xmlns="">
      <p:transition spd="slow">
        <p:push dir="r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  <a:defRPr sz="280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Source Sans Pro"/>
              <a:buChar char="●"/>
              <a:defRPr sz="13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○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■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●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○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■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●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○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ource Sans Pro"/>
              <a:buChar char="■"/>
              <a:defRPr sz="11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0" r:id="rId15"/>
  </p:sldLayoutIdLst>
  <mc:AlternateContent xmlns:mc="http://schemas.openxmlformats.org/markup-compatibility/2006" xmlns:p14="http://schemas.microsoft.com/office/powerpoint/2010/main">
    <mc:Choice Requires="p14">
      <p:transition spd="slow" p14:dur="1900">
        <p:push dir="r"/>
      </p:transition>
    </mc:Choice>
    <mc:Fallback xmlns="">
      <p:transition spd="slow">
        <p:push dir="r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ce.york@btaa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www.btaa.org/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ce.york@btaa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hyperlink" Target="http://www.btaa.org/libra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494750" y="1984184"/>
            <a:ext cx="55125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Karla Strieb, she/her</a:t>
            </a:r>
            <a:endParaRPr sz="18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Visiting Program Officer for Shared Collections</a:t>
            </a:r>
            <a:endParaRPr sz="15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494750" y="701684"/>
            <a:ext cx="8044900" cy="95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BTAA Shared Print Collection</a:t>
            </a:r>
          </a:p>
          <a:p>
            <a:r>
              <a:rPr lang="en-US" sz="2800" b="1" dirty="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UPDATE: PAN Midwinter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466800" y="2298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BTAA </a:t>
            </a:r>
            <a:r>
              <a:rPr lang="en" sz="3200" b="1" dirty="0"/>
              <a:t>S</a:t>
            </a:r>
            <a:r>
              <a:rPr lang="en-US" sz="3200" b="1" dirty="0"/>
              <a:t>hared </a:t>
            </a:r>
            <a:r>
              <a:rPr lang="en" sz="3200" b="1" dirty="0"/>
              <a:t>P</a:t>
            </a:r>
            <a:r>
              <a:rPr lang="en-US" sz="3200" b="1" dirty="0" err="1"/>
              <a:t>rint</a:t>
            </a:r>
            <a:r>
              <a:rPr lang="en" sz="3200" b="1" dirty="0"/>
              <a:t>: Up next </a:t>
            </a:r>
            <a:endParaRPr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389250" y="1525575"/>
            <a:ext cx="6165755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0" indent="0">
              <a:spcBef>
                <a:spcPts val="1000"/>
              </a:spcBef>
              <a:buNone/>
            </a:pPr>
            <a:r>
              <a:rPr lang="en" sz="3600" b="1" dirty="0">
                <a:solidFill>
                  <a:srgbClr val="FF0000"/>
                </a:solidFill>
              </a:rPr>
              <a:t>Building the distributed shared collection of print materials</a:t>
            </a:r>
            <a:endParaRPr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16" name="Google Shape;216;p38" descr="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269" y="853575"/>
            <a:ext cx="1941931" cy="2442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the BIG Collection"/>
          <p:cNvSpPr txBox="1"/>
          <p:nvPr/>
        </p:nvSpPr>
        <p:spPr>
          <a:xfrm>
            <a:off x="2711196" y="569460"/>
            <a:ext cx="3389389" cy="77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8580" tIns="34290" rIns="68580" bIns="34290" anchor="t">
            <a:spAutoFit/>
          </a:bodyPr>
          <a:lstStyle>
            <a:lvl1pPr defTabSz="1643062">
              <a:defRPr sz="12200">
                <a:solidFill>
                  <a:schemeClr val="accent5">
                    <a:lumOff val="-29866"/>
                  </a:schemeClr>
                </a:solidFill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pPr algn="ctr"/>
            <a:r>
              <a:rPr sz="4575"/>
              <a:t>the BIG Collection</a:t>
            </a:r>
            <a:endParaRPr lang="en-US" sz="9150"/>
          </a:p>
        </p:txBody>
      </p:sp>
      <p:sp>
        <p:nvSpPr>
          <p:cNvPr id="3870" name="Line"/>
          <p:cNvSpPr/>
          <p:nvPr/>
        </p:nvSpPr>
        <p:spPr>
          <a:xfrm>
            <a:off x="3340412" y="1343474"/>
            <a:ext cx="2482571" cy="1"/>
          </a:xfrm>
          <a:prstGeom prst="line">
            <a:avLst/>
          </a:prstGeom>
          <a:ln w="1016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defTabSz="619125">
              <a:defRPr sz="6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872" name="Line"/>
          <p:cNvSpPr/>
          <p:nvPr/>
        </p:nvSpPr>
        <p:spPr>
          <a:xfrm>
            <a:off x="3340412" y="547954"/>
            <a:ext cx="2482571" cy="1"/>
          </a:xfrm>
          <a:prstGeom prst="line">
            <a:avLst/>
          </a:prstGeom>
          <a:ln w="101600">
            <a:solidFill>
              <a:srgbClr val="5E5E5E"/>
            </a:solidFill>
            <a:miter lim="400000"/>
          </a:ln>
        </p:spPr>
        <p:txBody>
          <a:bodyPr lIns="0" tIns="0" rIns="0" bIns="0" anchor="ctr"/>
          <a:lstStyle/>
          <a:p>
            <a:pPr defTabSz="619125">
              <a:defRPr sz="64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873" name="aspiration for a tremendous vision:"/>
          <p:cNvSpPr txBox="1"/>
          <p:nvPr/>
        </p:nvSpPr>
        <p:spPr>
          <a:xfrm>
            <a:off x="2401588" y="73180"/>
            <a:ext cx="4414670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buFont typeface="Arial"/>
              <a:defRPr sz="6400">
                <a:solidFill>
                  <a:schemeClr val="accent1">
                    <a:lumOff val="-1357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aspiration for a tremendous vision:</a:t>
            </a:r>
          </a:p>
        </p:txBody>
      </p:sp>
      <p:sp>
        <p:nvSpPr>
          <p:cNvPr id="3874" name="THROUGH COLLECTIVE ACTION"/>
          <p:cNvSpPr txBox="1"/>
          <p:nvPr/>
        </p:nvSpPr>
        <p:spPr>
          <a:xfrm>
            <a:off x="2602581" y="1471375"/>
            <a:ext cx="4001095" cy="37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buFont typeface="Arial"/>
              <a:defRPr sz="64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THROUGH COLLECTIVE ACTION</a:t>
            </a:r>
          </a:p>
        </p:txBody>
      </p:sp>
      <p:sp>
        <p:nvSpPr>
          <p:cNvPr id="3875" name="Maurice York, maurice.york@btaa.org | www.btaa.org/library"/>
          <p:cNvSpPr txBox="1"/>
          <p:nvPr/>
        </p:nvSpPr>
        <p:spPr>
          <a:xfrm>
            <a:off x="570682" y="4967388"/>
            <a:ext cx="263373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l">
              <a:defRPr sz="2000">
                <a:solidFill>
                  <a:srgbClr val="929292"/>
                </a:solidFill>
              </a:defRPr>
            </a:pPr>
            <a:r>
              <a:rPr sz="750"/>
              <a:t>Maurice York, </a:t>
            </a:r>
            <a:r>
              <a:rPr sz="750" u="sng">
                <a:hlinkClick r:id="rId3"/>
              </a:rPr>
              <a:t>maurice.york@btaa.org</a:t>
            </a:r>
            <a:r>
              <a:rPr sz="750"/>
              <a:t> | </a:t>
            </a:r>
            <a:r>
              <a:rPr sz="750" u="sng">
                <a:hlinkClick r:id="rId4"/>
              </a:rPr>
              <a:t>www.btaa.org/library</a:t>
            </a:r>
            <a:r>
              <a:rPr sz="750"/>
              <a:t> </a:t>
            </a:r>
          </a:p>
        </p:txBody>
      </p:sp>
      <p:pic>
        <p:nvPicPr>
          <p:cNvPr id="3876" name="cc-by-nc.png" descr="cc-by-n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0" y="4908117"/>
            <a:ext cx="535448" cy="2152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43FA09-8D03-4E11-A74B-F65B41A7BC59}"/>
              </a:ext>
            </a:extLst>
          </p:cNvPr>
          <p:cNvSpPr txBox="1"/>
          <p:nvPr/>
        </p:nvSpPr>
        <p:spPr>
          <a:xfrm>
            <a:off x="1065205" y="1970148"/>
            <a:ext cx="706901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6400"/>
            </a:pPr>
            <a:r>
              <a:rPr lang="en-US" sz="2100">
                <a:latin typeface="Calibri" panose="020F0502020204030204" pitchFamily="34" charset="0"/>
              </a:rPr>
              <a:t>unite the collections</a:t>
            </a:r>
            <a:br>
              <a:rPr lang="en-US" sz="2100">
                <a:latin typeface="Calibri" panose="020F0502020204030204" pitchFamily="34" charset="0"/>
              </a:rPr>
            </a:br>
            <a:r>
              <a:rPr lang="en-US" sz="2100">
                <a:latin typeface="Calibri" panose="020F0502020204030204" pitchFamily="34" charset="0"/>
              </a:rPr>
              <a:t>into one collection - shared - fully networked</a:t>
            </a:r>
          </a:p>
          <a:p>
            <a:pPr algn="ctr">
              <a:defRPr sz="6400"/>
            </a:pPr>
            <a:r>
              <a:rPr lang="en-US" sz="2100">
                <a:latin typeface="Calibri" panose="020F0502020204030204" pitchFamily="34" charset="0"/>
              </a:rPr>
              <a:t>increase findability and usability</a:t>
            </a:r>
            <a:br>
              <a:rPr lang="en-US" sz="2100">
                <a:latin typeface="Calibri" panose="020F0502020204030204" pitchFamily="34" charset="0"/>
              </a:rPr>
            </a:br>
            <a:r>
              <a:rPr lang="en-US" sz="2100">
                <a:latin typeface="Calibri" panose="020F0502020204030204" pitchFamily="34" charset="0"/>
              </a:rPr>
              <a:t>of the total pool of content across the Big Ten</a:t>
            </a:r>
          </a:p>
          <a:p>
            <a:pPr algn="ctr">
              <a:defRPr sz="6400"/>
            </a:pPr>
            <a:r>
              <a:rPr lang="en-US" sz="2100">
                <a:latin typeface="Calibri" panose="020F0502020204030204" pitchFamily="34" charset="0"/>
              </a:rPr>
              <a:t>deepen our interdependence</a:t>
            </a:r>
            <a:br>
              <a:rPr lang="en-US" sz="2100">
                <a:latin typeface="Calibri" panose="020F0502020204030204" pitchFamily="34" charset="0"/>
              </a:rPr>
            </a:br>
            <a:r>
              <a:rPr lang="en-US" sz="2100">
                <a:latin typeface="Calibri" panose="020F0502020204030204" pitchFamily="34" charset="0"/>
              </a:rPr>
              <a:t>optimize for the whole before individual interests</a:t>
            </a:r>
          </a:p>
          <a:p>
            <a:pPr algn="ctr">
              <a:defRPr sz="6400"/>
            </a:pPr>
            <a:r>
              <a:rPr lang="en-US" sz="2100">
                <a:latin typeface="Calibri" panose="020F0502020204030204" pitchFamily="34" charset="0"/>
              </a:rPr>
              <a:t>continually improve value at scale for our community</a:t>
            </a:r>
          </a:p>
          <a:p>
            <a:pPr algn="ctr">
              <a:defRPr sz="6400"/>
            </a:pPr>
            <a:r>
              <a:rPr lang="en-US" sz="2100">
                <a:latin typeface="Calibri" panose="020F0502020204030204" pitchFamily="34" charset="0"/>
              </a:rPr>
              <a:t>increase resilience for an uncertain future for our universities</a:t>
            </a:r>
          </a:p>
          <a:p>
            <a:endParaRPr lang="en-US" sz="10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95530A-E002-4322-A5AC-3090D4E8F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557" y="299518"/>
            <a:ext cx="3908887" cy="802881"/>
          </a:xfrm>
          <a:prstGeom prst="rect">
            <a:avLst/>
          </a:prstGeom>
        </p:spPr>
        <p:txBody>
          <a:bodyPr spcFirstLastPara="1" vert="horz" wrap="square" lIns="0" tIns="6065" rIns="0" bIns="0" rtlCol="0" anchor="ctr" anchorCtr="0">
            <a:spAutoFit/>
          </a:bodyPr>
          <a:lstStyle/>
          <a:p>
            <a:pPr algn="ctr">
              <a:spcBef>
                <a:spcPts val="48"/>
              </a:spcBef>
            </a:pPr>
            <a:r>
              <a:rPr sz="2547">
                <a:solidFill>
                  <a:srgbClr val="0076BA"/>
                </a:solidFill>
              </a:rPr>
              <a:t>the</a:t>
            </a:r>
            <a:r>
              <a:rPr sz="2547" spc="-18">
                <a:solidFill>
                  <a:srgbClr val="0076BA"/>
                </a:solidFill>
              </a:rPr>
              <a:t> </a:t>
            </a:r>
            <a:r>
              <a:rPr sz="2547">
                <a:solidFill>
                  <a:srgbClr val="0076BA"/>
                </a:solidFill>
              </a:rPr>
              <a:t>KNOWLEDGE</a:t>
            </a:r>
            <a:r>
              <a:rPr sz="2547" spc="-16">
                <a:solidFill>
                  <a:srgbClr val="0076BA"/>
                </a:solidFill>
              </a:rPr>
              <a:t> </a:t>
            </a:r>
            <a:r>
              <a:rPr sz="2547" spc="-5">
                <a:solidFill>
                  <a:srgbClr val="0076BA"/>
                </a:solidFill>
              </a:rPr>
              <a:t>COMMONS</a:t>
            </a:r>
            <a:endParaRPr sz="2547"/>
          </a:p>
          <a:p>
            <a:pPr algn="ctr">
              <a:spcBef>
                <a:spcPts val="57"/>
              </a:spcBef>
            </a:pPr>
            <a:r>
              <a:rPr sz="2547">
                <a:solidFill>
                  <a:srgbClr val="0076BA"/>
                </a:solidFill>
              </a:rPr>
              <a:t>for</a:t>
            </a:r>
            <a:r>
              <a:rPr sz="2547" spc="-37">
                <a:solidFill>
                  <a:srgbClr val="0076BA"/>
                </a:solidFill>
              </a:rPr>
              <a:t> </a:t>
            </a:r>
            <a:r>
              <a:rPr sz="2547">
                <a:solidFill>
                  <a:srgbClr val="0076BA"/>
                </a:solidFill>
              </a:rPr>
              <a:t>the</a:t>
            </a:r>
            <a:r>
              <a:rPr sz="2547" spc="-29">
                <a:solidFill>
                  <a:srgbClr val="0076BA"/>
                </a:solidFill>
              </a:rPr>
              <a:t> </a:t>
            </a:r>
            <a:r>
              <a:rPr sz="2547">
                <a:solidFill>
                  <a:srgbClr val="0076BA"/>
                </a:solidFill>
              </a:rPr>
              <a:t>Big</a:t>
            </a:r>
            <a:r>
              <a:rPr sz="2547" spc="-29">
                <a:solidFill>
                  <a:srgbClr val="0076BA"/>
                </a:solidFill>
              </a:rPr>
              <a:t> </a:t>
            </a:r>
            <a:r>
              <a:rPr sz="2547" spc="-44">
                <a:solidFill>
                  <a:srgbClr val="0076BA"/>
                </a:solidFill>
              </a:rPr>
              <a:t>Ten</a:t>
            </a:r>
            <a:r>
              <a:rPr sz="2547" spc="-29">
                <a:solidFill>
                  <a:srgbClr val="0076BA"/>
                </a:solidFill>
              </a:rPr>
              <a:t> </a:t>
            </a:r>
            <a:r>
              <a:rPr sz="2547">
                <a:solidFill>
                  <a:srgbClr val="0076BA"/>
                </a:solidFill>
              </a:rPr>
              <a:t>will</a:t>
            </a:r>
            <a:r>
              <a:rPr sz="2547" spc="-29">
                <a:solidFill>
                  <a:srgbClr val="0076BA"/>
                </a:solidFill>
              </a:rPr>
              <a:t> </a:t>
            </a:r>
            <a:r>
              <a:rPr sz="2547" spc="-11">
                <a:solidFill>
                  <a:srgbClr val="0076BA"/>
                </a:solidFill>
              </a:rPr>
              <a:t>be</a:t>
            </a:r>
            <a:endParaRPr sz="2547"/>
          </a:p>
        </p:txBody>
      </p:sp>
      <p:grpSp>
        <p:nvGrpSpPr>
          <p:cNvPr id="3" name="object 3"/>
          <p:cNvGrpSpPr/>
          <p:nvPr/>
        </p:nvGrpSpPr>
        <p:grpSpPr>
          <a:xfrm>
            <a:off x="2827987" y="1264870"/>
            <a:ext cx="3698456" cy="3577478"/>
            <a:chOff x="7011952" y="3347087"/>
            <a:chExt cx="6080760" cy="6059170"/>
          </a:xfrm>
        </p:grpSpPr>
        <p:sp>
          <p:nvSpPr>
            <p:cNvPr id="4" name="object 4"/>
            <p:cNvSpPr/>
            <p:nvPr/>
          </p:nvSpPr>
          <p:spPr>
            <a:xfrm>
              <a:off x="7043454" y="3368042"/>
              <a:ext cx="6017260" cy="6017260"/>
            </a:xfrm>
            <a:custGeom>
              <a:avLst/>
              <a:gdLst/>
              <a:ahLst/>
              <a:cxnLst/>
              <a:rect l="l" t="t" r="r" b="b"/>
              <a:pathLst>
                <a:path w="6017259" h="6017259">
                  <a:moveTo>
                    <a:pt x="5136051" y="881138"/>
                  </a:moveTo>
                  <a:lnTo>
                    <a:pt x="5169941" y="915565"/>
                  </a:lnTo>
                  <a:lnTo>
                    <a:pt x="5203167" y="950397"/>
                  </a:lnTo>
                  <a:lnTo>
                    <a:pt x="5235727" y="985626"/>
                  </a:lnTo>
                  <a:lnTo>
                    <a:pt x="5267624" y="1021244"/>
                  </a:lnTo>
                  <a:lnTo>
                    <a:pt x="5298856" y="1057243"/>
                  </a:lnTo>
                  <a:lnTo>
                    <a:pt x="5329423" y="1093614"/>
                  </a:lnTo>
                  <a:lnTo>
                    <a:pt x="5359326" y="1130350"/>
                  </a:lnTo>
                  <a:lnTo>
                    <a:pt x="5388564" y="1167443"/>
                  </a:lnTo>
                  <a:lnTo>
                    <a:pt x="5417138" y="1204885"/>
                  </a:lnTo>
                  <a:lnTo>
                    <a:pt x="5445048" y="1242667"/>
                  </a:lnTo>
                  <a:lnTo>
                    <a:pt x="5472293" y="1280782"/>
                  </a:lnTo>
                  <a:lnTo>
                    <a:pt x="5498873" y="1319222"/>
                  </a:lnTo>
                  <a:lnTo>
                    <a:pt x="5524789" y="1357979"/>
                  </a:lnTo>
                  <a:lnTo>
                    <a:pt x="5550040" y="1397044"/>
                  </a:lnTo>
                  <a:lnTo>
                    <a:pt x="5574627" y="1436409"/>
                  </a:lnTo>
                  <a:lnTo>
                    <a:pt x="5598549" y="1476068"/>
                  </a:lnTo>
                  <a:lnTo>
                    <a:pt x="5621807" y="1516011"/>
                  </a:lnTo>
                  <a:lnTo>
                    <a:pt x="5644400" y="1556230"/>
                  </a:lnTo>
                  <a:lnTo>
                    <a:pt x="5666329" y="1596718"/>
                  </a:lnTo>
                  <a:lnTo>
                    <a:pt x="5687593" y="1637467"/>
                  </a:lnTo>
                  <a:lnTo>
                    <a:pt x="5708193" y="1678468"/>
                  </a:lnTo>
                  <a:lnTo>
                    <a:pt x="5728128" y="1719714"/>
                  </a:lnTo>
                  <a:lnTo>
                    <a:pt x="5747399" y="1761196"/>
                  </a:lnTo>
                  <a:lnTo>
                    <a:pt x="5766005" y="1802907"/>
                  </a:lnTo>
                  <a:lnTo>
                    <a:pt x="5783947" y="1844838"/>
                  </a:lnTo>
                  <a:lnTo>
                    <a:pt x="5801224" y="1886982"/>
                  </a:lnTo>
                  <a:lnTo>
                    <a:pt x="5817837" y="1929330"/>
                  </a:lnTo>
                  <a:lnTo>
                    <a:pt x="5833785" y="1971874"/>
                  </a:lnTo>
                  <a:lnTo>
                    <a:pt x="5849069" y="2014607"/>
                  </a:lnTo>
                  <a:lnTo>
                    <a:pt x="5863688" y="2057520"/>
                  </a:lnTo>
                  <a:lnTo>
                    <a:pt x="5877643" y="2100606"/>
                  </a:lnTo>
                  <a:lnTo>
                    <a:pt x="5890933" y="2143856"/>
                  </a:lnTo>
                  <a:lnTo>
                    <a:pt x="5903559" y="2187262"/>
                  </a:lnTo>
                  <a:lnTo>
                    <a:pt x="5915520" y="2230816"/>
                  </a:lnTo>
                  <a:lnTo>
                    <a:pt x="5926816" y="2274511"/>
                  </a:lnTo>
                  <a:lnTo>
                    <a:pt x="5937449" y="2318338"/>
                  </a:lnTo>
                  <a:lnTo>
                    <a:pt x="5947416" y="2362290"/>
                  </a:lnTo>
                  <a:lnTo>
                    <a:pt x="5956719" y="2406358"/>
                  </a:lnTo>
                  <a:lnTo>
                    <a:pt x="5965358" y="2450533"/>
                  </a:lnTo>
                  <a:lnTo>
                    <a:pt x="5973332" y="2494810"/>
                  </a:lnTo>
                  <a:lnTo>
                    <a:pt x="5980642" y="2539178"/>
                  </a:lnTo>
                  <a:lnTo>
                    <a:pt x="5987287" y="2583630"/>
                  </a:lnTo>
                  <a:lnTo>
                    <a:pt x="5993267" y="2628159"/>
                  </a:lnTo>
                  <a:lnTo>
                    <a:pt x="5998583" y="2672756"/>
                  </a:lnTo>
                  <a:lnTo>
                    <a:pt x="6003235" y="2717413"/>
                  </a:lnTo>
                  <a:lnTo>
                    <a:pt x="6007222" y="2762122"/>
                  </a:lnTo>
                  <a:lnTo>
                    <a:pt x="6010545" y="2806875"/>
                  </a:lnTo>
                  <a:lnTo>
                    <a:pt x="6013203" y="2851664"/>
                  </a:lnTo>
                  <a:lnTo>
                    <a:pt x="6015196" y="2896481"/>
                  </a:lnTo>
                  <a:lnTo>
                    <a:pt x="6016525" y="2941318"/>
                  </a:lnTo>
                  <a:lnTo>
                    <a:pt x="6017190" y="2986168"/>
                  </a:lnTo>
                  <a:lnTo>
                    <a:pt x="6017190" y="3031021"/>
                  </a:lnTo>
                  <a:lnTo>
                    <a:pt x="6016525" y="3075870"/>
                  </a:lnTo>
                  <a:lnTo>
                    <a:pt x="6015196" y="3120708"/>
                  </a:lnTo>
                  <a:lnTo>
                    <a:pt x="6013203" y="3165525"/>
                  </a:lnTo>
                  <a:lnTo>
                    <a:pt x="6010545" y="3210314"/>
                  </a:lnTo>
                  <a:lnTo>
                    <a:pt x="6007222" y="3255067"/>
                  </a:lnTo>
                  <a:lnTo>
                    <a:pt x="6003235" y="3299776"/>
                  </a:lnTo>
                  <a:lnTo>
                    <a:pt x="5998583" y="3344433"/>
                  </a:lnTo>
                  <a:lnTo>
                    <a:pt x="5993267" y="3389030"/>
                  </a:lnTo>
                  <a:lnTo>
                    <a:pt x="5987287" y="3433559"/>
                  </a:lnTo>
                  <a:lnTo>
                    <a:pt x="5980642" y="3478011"/>
                  </a:lnTo>
                  <a:lnTo>
                    <a:pt x="5973332" y="3522379"/>
                  </a:lnTo>
                  <a:lnTo>
                    <a:pt x="5965358" y="3566656"/>
                  </a:lnTo>
                  <a:lnTo>
                    <a:pt x="5956719" y="3610831"/>
                  </a:lnTo>
                  <a:lnTo>
                    <a:pt x="5947416" y="3654899"/>
                  </a:lnTo>
                  <a:lnTo>
                    <a:pt x="5937449" y="3698850"/>
                  </a:lnTo>
                  <a:lnTo>
                    <a:pt x="5926816" y="3742678"/>
                  </a:lnTo>
                  <a:lnTo>
                    <a:pt x="5915520" y="3786373"/>
                  </a:lnTo>
                  <a:lnTo>
                    <a:pt x="5903559" y="3829927"/>
                  </a:lnTo>
                  <a:lnTo>
                    <a:pt x="5890933" y="3873333"/>
                  </a:lnTo>
                  <a:lnTo>
                    <a:pt x="5877643" y="3916583"/>
                  </a:lnTo>
                  <a:lnTo>
                    <a:pt x="5863688" y="3959669"/>
                  </a:lnTo>
                  <a:lnTo>
                    <a:pt x="5849069" y="4002582"/>
                  </a:lnTo>
                  <a:lnTo>
                    <a:pt x="5833785" y="4045315"/>
                  </a:lnTo>
                  <a:lnTo>
                    <a:pt x="5817837" y="4087859"/>
                  </a:lnTo>
                  <a:lnTo>
                    <a:pt x="5801224" y="4130207"/>
                  </a:lnTo>
                  <a:lnTo>
                    <a:pt x="5783947" y="4172351"/>
                  </a:lnTo>
                  <a:lnTo>
                    <a:pt x="5766005" y="4214282"/>
                  </a:lnTo>
                  <a:lnTo>
                    <a:pt x="5747399" y="4255993"/>
                  </a:lnTo>
                  <a:lnTo>
                    <a:pt x="5728128" y="4297475"/>
                  </a:lnTo>
                  <a:lnTo>
                    <a:pt x="5708193" y="4338721"/>
                  </a:lnTo>
                  <a:lnTo>
                    <a:pt x="5687593" y="4379722"/>
                  </a:lnTo>
                  <a:lnTo>
                    <a:pt x="5666329" y="4420471"/>
                  </a:lnTo>
                  <a:lnTo>
                    <a:pt x="5644400" y="4460959"/>
                  </a:lnTo>
                  <a:lnTo>
                    <a:pt x="5621807" y="4501178"/>
                  </a:lnTo>
                  <a:lnTo>
                    <a:pt x="5598549" y="4541121"/>
                  </a:lnTo>
                  <a:lnTo>
                    <a:pt x="5574627" y="4580780"/>
                  </a:lnTo>
                  <a:lnTo>
                    <a:pt x="5550040" y="4620145"/>
                  </a:lnTo>
                  <a:lnTo>
                    <a:pt x="5524789" y="4659210"/>
                  </a:lnTo>
                  <a:lnTo>
                    <a:pt x="5498873" y="4697967"/>
                  </a:lnTo>
                  <a:lnTo>
                    <a:pt x="5472293" y="4736407"/>
                  </a:lnTo>
                  <a:lnTo>
                    <a:pt x="5445048" y="4774522"/>
                  </a:lnTo>
                  <a:lnTo>
                    <a:pt x="5417138" y="4812304"/>
                  </a:lnTo>
                  <a:lnTo>
                    <a:pt x="5388564" y="4849746"/>
                  </a:lnTo>
                  <a:lnTo>
                    <a:pt x="5359326" y="4886839"/>
                  </a:lnTo>
                  <a:lnTo>
                    <a:pt x="5329423" y="4923575"/>
                  </a:lnTo>
                  <a:lnTo>
                    <a:pt x="5298856" y="4959946"/>
                  </a:lnTo>
                  <a:lnTo>
                    <a:pt x="5267624" y="4995945"/>
                  </a:lnTo>
                  <a:lnTo>
                    <a:pt x="5235727" y="5031563"/>
                  </a:lnTo>
                  <a:lnTo>
                    <a:pt x="5203167" y="5066792"/>
                  </a:lnTo>
                  <a:lnTo>
                    <a:pt x="5169941" y="5101624"/>
                  </a:lnTo>
                  <a:lnTo>
                    <a:pt x="5136051" y="5136051"/>
                  </a:lnTo>
                  <a:lnTo>
                    <a:pt x="5101624" y="5169941"/>
                  </a:lnTo>
                  <a:lnTo>
                    <a:pt x="5066792" y="5203167"/>
                  </a:lnTo>
                  <a:lnTo>
                    <a:pt x="5031563" y="5235727"/>
                  </a:lnTo>
                  <a:lnTo>
                    <a:pt x="4995945" y="5267624"/>
                  </a:lnTo>
                  <a:lnTo>
                    <a:pt x="4959946" y="5298856"/>
                  </a:lnTo>
                  <a:lnTo>
                    <a:pt x="4923575" y="5329423"/>
                  </a:lnTo>
                  <a:lnTo>
                    <a:pt x="4886839" y="5359326"/>
                  </a:lnTo>
                  <a:lnTo>
                    <a:pt x="4849746" y="5388564"/>
                  </a:lnTo>
                  <a:lnTo>
                    <a:pt x="4812304" y="5417138"/>
                  </a:lnTo>
                  <a:lnTo>
                    <a:pt x="4774522" y="5445048"/>
                  </a:lnTo>
                  <a:lnTo>
                    <a:pt x="4736407" y="5472293"/>
                  </a:lnTo>
                  <a:lnTo>
                    <a:pt x="4697967" y="5498873"/>
                  </a:lnTo>
                  <a:lnTo>
                    <a:pt x="4659210" y="5524789"/>
                  </a:lnTo>
                  <a:lnTo>
                    <a:pt x="4620145" y="5550040"/>
                  </a:lnTo>
                  <a:lnTo>
                    <a:pt x="4580780" y="5574627"/>
                  </a:lnTo>
                  <a:lnTo>
                    <a:pt x="4541121" y="5598549"/>
                  </a:lnTo>
                  <a:lnTo>
                    <a:pt x="4501178" y="5621807"/>
                  </a:lnTo>
                  <a:lnTo>
                    <a:pt x="4460959" y="5644400"/>
                  </a:lnTo>
                  <a:lnTo>
                    <a:pt x="4420471" y="5666329"/>
                  </a:lnTo>
                  <a:lnTo>
                    <a:pt x="4379722" y="5687593"/>
                  </a:lnTo>
                  <a:lnTo>
                    <a:pt x="4338721" y="5708193"/>
                  </a:lnTo>
                  <a:lnTo>
                    <a:pt x="4297475" y="5728128"/>
                  </a:lnTo>
                  <a:lnTo>
                    <a:pt x="4255993" y="5747399"/>
                  </a:lnTo>
                  <a:lnTo>
                    <a:pt x="4214282" y="5766005"/>
                  </a:lnTo>
                  <a:lnTo>
                    <a:pt x="4172351" y="5783947"/>
                  </a:lnTo>
                  <a:lnTo>
                    <a:pt x="4130207" y="5801224"/>
                  </a:lnTo>
                  <a:lnTo>
                    <a:pt x="4087859" y="5817837"/>
                  </a:lnTo>
                  <a:lnTo>
                    <a:pt x="4045315" y="5833785"/>
                  </a:lnTo>
                  <a:lnTo>
                    <a:pt x="4002582" y="5849069"/>
                  </a:lnTo>
                  <a:lnTo>
                    <a:pt x="3959669" y="5863688"/>
                  </a:lnTo>
                  <a:lnTo>
                    <a:pt x="3916583" y="5877643"/>
                  </a:lnTo>
                  <a:lnTo>
                    <a:pt x="3873333" y="5890933"/>
                  </a:lnTo>
                  <a:lnTo>
                    <a:pt x="3829927" y="5903559"/>
                  </a:lnTo>
                  <a:lnTo>
                    <a:pt x="3786373" y="5915520"/>
                  </a:lnTo>
                  <a:lnTo>
                    <a:pt x="3742678" y="5926816"/>
                  </a:lnTo>
                  <a:lnTo>
                    <a:pt x="3698850" y="5937449"/>
                  </a:lnTo>
                  <a:lnTo>
                    <a:pt x="3654899" y="5947416"/>
                  </a:lnTo>
                  <a:lnTo>
                    <a:pt x="3610831" y="5956719"/>
                  </a:lnTo>
                  <a:lnTo>
                    <a:pt x="3566656" y="5965358"/>
                  </a:lnTo>
                  <a:lnTo>
                    <a:pt x="3522379" y="5973332"/>
                  </a:lnTo>
                  <a:lnTo>
                    <a:pt x="3478011" y="5980642"/>
                  </a:lnTo>
                  <a:lnTo>
                    <a:pt x="3433559" y="5987287"/>
                  </a:lnTo>
                  <a:lnTo>
                    <a:pt x="3389030" y="5993267"/>
                  </a:lnTo>
                  <a:lnTo>
                    <a:pt x="3344433" y="5998583"/>
                  </a:lnTo>
                  <a:lnTo>
                    <a:pt x="3299776" y="6003235"/>
                  </a:lnTo>
                  <a:lnTo>
                    <a:pt x="3255067" y="6007222"/>
                  </a:lnTo>
                  <a:lnTo>
                    <a:pt x="3210314" y="6010545"/>
                  </a:lnTo>
                  <a:lnTo>
                    <a:pt x="3165525" y="6013203"/>
                  </a:lnTo>
                  <a:lnTo>
                    <a:pt x="3120708" y="6015196"/>
                  </a:lnTo>
                  <a:lnTo>
                    <a:pt x="3075870" y="6016525"/>
                  </a:lnTo>
                  <a:lnTo>
                    <a:pt x="3031021" y="6017190"/>
                  </a:lnTo>
                  <a:lnTo>
                    <a:pt x="2986168" y="6017190"/>
                  </a:lnTo>
                  <a:lnTo>
                    <a:pt x="2941318" y="6016525"/>
                  </a:lnTo>
                  <a:lnTo>
                    <a:pt x="2896481" y="6015196"/>
                  </a:lnTo>
                  <a:lnTo>
                    <a:pt x="2851664" y="6013203"/>
                  </a:lnTo>
                  <a:lnTo>
                    <a:pt x="2806875" y="6010545"/>
                  </a:lnTo>
                  <a:lnTo>
                    <a:pt x="2762122" y="6007222"/>
                  </a:lnTo>
                  <a:lnTo>
                    <a:pt x="2717413" y="6003235"/>
                  </a:lnTo>
                  <a:lnTo>
                    <a:pt x="2672756" y="5998583"/>
                  </a:lnTo>
                  <a:lnTo>
                    <a:pt x="2628159" y="5993267"/>
                  </a:lnTo>
                  <a:lnTo>
                    <a:pt x="2583630" y="5987287"/>
                  </a:lnTo>
                  <a:lnTo>
                    <a:pt x="2539178" y="5980642"/>
                  </a:lnTo>
                  <a:lnTo>
                    <a:pt x="2494810" y="5973332"/>
                  </a:lnTo>
                  <a:lnTo>
                    <a:pt x="2450533" y="5965358"/>
                  </a:lnTo>
                  <a:lnTo>
                    <a:pt x="2406358" y="5956719"/>
                  </a:lnTo>
                  <a:lnTo>
                    <a:pt x="2362290" y="5947416"/>
                  </a:lnTo>
                  <a:lnTo>
                    <a:pt x="2318338" y="5937449"/>
                  </a:lnTo>
                  <a:lnTo>
                    <a:pt x="2274511" y="5926816"/>
                  </a:lnTo>
                  <a:lnTo>
                    <a:pt x="2230816" y="5915520"/>
                  </a:lnTo>
                  <a:lnTo>
                    <a:pt x="2187262" y="5903559"/>
                  </a:lnTo>
                  <a:lnTo>
                    <a:pt x="2143856" y="5890933"/>
                  </a:lnTo>
                  <a:lnTo>
                    <a:pt x="2100606" y="5877643"/>
                  </a:lnTo>
                  <a:lnTo>
                    <a:pt x="2057520" y="5863688"/>
                  </a:lnTo>
                  <a:lnTo>
                    <a:pt x="2014607" y="5849069"/>
                  </a:lnTo>
                  <a:lnTo>
                    <a:pt x="1971874" y="5833785"/>
                  </a:lnTo>
                  <a:lnTo>
                    <a:pt x="1929330" y="5817837"/>
                  </a:lnTo>
                  <a:lnTo>
                    <a:pt x="1886982" y="5801224"/>
                  </a:lnTo>
                  <a:lnTo>
                    <a:pt x="1844838" y="5783947"/>
                  </a:lnTo>
                  <a:lnTo>
                    <a:pt x="1802907" y="5766005"/>
                  </a:lnTo>
                  <a:lnTo>
                    <a:pt x="1761196" y="5747399"/>
                  </a:lnTo>
                  <a:lnTo>
                    <a:pt x="1719714" y="5728128"/>
                  </a:lnTo>
                  <a:lnTo>
                    <a:pt x="1678468" y="5708193"/>
                  </a:lnTo>
                  <a:lnTo>
                    <a:pt x="1637467" y="5687593"/>
                  </a:lnTo>
                  <a:lnTo>
                    <a:pt x="1596718" y="5666329"/>
                  </a:lnTo>
                  <a:lnTo>
                    <a:pt x="1556230" y="5644400"/>
                  </a:lnTo>
                  <a:lnTo>
                    <a:pt x="1516011" y="5621807"/>
                  </a:lnTo>
                  <a:lnTo>
                    <a:pt x="1476068" y="5598549"/>
                  </a:lnTo>
                  <a:lnTo>
                    <a:pt x="1436409" y="5574627"/>
                  </a:lnTo>
                  <a:lnTo>
                    <a:pt x="1397044" y="5550040"/>
                  </a:lnTo>
                  <a:lnTo>
                    <a:pt x="1357979" y="5524789"/>
                  </a:lnTo>
                  <a:lnTo>
                    <a:pt x="1319222" y="5498873"/>
                  </a:lnTo>
                  <a:lnTo>
                    <a:pt x="1280782" y="5472293"/>
                  </a:lnTo>
                  <a:lnTo>
                    <a:pt x="1242667" y="5445048"/>
                  </a:lnTo>
                  <a:lnTo>
                    <a:pt x="1204885" y="5417138"/>
                  </a:lnTo>
                  <a:lnTo>
                    <a:pt x="1167443" y="5388564"/>
                  </a:lnTo>
                  <a:lnTo>
                    <a:pt x="1130350" y="5359326"/>
                  </a:lnTo>
                  <a:lnTo>
                    <a:pt x="1093614" y="5329423"/>
                  </a:lnTo>
                  <a:lnTo>
                    <a:pt x="1057243" y="5298856"/>
                  </a:lnTo>
                  <a:lnTo>
                    <a:pt x="1021244" y="5267624"/>
                  </a:lnTo>
                  <a:lnTo>
                    <a:pt x="985626" y="5235727"/>
                  </a:lnTo>
                  <a:lnTo>
                    <a:pt x="950397" y="5203167"/>
                  </a:lnTo>
                  <a:lnTo>
                    <a:pt x="915565" y="5169941"/>
                  </a:lnTo>
                  <a:lnTo>
                    <a:pt x="881138" y="5136051"/>
                  </a:lnTo>
                  <a:lnTo>
                    <a:pt x="847248" y="5101624"/>
                  </a:lnTo>
                  <a:lnTo>
                    <a:pt x="814023" y="5066792"/>
                  </a:lnTo>
                  <a:lnTo>
                    <a:pt x="781462" y="5031563"/>
                  </a:lnTo>
                  <a:lnTo>
                    <a:pt x="749565" y="4995945"/>
                  </a:lnTo>
                  <a:lnTo>
                    <a:pt x="718333" y="4959946"/>
                  </a:lnTo>
                  <a:lnTo>
                    <a:pt x="687766" y="4923575"/>
                  </a:lnTo>
                  <a:lnTo>
                    <a:pt x="657863" y="4886839"/>
                  </a:lnTo>
                  <a:lnTo>
                    <a:pt x="628625" y="4849746"/>
                  </a:lnTo>
                  <a:lnTo>
                    <a:pt x="600051" y="4812304"/>
                  </a:lnTo>
                  <a:lnTo>
                    <a:pt x="572141" y="4774522"/>
                  </a:lnTo>
                  <a:lnTo>
                    <a:pt x="544897" y="4736407"/>
                  </a:lnTo>
                  <a:lnTo>
                    <a:pt x="518316" y="4697967"/>
                  </a:lnTo>
                  <a:lnTo>
                    <a:pt x="492400" y="4659210"/>
                  </a:lnTo>
                  <a:lnTo>
                    <a:pt x="467149" y="4620145"/>
                  </a:lnTo>
                  <a:lnTo>
                    <a:pt x="442562" y="4580780"/>
                  </a:lnTo>
                  <a:lnTo>
                    <a:pt x="418640" y="4541121"/>
                  </a:lnTo>
                  <a:lnTo>
                    <a:pt x="395382" y="4501178"/>
                  </a:lnTo>
                  <a:lnTo>
                    <a:pt x="372789" y="4460959"/>
                  </a:lnTo>
                  <a:lnTo>
                    <a:pt x="350860" y="4420471"/>
                  </a:lnTo>
                  <a:lnTo>
                    <a:pt x="329596" y="4379722"/>
                  </a:lnTo>
                  <a:lnTo>
                    <a:pt x="308996" y="4338721"/>
                  </a:lnTo>
                  <a:lnTo>
                    <a:pt x="289061" y="4297475"/>
                  </a:lnTo>
                  <a:lnTo>
                    <a:pt x="269790" y="4255993"/>
                  </a:lnTo>
                  <a:lnTo>
                    <a:pt x="251184" y="4214282"/>
                  </a:lnTo>
                  <a:lnTo>
                    <a:pt x="233242" y="4172351"/>
                  </a:lnTo>
                  <a:lnTo>
                    <a:pt x="215965" y="4130207"/>
                  </a:lnTo>
                  <a:lnTo>
                    <a:pt x="199352" y="4087859"/>
                  </a:lnTo>
                  <a:lnTo>
                    <a:pt x="183404" y="4045315"/>
                  </a:lnTo>
                  <a:lnTo>
                    <a:pt x="168120" y="4002582"/>
                  </a:lnTo>
                  <a:lnTo>
                    <a:pt x="153501" y="3959669"/>
                  </a:lnTo>
                  <a:lnTo>
                    <a:pt x="139546" y="3916583"/>
                  </a:lnTo>
                  <a:lnTo>
                    <a:pt x="126256" y="3873333"/>
                  </a:lnTo>
                  <a:lnTo>
                    <a:pt x="113630" y="3829927"/>
                  </a:lnTo>
                  <a:lnTo>
                    <a:pt x="101669" y="3786373"/>
                  </a:lnTo>
                  <a:lnTo>
                    <a:pt x="90373" y="3742678"/>
                  </a:lnTo>
                  <a:lnTo>
                    <a:pt x="79741" y="3698850"/>
                  </a:lnTo>
                  <a:lnTo>
                    <a:pt x="69773" y="3654899"/>
                  </a:lnTo>
                  <a:lnTo>
                    <a:pt x="60470" y="3610831"/>
                  </a:lnTo>
                  <a:lnTo>
                    <a:pt x="51831" y="3566656"/>
                  </a:lnTo>
                  <a:lnTo>
                    <a:pt x="43857" y="3522379"/>
                  </a:lnTo>
                  <a:lnTo>
                    <a:pt x="36547" y="3478011"/>
                  </a:lnTo>
                  <a:lnTo>
                    <a:pt x="29902" y="3433559"/>
                  </a:lnTo>
                  <a:lnTo>
                    <a:pt x="23922" y="3389030"/>
                  </a:lnTo>
                  <a:lnTo>
                    <a:pt x="18606" y="3344433"/>
                  </a:lnTo>
                  <a:lnTo>
                    <a:pt x="13954" y="3299776"/>
                  </a:lnTo>
                  <a:lnTo>
                    <a:pt x="9967" y="3255067"/>
                  </a:lnTo>
                  <a:lnTo>
                    <a:pt x="6645" y="3210314"/>
                  </a:lnTo>
                  <a:lnTo>
                    <a:pt x="3987" y="3165525"/>
                  </a:lnTo>
                  <a:lnTo>
                    <a:pt x="1993" y="3120708"/>
                  </a:lnTo>
                  <a:lnTo>
                    <a:pt x="664" y="3075870"/>
                  </a:lnTo>
                  <a:lnTo>
                    <a:pt x="0" y="3031021"/>
                  </a:lnTo>
                  <a:lnTo>
                    <a:pt x="0" y="2986168"/>
                  </a:lnTo>
                  <a:lnTo>
                    <a:pt x="664" y="2941318"/>
                  </a:lnTo>
                  <a:lnTo>
                    <a:pt x="1993" y="2896481"/>
                  </a:lnTo>
                  <a:lnTo>
                    <a:pt x="3987" y="2851664"/>
                  </a:lnTo>
                  <a:lnTo>
                    <a:pt x="6645" y="2806875"/>
                  </a:lnTo>
                  <a:lnTo>
                    <a:pt x="9967" y="2762122"/>
                  </a:lnTo>
                  <a:lnTo>
                    <a:pt x="13954" y="2717413"/>
                  </a:lnTo>
                  <a:lnTo>
                    <a:pt x="18606" y="2672756"/>
                  </a:lnTo>
                  <a:lnTo>
                    <a:pt x="23922" y="2628159"/>
                  </a:lnTo>
                  <a:lnTo>
                    <a:pt x="29902" y="2583630"/>
                  </a:lnTo>
                  <a:lnTo>
                    <a:pt x="36547" y="2539178"/>
                  </a:lnTo>
                  <a:lnTo>
                    <a:pt x="43857" y="2494810"/>
                  </a:lnTo>
                  <a:lnTo>
                    <a:pt x="51831" y="2450533"/>
                  </a:lnTo>
                  <a:lnTo>
                    <a:pt x="60470" y="2406358"/>
                  </a:lnTo>
                  <a:lnTo>
                    <a:pt x="69773" y="2362290"/>
                  </a:lnTo>
                  <a:lnTo>
                    <a:pt x="79741" y="2318338"/>
                  </a:lnTo>
                  <a:lnTo>
                    <a:pt x="90373" y="2274511"/>
                  </a:lnTo>
                  <a:lnTo>
                    <a:pt x="101669" y="2230816"/>
                  </a:lnTo>
                  <a:lnTo>
                    <a:pt x="113630" y="2187262"/>
                  </a:lnTo>
                  <a:lnTo>
                    <a:pt x="126256" y="2143856"/>
                  </a:lnTo>
                  <a:lnTo>
                    <a:pt x="139546" y="2100606"/>
                  </a:lnTo>
                  <a:lnTo>
                    <a:pt x="153501" y="2057520"/>
                  </a:lnTo>
                  <a:lnTo>
                    <a:pt x="168120" y="2014607"/>
                  </a:lnTo>
                  <a:lnTo>
                    <a:pt x="183404" y="1971874"/>
                  </a:lnTo>
                  <a:lnTo>
                    <a:pt x="199352" y="1929330"/>
                  </a:lnTo>
                  <a:lnTo>
                    <a:pt x="215965" y="1886982"/>
                  </a:lnTo>
                  <a:lnTo>
                    <a:pt x="233242" y="1844838"/>
                  </a:lnTo>
                  <a:lnTo>
                    <a:pt x="251184" y="1802907"/>
                  </a:lnTo>
                  <a:lnTo>
                    <a:pt x="269790" y="1761196"/>
                  </a:lnTo>
                  <a:lnTo>
                    <a:pt x="289061" y="1719714"/>
                  </a:lnTo>
                  <a:lnTo>
                    <a:pt x="308996" y="1678468"/>
                  </a:lnTo>
                  <a:lnTo>
                    <a:pt x="329596" y="1637467"/>
                  </a:lnTo>
                  <a:lnTo>
                    <a:pt x="350860" y="1596718"/>
                  </a:lnTo>
                  <a:lnTo>
                    <a:pt x="372789" y="1556230"/>
                  </a:lnTo>
                  <a:lnTo>
                    <a:pt x="395382" y="1516011"/>
                  </a:lnTo>
                  <a:lnTo>
                    <a:pt x="418640" y="1476068"/>
                  </a:lnTo>
                  <a:lnTo>
                    <a:pt x="442562" y="1436409"/>
                  </a:lnTo>
                  <a:lnTo>
                    <a:pt x="467149" y="1397044"/>
                  </a:lnTo>
                  <a:lnTo>
                    <a:pt x="492400" y="1357979"/>
                  </a:lnTo>
                  <a:lnTo>
                    <a:pt x="518316" y="1319222"/>
                  </a:lnTo>
                  <a:lnTo>
                    <a:pt x="544897" y="1280782"/>
                  </a:lnTo>
                  <a:lnTo>
                    <a:pt x="572141" y="1242667"/>
                  </a:lnTo>
                  <a:lnTo>
                    <a:pt x="600051" y="1204885"/>
                  </a:lnTo>
                  <a:lnTo>
                    <a:pt x="628625" y="1167443"/>
                  </a:lnTo>
                  <a:lnTo>
                    <a:pt x="657863" y="1130350"/>
                  </a:lnTo>
                  <a:lnTo>
                    <a:pt x="687766" y="1093614"/>
                  </a:lnTo>
                  <a:lnTo>
                    <a:pt x="718333" y="1057243"/>
                  </a:lnTo>
                  <a:lnTo>
                    <a:pt x="749565" y="1021244"/>
                  </a:lnTo>
                  <a:lnTo>
                    <a:pt x="781462" y="985626"/>
                  </a:lnTo>
                  <a:lnTo>
                    <a:pt x="814023" y="950397"/>
                  </a:lnTo>
                  <a:lnTo>
                    <a:pt x="847248" y="915565"/>
                  </a:lnTo>
                  <a:lnTo>
                    <a:pt x="881138" y="881138"/>
                  </a:lnTo>
                  <a:lnTo>
                    <a:pt x="915565" y="847248"/>
                  </a:lnTo>
                  <a:lnTo>
                    <a:pt x="950397" y="814023"/>
                  </a:lnTo>
                  <a:lnTo>
                    <a:pt x="985626" y="781462"/>
                  </a:lnTo>
                  <a:lnTo>
                    <a:pt x="1021244" y="749565"/>
                  </a:lnTo>
                  <a:lnTo>
                    <a:pt x="1057243" y="718333"/>
                  </a:lnTo>
                  <a:lnTo>
                    <a:pt x="1093614" y="687766"/>
                  </a:lnTo>
                  <a:lnTo>
                    <a:pt x="1130350" y="657863"/>
                  </a:lnTo>
                  <a:lnTo>
                    <a:pt x="1167443" y="628625"/>
                  </a:lnTo>
                  <a:lnTo>
                    <a:pt x="1204885" y="600051"/>
                  </a:lnTo>
                  <a:lnTo>
                    <a:pt x="1242667" y="572141"/>
                  </a:lnTo>
                  <a:lnTo>
                    <a:pt x="1280782" y="544897"/>
                  </a:lnTo>
                  <a:lnTo>
                    <a:pt x="1319222" y="518316"/>
                  </a:lnTo>
                  <a:lnTo>
                    <a:pt x="1357979" y="492400"/>
                  </a:lnTo>
                  <a:lnTo>
                    <a:pt x="1397044" y="467149"/>
                  </a:lnTo>
                  <a:lnTo>
                    <a:pt x="1436409" y="442562"/>
                  </a:lnTo>
                  <a:lnTo>
                    <a:pt x="1476068" y="418640"/>
                  </a:lnTo>
                  <a:lnTo>
                    <a:pt x="1516011" y="395382"/>
                  </a:lnTo>
                  <a:lnTo>
                    <a:pt x="1556230" y="372789"/>
                  </a:lnTo>
                  <a:lnTo>
                    <a:pt x="1596718" y="350860"/>
                  </a:lnTo>
                  <a:lnTo>
                    <a:pt x="1637467" y="329596"/>
                  </a:lnTo>
                  <a:lnTo>
                    <a:pt x="1678468" y="308996"/>
                  </a:lnTo>
                  <a:lnTo>
                    <a:pt x="1719714" y="289061"/>
                  </a:lnTo>
                  <a:lnTo>
                    <a:pt x="1761196" y="269790"/>
                  </a:lnTo>
                  <a:lnTo>
                    <a:pt x="1802907" y="251184"/>
                  </a:lnTo>
                  <a:lnTo>
                    <a:pt x="1844838" y="233242"/>
                  </a:lnTo>
                  <a:lnTo>
                    <a:pt x="1886982" y="215965"/>
                  </a:lnTo>
                  <a:lnTo>
                    <a:pt x="1929330" y="199352"/>
                  </a:lnTo>
                  <a:lnTo>
                    <a:pt x="1971874" y="183404"/>
                  </a:lnTo>
                  <a:lnTo>
                    <a:pt x="2014607" y="168120"/>
                  </a:lnTo>
                  <a:lnTo>
                    <a:pt x="2057520" y="153501"/>
                  </a:lnTo>
                  <a:lnTo>
                    <a:pt x="2100606" y="139546"/>
                  </a:lnTo>
                  <a:lnTo>
                    <a:pt x="2143856" y="126256"/>
                  </a:lnTo>
                  <a:lnTo>
                    <a:pt x="2187262" y="113630"/>
                  </a:lnTo>
                  <a:lnTo>
                    <a:pt x="2230816" y="101669"/>
                  </a:lnTo>
                  <a:lnTo>
                    <a:pt x="2274511" y="90373"/>
                  </a:lnTo>
                  <a:lnTo>
                    <a:pt x="2318338" y="79741"/>
                  </a:lnTo>
                  <a:lnTo>
                    <a:pt x="2362290" y="69773"/>
                  </a:lnTo>
                  <a:lnTo>
                    <a:pt x="2406358" y="60470"/>
                  </a:lnTo>
                  <a:lnTo>
                    <a:pt x="2450533" y="51831"/>
                  </a:lnTo>
                  <a:lnTo>
                    <a:pt x="2494810" y="43857"/>
                  </a:lnTo>
                  <a:lnTo>
                    <a:pt x="2539178" y="36547"/>
                  </a:lnTo>
                  <a:lnTo>
                    <a:pt x="2583630" y="29902"/>
                  </a:lnTo>
                  <a:lnTo>
                    <a:pt x="2628159" y="23922"/>
                  </a:lnTo>
                  <a:lnTo>
                    <a:pt x="2672756" y="18606"/>
                  </a:lnTo>
                  <a:lnTo>
                    <a:pt x="2717413" y="13954"/>
                  </a:lnTo>
                  <a:lnTo>
                    <a:pt x="2762122" y="9967"/>
                  </a:lnTo>
                  <a:lnTo>
                    <a:pt x="2806875" y="6645"/>
                  </a:lnTo>
                  <a:lnTo>
                    <a:pt x="2851664" y="3987"/>
                  </a:lnTo>
                  <a:lnTo>
                    <a:pt x="2896481" y="1993"/>
                  </a:lnTo>
                  <a:lnTo>
                    <a:pt x="2941318" y="664"/>
                  </a:lnTo>
                  <a:lnTo>
                    <a:pt x="2986168" y="0"/>
                  </a:lnTo>
                  <a:lnTo>
                    <a:pt x="3031021" y="0"/>
                  </a:lnTo>
                  <a:lnTo>
                    <a:pt x="3075870" y="664"/>
                  </a:lnTo>
                  <a:lnTo>
                    <a:pt x="3120708" y="1993"/>
                  </a:lnTo>
                  <a:lnTo>
                    <a:pt x="3165525" y="3987"/>
                  </a:lnTo>
                  <a:lnTo>
                    <a:pt x="3210314" y="6645"/>
                  </a:lnTo>
                  <a:lnTo>
                    <a:pt x="3255067" y="9967"/>
                  </a:lnTo>
                  <a:lnTo>
                    <a:pt x="3299776" y="13954"/>
                  </a:lnTo>
                  <a:lnTo>
                    <a:pt x="3344433" y="18606"/>
                  </a:lnTo>
                  <a:lnTo>
                    <a:pt x="3389030" y="23922"/>
                  </a:lnTo>
                  <a:lnTo>
                    <a:pt x="3433559" y="29902"/>
                  </a:lnTo>
                  <a:lnTo>
                    <a:pt x="3478011" y="36547"/>
                  </a:lnTo>
                  <a:lnTo>
                    <a:pt x="3522379" y="43857"/>
                  </a:lnTo>
                  <a:lnTo>
                    <a:pt x="3566656" y="51831"/>
                  </a:lnTo>
                  <a:lnTo>
                    <a:pt x="3610831" y="60470"/>
                  </a:lnTo>
                  <a:lnTo>
                    <a:pt x="3654899" y="69773"/>
                  </a:lnTo>
                  <a:lnTo>
                    <a:pt x="3698850" y="79741"/>
                  </a:lnTo>
                  <a:lnTo>
                    <a:pt x="3742678" y="90373"/>
                  </a:lnTo>
                  <a:lnTo>
                    <a:pt x="3786373" y="101669"/>
                  </a:lnTo>
                  <a:lnTo>
                    <a:pt x="3829927" y="113630"/>
                  </a:lnTo>
                  <a:lnTo>
                    <a:pt x="3873333" y="126256"/>
                  </a:lnTo>
                  <a:lnTo>
                    <a:pt x="3916583" y="139546"/>
                  </a:lnTo>
                  <a:lnTo>
                    <a:pt x="3959669" y="153501"/>
                  </a:lnTo>
                  <a:lnTo>
                    <a:pt x="4002582" y="168120"/>
                  </a:lnTo>
                  <a:lnTo>
                    <a:pt x="4045315" y="183404"/>
                  </a:lnTo>
                  <a:lnTo>
                    <a:pt x="4087859" y="199352"/>
                  </a:lnTo>
                  <a:lnTo>
                    <a:pt x="4130207" y="215965"/>
                  </a:lnTo>
                  <a:lnTo>
                    <a:pt x="4172351" y="233242"/>
                  </a:lnTo>
                  <a:lnTo>
                    <a:pt x="4214282" y="251184"/>
                  </a:lnTo>
                  <a:lnTo>
                    <a:pt x="4255993" y="269790"/>
                  </a:lnTo>
                  <a:lnTo>
                    <a:pt x="4297475" y="289061"/>
                  </a:lnTo>
                  <a:lnTo>
                    <a:pt x="4338721" y="308996"/>
                  </a:lnTo>
                  <a:lnTo>
                    <a:pt x="4379722" y="329596"/>
                  </a:lnTo>
                  <a:lnTo>
                    <a:pt x="4420471" y="350860"/>
                  </a:lnTo>
                  <a:lnTo>
                    <a:pt x="4460959" y="372789"/>
                  </a:lnTo>
                  <a:lnTo>
                    <a:pt x="4501178" y="395382"/>
                  </a:lnTo>
                  <a:lnTo>
                    <a:pt x="4541121" y="418640"/>
                  </a:lnTo>
                  <a:lnTo>
                    <a:pt x="4580780" y="442562"/>
                  </a:lnTo>
                  <a:lnTo>
                    <a:pt x="4620145" y="467149"/>
                  </a:lnTo>
                  <a:lnTo>
                    <a:pt x="4659210" y="492400"/>
                  </a:lnTo>
                  <a:lnTo>
                    <a:pt x="4697967" y="518316"/>
                  </a:lnTo>
                  <a:lnTo>
                    <a:pt x="4736407" y="544897"/>
                  </a:lnTo>
                  <a:lnTo>
                    <a:pt x="4774522" y="572141"/>
                  </a:lnTo>
                  <a:lnTo>
                    <a:pt x="4812304" y="600051"/>
                  </a:lnTo>
                  <a:lnTo>
                    <a:pt x="4849746" y="628625"/>
                  </a:lnTo>
                  <a:lnTo>
                    <a:pt x="4886839" y="657863"/>
                  </a:lnTo>
                  <a:lnTo>
                    <a:pt x="4923575" y="687766"/>
                  </a:lnTo>
                  <a:lnTo>
                    <a:pt x="4959946" y="718333"/>
                  </a:lnTo>
                  <a:lnTo>
                    <a:pt x="4995945" y="749565"/>
                  </a:lnTo>
                  <a:lnTo>
                    <a:pt x="5031563" y="781462"/>
                  </a:lnTo>
                  <a:lnTo>
                    <a:pt x="5066792" y="814023"/>
                  </a:lnTo>
                  <a:lnTo>
                    <a:pt x="5101624" y="847248"/>
                  </a:lnTo>
                  <a:lnTo>
                    <a:pt x="5136051" y="881138"/>
                  </a:lnTo>
                  <a:close/>
                </a:path>
              </a:pathLst>
            </a:custGeom>
            <a:ln w="4188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5" name="object 5"/>
            <p:cNvSpPr/>
            <p:nvPr/>
          </p:nvSpPr>
          <p:spPr>
            <a:xfrm>
              <a:off x="10052050" y="3362116"/>
              <a:ext cx="0" cy="6029325"/>
            </a:xfrm>
            <a:custGeom>
              <a:avLst/>
              <a:gdLst/>
              <a:ahLst/>
              <a:cxnLst/>
              <a:rect l="l" t="t" r="r" b="b"/>
              <a:pathLst>
                <a:path h="6029325">
                  <a:moveTo>
                    <a:pt x="0" y="602904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" name="object 6"/>
            <p:cNvSpPr/>
            <p:nvPr/>
          </p:nvSpPr>
          <p:spPr>
            <a:xfrm>
              <a:off x="7022430" y="6376637"/>
              <a:ext cx="6059805" cy="0"/>
            </a:xfrm>
            <a:custGeom>
              <a:avLst/>
              <a:gdLst/>
              <a:ahLst/>
              <a:cxnLst/>
              <a:rect l="l" t="t" r="r" b="b"/>
              <a:pathLst>
                <a:path w="6059805">
                  <a:moveTo>
                    <a:pt x="0" y="0"/>
                  </a:moveTo>
                  <a:lnTo>
                    <a:pt x="6059239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" name="object 7"/>
            <p:cNvSpPr/>
            <p:nvPr/>
          </p:nvSpPr>
          <p:spPr>
            <a:xfrm>
              <a:off x="7997291" y="4525117"/>
              <a:ext cx="1734820" cy="744855"/>
            </a:xfrm>
            <a:custGeom>
              <a:avLst/>
              <a:gdLst/>
              <a:ahLst/>
              <a:cxnLst/>
              <a:rect l="l" t="t" r="r" b="b"/>
              <a:pathLst>
                <a:path w="1734820" h="744854">
                  <a:moveTo>
                    <a:pt x="1734769" y="0"/>
                  </a:moveTo>
                  <a:lnTo>
                    <a:pt x="0" y="0"/>
                  </a:lnTo>
                  <a:lnTo>
                    <a:pt x="0" y="429310"/>
                  </a:lnTo>
                  <a:lnTo>
                    <a:pt x="271373" y="429310"/>
                  </a:lnTo>
                  <a:lnTo>
                    <a:pt x="271373" y="744766"/>
                  </a:lnTo>
                  <a:lnTo>
                    <a:pt x="1419364" y="744766"/>
                  </a:lnTo>
                  <a:lnTo>
                    <a:pt x="1419364" y="429310"/>
                  </a:lnTo>
                  <a:lnTo>
                    <a:pt x="1734769" y="429310"/>
                  </a:lnTo>
                  <a:lnTo>
                    <a:pt x="1734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18884" y="1863804"/>
            <a:ext cx="1043957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>
                <a:solidFill>
                  <a:srgbClr val="004D7F"/>
                </a:solidFill>
              </a:rPr>
              <a:t>FINDABLE</a:t>
            </a:r>
            <a:r>
              <a:rPr sz="1001" b="1" spc="-62">
                <a:solidFill>
                  <a:srgbClr val="004D7F"/>
                </a:solidFill>
              </a:rPr>
              <a:t> </a:t>
            </a:r>
            <a:r>
              <a:rPr sz="1001" b="1" spc="-23">
                <a:solidFill>
                  <a:srgbClr val="004D7F"/>
                </a:solidFill>
              </a:rPr>
              <a:t>&amp;</a:t>
            </a:r>
            <a:endParaRPr sz="1001"/>
          </a:p>
        </p:txBody>
      </p:sp>
      <p:sp>
        <p:nvSpPr>
          <p:cNvPr id="9" name="object 9"/>
          <p:cNvSpPr txBox="1"/>
          <p:nvPr/>
        </p:nvSpPr>
        <p:spPr>
          <a:xfrm>
            <a:off x="3642310" y="2059052"/>
            <a:ext cx="713737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 spc="-5">
                <a:solidFill>
                  <a:srgbClr val="004D7F"/>
                </a:solidFill>
              </a:rPr>
              <a:t>USABLE</a:t>
            </a:r>
            <a:endParaRPr sz="1001"/>
          </a:p>
        </p:txBody>
      </p:sp>
      <p:sp>
        <p:nvSpPr>
          <p:cNvPr id="10" name="object 10"/>
          <p:cNvSpPr/>
          <p:nvPr/>
        </p:nvSpPr>
        <p:spPr>
          <a:xfrm>
            <a:off x="3187113" y="2226322"/>
            <a:ext cx="1291525" cy="366296"/>
          </a:xfrm>
          <a:custGeom>
            <a:avLst/>
            <a:gdLst/>
            <a:ahLst/>
            <a:cxnLst/>
            <a:rect l="l" t="t" r="r" b="b"/>
            <a:pathLst>
              <a:path w="2123440" h="620395">
                <a:moveTo>
                  <a:pt x="2123071" y="0"/>
                </a:moveTo>
                <a:lnTo>
                  <a:pt x="190" y="0"/>
                </a:lnTo>
                <a:lnTo>
                  <a:pt x="190" y="335076"/>
                </a:lnTo>
                <a:lnTo>
                  <a:pt x="0" y="335076"/>
                </a:lnTo>
                <a:lnTo>
                  <a:pt x="0" y="619810"/>
                </a:lnTo>
                <a:lnTo>
                  <a:pt x="2082152" y="619810"/>
                </a:lnTo>
                <a:lnTo>
                  <a:pt x="2082152" y="335076"/>
                </a:lnTo>
                <a:lnTo>
                  <a:pt x="2123071" y="335076"/>
                </a:lnTo>
                <a:lnTo>
                  <a:pt x="2123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" name="object 11"/>
          <p:cNvSpPr txBox="1"/>
          <p:nvPr/>
        </p:nvSpPr>
        <p:spPr>
          <a:xfrm>
            <a:off x="3391363" y="2287343"/>
            <a:ext cx="1281869" cy="169165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050">
                <a:solidFill>
                  <a:srgbClr val="004D7F"/>
                </a:solidFill>
              </a:rPr>
              <a:t>access</a:t>
            </a:r>
            <a:r>
              <a:rPr sz="1050" spc="16">
                <a:solidFill>
                  <a:srgbClr val="004D7F"/>
                </a:solidFill>
              </a:rPr>
              <a:t> </a:t>
            </a:r>
            <a:r>
              <a:rPr sz="1050">
                <a:solidFill>
                  <a:srgbClr val="004D7F"/>
                </a:solidFill>
              </a:rPr>
              <a:t>to</a:t>
            </a:r>
            <a:r>
              <a:rPr sz="1050" spc="16">
                <a:solidFill>
                  <a:srgbClr val="004D7F"/>
                </a:solidFill>
              </a:rPr>
              <a:t> </a:t>
            </a:r>
            <a:r>
              <a:rPr sz="1050">
                <a:solidFill>
                  <a:srgbClr val="004D7F"/>
                </a:solidFill>
              </a:rPr>
              <a:t>the</a:t>
            </a:r>
            <a:r>
              <a:rPr sz="1050" spc="18">
                <a:solidFill>
                  <a:srgbClr val="004D7F"/>
                </a:solidFill>
              </a:rPr>
              <a:t> </a:t>
            </a:r>
            <a:r>
              <a:rPr sz="1050" spc="-9">
                <a:solidFill>
                  <a:srgbClr val="004D7F"/>
                </a:solidFill>
              </a:rPr>
              <a:t>total</a:t>
            </a:r>
            <a:endParaRPr sz="1050"/>
          </a:p>
        </p:txBody>
      </p:sp>
      <p:sp>
        <p:nvSpPr>
          <p:cNvPr id="12" name="object 12"/>
          <p:cNvSpPr txBox="1"/>
          <p:nvPr/>
        </p:nvSpPr>
        <p:spPr>
          <a:xfrm>
            <a:off x="3410326" y="2468519"/>
            <a:ext cx="1282255" cy="147621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910">
                <a:solidFill>
                  <a:srgbClr val="004D7F"/>
                </a:solidFill>
              </a:rPr>
              <a:t>pool</a:t>
            </a:r>
            <a:r>
              <a:rPr sz="910" spc="14">
                <a:solidFill>
                  <a:srgbClr val="004D7F"/>
                </a:solidFill>
              </a:rPr>
              <a:t> </a:t>
            </a:r>
            <a:r>
              <a:rPr sz="910">
                <a:solidFill>
                  <a:srgbClr val="004D7F"/>
                </a:solidFill>
              </a:rPr>
              <a:t>of</a:t>
            </a:r>
            <a:r>
              <a:rPr sz="910" spc="14">
                <a:solidFill>
                  <a:srgbClr val="004D7F"/>
                </a:solidFill>
              </a:rPr>
              <a:t> </a:t>
            </a:r>
            <a:r>
              <a:rPr sz="910" spc="-5">
                <a:solidFill>
                  <a:srgbClr val="004D7F"/>
                </a:solidFill>
              </a:rPr>
              <a:t>knowledge</a:t>
            </a:r>
            <a:endParaRPr sz="910"/>
          </a:p>
        </p:txBody>
      </p:sp>
      <p:sp>
        <p:nvSpPr>
          <p:cNvPr id="13" name="object 13"/>
          <p:cNvSpPr/>
          <p:nvPr/>
        </p:nvSpPr>
        <p:spPr>
          <a:xfrm>
            <a:off x="4818602" y="1884110"/>
            <a:ext cx="1320878" cy="439781"/>
          </a:xfrm>
          <a:custGeom>
            <a:avLst/>
            <a:gdLst/>
            <a:ahLst/>
            <a:cxnLst/>
            <a:rect l="l" t="t" r="r" b="b"/>
            <a:pathLst>
              <a:path w="2171700" h="744854">
                <a:moveTo>
                  <a:pt x="2171484" y="429310"/>
                </a:moveTo>
                <a:lnTo>
                  <a:pt x="1985454" y="429310"/>
                </a:lnTo>
                <a:lnTo>
                  <a:pt x="1985454" y="0"/>
                </a:lnTo>
                <a:lnTo>
                  <a:pt x="263613" y="0"/>
                </a:lnTo>
                <a:lnTo>
                  <a:pt x="263613" y="429310"/>
                </a:lnTo>
                <a:lnTo>
                  <a:pt x="0" y="429310"/>
                </a:lnTo>
                <a:lnTo>
                  <a:pt x="0" y="744766"/>
                </a:lnTo>
                <a:lnTo>
                  <a:pt x="2171484" y="744766"/>
                </a:lnTo>
                <a:lnTo>
                  <a:pt x="2171484" y="429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4" name="object 14"/>
          <p:cNvSpPr txBox="1"/>
          <p:nvPr/>
        </p:nvSpPr>
        <p:spPr>
          <a:xfrm>
            <a:off x="4932721" y="1867904"/>
            <a:ext cx="1015763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>
                <a:solidFill>
                  <a:srgbClr val="004D7F"/>
                </a:solidFill>
              </a:rPr>
              <a:t>DURABLE</a:t>
            </a:r>
            <a:r>
              <a:rPr sz="1001" b="1" spc="-55">
                <a:solidFill>
                  <a:srgbClr val="004D7F"/>
                </a:solidFill>
              </a:rPr>
              <a:t> </a:t>
            </a:r>
            <a:r>
              <a:rPr sz="1001" b="1" spc="-23">
                <a:solidFill>
                  <a:srgbClr val="004D7F"/>
                </a:solidFill>
              </a:rPr>
              <a:t>&amp;</a:t>
            </a:r>
            <a:endParaRPr sz="1001"/>
          </a:p>
        </p:txBody>
      </p:sp>
      <p:sp>
        <p:nvSpPr>
          <p:cNvPr id="15" name="object 15"/>
          <p:cNvSpPr txBox="1"/>
          <p:nvPr/>
        </p:nvSpPr>
        <p:spPr>
          <a:xfrm>
            <a:off x="4812829" y="2063152"/>
            <a:ext cx="1336326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 spc="-5">
                <a:solidFill>
                  <a:srgbClr val="004D7F"/>
                </a:solidFill>
              </a:rPr>
              <a:t>TRUSTWORTHY</a:t>
            </a:r>
            <a:endParaRPr sz="1001"/>
          </a:p>
        </p:txBody>
      </p:sp>
      <p:sp>
        <p:nvSpPr>
          <p:cNvPr id="16" name="object 16"/>
          <p:cNvSpPr/>
          <p:nvPr/>
        </p:nvSpPr>
        <p:spPr>
          <a:xfrm>
            <a:off x="4818602" y="2309794"/>
            <a:ext cx="1519395" cy="366296"/>
          </a:xfrm>
          <a:custGeom>
            <a:avLst/>
            <a:gdLst/>
            <a:ahLst/>
            <a:cxnLst/>
            <a:rect l="l" t="t" r="r" b="b"/>
            <a:pathLst>
              <a:path w="2498090" h="620395">
                <a:moveTo>
                  <a:pt x="2498077" y="0"/>
                </a:moveTo>
                <a:lnTo>
                  <a:pt x="0" y="0"/>
                </a:lnTo>
                <a:lnTo>
                  <a:pt x="0" y="335076"/>
                </a:lnTo>
                <a:lnTo>
                  <a:pt x="258470" y="335076"/>
                </a:lnTo>
                <a:lnTo>
                  <a:pt x="258470" y="619810"/>
                </a:lnTo>
                <a:lnTo>
                  <a:pt x="2239607" y="619810"/>
                </a:lnTo>
                <a:lnTo>
                  <a:pt x="2239607" y="335076"/>
                </a:lnTo>
                <a:lnTo>
                  <a:pt x="2498077" y="335076"/>
                </a:lnTo>
                <a:lnTo>
                  <a:pt x="2498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7" name="object 17"/>
          <p:cNvSpPr txBox="1"/>
          <p:nvPr/>
        </p:nvSpPr>
        <p:spPr>
          <a:xfrm>
            <a:off x="4812829" y="2279727"/>
            <a:ext cx="1535231" cy="346945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23317" marR="2311" indent="-117830">
              <a:lnSpc>
                <a:spcPct val="109900"/>
              </a:lnSpc>
              <a:spcBef>
                <a:spcPts val="41"/>
              </a:spcBef>
            </a:pPr>
            <a:r>
              <a:rPr sz="1050">
                <a:solidFill>
                  <a:srgbClr val="004D7F"/>
                </a:solidFill>
              </a:rPr>
              <a:t>from</a:t>
            </a:r>
            <a:r>
              <a:rPr sz="1050" spc="18">
                <a:solidFill>
                  <a:srgbClr val="004D7F"/>
                </a:solidFill>
              </a:rPr>
              <a:t> </a:t>
            </a:r>
            <a:r>
              <a:rPr sz="1050">
                <a:solidFill>
                  <a:srgbClr val="004D7F"/>
                </a:solidFill>
              </a:rPr>
              <a:t>past</a:t>
            </a:r>
            <a:r>
              <a:rPr sz="1050" spc="18">
                <a:solidFill>
                  <a:srgbClr val="004D7F"/>
                </a:solidFill>
              </a:rPr>
              <a:t> </a:t>
            </a:r>
            <a:r>
              <a:rPr sz="1050" spc="-5">
                <a:solidFill>
                  <a:srgbClr val="004D7F"/>
                </a:solidFill>
              </a:rPr>
              <a:t>generations </a:t>
            </a:r>
            <a:r>
              <a:rPr sz="1050">
                <a:solidFill>
                  <a:srgbClr val="004D7F"/>
                </a:solidFill>
              </a:rPr>
              <a:t>to</a:t>
            </a:r>
            <a:r>
              <a:rPr sz="1050" spc="14">
                <a:solidFill>
                  <a:srgbClr val="004D7F"/>
                </a:solidFill>
              </a:rPr>
              <a:t> </a:t>
            </a:r>
            <a:r>
              <a:rPr sz="1050">
                <a:solidFill>
                  <a:srgbClr val="004D7F"/>
                </a:solidFill>
              </a:rPr>
              <a:t>future</a:t>
            </a:r>
            <a:r>
              <a:rPr sz="1050" spc="14">
                <a:solidFill>
                  <a:srgbClr val="004D7F"/>
                </a:solidFill>
              </a:rPr>
              <a:t> </a:t>
            </a:r>
            <a:r>
              <a:rPr sz="1050" spc="-5">
                <a:solidFill>
                  <a:srgbClr val="004D7F"/>
                </a:solidFill>
              </a:rPr>
              <a:t>scholars</a:t>
            </a:r>
            <a:endParaRPr sz="1050"/>
          </a:p>
        </p:txBody>
      </p:sp>
      <p:sp>
        <p:nvSpPr>
          <p:cNvPr id="18" name="object 18"/>
          <p:cNvSpPr/>
          <p:nvPr/>
        </p:nvSpPr>
        <p:spPr>
          <a:xfrm>
            <a:off x="3381499" y="3249142"/>
            <a:ext cx="1132787" cy="186335"/>
          </a:xfrm>
          <a:custGeom>
            <a:avLst/>
            <a:gdLst/>
            <a:ahLst/>
            <a:cxnLst/>
            <a:rect l="l" t="t" r="r" b="b"/>
            <a:pathLst>
              <a:path w="1862454" h="315595">
                <a:moveTo>
                  <a:pt x="0" y="0"/>
                </a:moveTo>
                <a:lnTo>
                  <a:pt x="1861854" y="0"/>
                </a:lnTo>
                <a:lnTo>
                  <a:pt x="1861854" y="315462"/>
                </a:lnTo>
                <a:lnTo>
                  <a:pt x="0" y="3154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9" name="object 19"/>
          <p:cNvSpPr txBox="1"/>
          <p:nvPr/>
        </p:nvSpPr>
        <p:spPr>
          <a:xfrm>
            <a:off x="3375724" y="3232937"/>
            <a:ext cx="1148237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>
                <a:solidFill>
                  <a:srgbClr val="004D7F"/>
                </a:solidFill>
              </a:rPr>
              <a:t>OPEN</a:t>
            </a:r>
            <a:r>
              <a:rPr sz="1001" b="1" spc="-20">
                <a:solidFill>
                  <a:srgbClr val="004D7F"/>
                </a:solidFill>
              </a:rPr>
              <a:t> </a:t>
            </a:r>
            <a:r>
              <a:rPr sz="1001" b="1">
                <a:solidFill>
                  <a:srgbClr val="004D7F"/>
                </a:solidFill>
              </a:rPr>
              <a:t>&amp;</a:t>
            </a:r>
            <a:r>
              <a:rPr sz="1001" b="1" spc="-20">
                <a:solidFill>
                  <a:srgbClr val="004D7F"/>
                </a:solidFill>
              </a:rPr>
              <a:t> </a:t>
            </a:r>
            <a:r>
              <a:rPr sz="1001" b="1" spc="-9">
                <a:solidFill>
                  <a:srgbClr val="004D7F"/>
                </a:solidFill>
              </a:rPr>
              <a:t>JUST</a:t>
            </a:r>
            <a:endParaRPr sz="1001"/>
          </a:p>
        </p:txBody>
      </p:sp>
      <p:sp>
        <p:nvSpPr>
          <p:cNvPr id="20" name="object 20"/>
          <p:cNvSpPr/>
          <p:nvPr/>
        </p:nvSpPr>
        <p:spPr>
          <a:xfrm>
            <a:off x="3349896" y="3518085"/>
            <a:ext cx="1292683" cy="366296"/>
          </a:xfrm>
          <a:custGeom>
            <a:avLst/>
            <a:gdLst/>
            <a:ahLst/>
            <a:cxnLst/>
            <a:rect l="l" t="t" r="r" b="b"/>
            <a:pathLst>
              <a:path w="2125345" h="620395">
                <a:moveTo>
                  <a:pt x="2125141" y="335076"/>
                </a:moveTo>
                <a:lnTo>
                  <a:pt x="2053323" y="335076"/>
                </a:lnTo>
                <a:lnTo>
                  <a:pt x="2053323" y="0"/>
                </a:lnTo>
                <a:lnTo>
                  <a:pt x="71818" y="0"/>
                </a:lnTo>
                <a:lnTo>
                  <a:pt x="71818" y="335076"/>
                </a:lnTo>
                <a:lnTo>
                  <a:pt x="0" y="335076"/>
                </a:lnTo>
                <a:lnTo>
                  <a:pt x="0" y="619810"/>
                </a:lnTo>
                <a:lnTo>
                  <a:pt x="2125141" y="619810"/>
                </a:lnTo>
                <a:lnTo>
                  <a:pt x="2125141" y="3350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25"/>
          </a:p>
        </p:txBody>
      </p:sp>
      <p:sp>
        <p:nvSpPr>
          <p:cNvPr id="21" name="object 21"/>
          <p:cNvSpPr txBox="1"/>
          <p:nvPr/>
        </p:nvSpPr>
        <p:spPr>
          <a:xfrm>
            <a:off x="3376784" y="3499447"/>
            <a:ext cx="1220846" cy="169165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050">
                <a:solidFill>
                  <a:srgbClr val="004D7F"/>
                </a:solidFill>
              </a:rPr>
              <a:t>public</a:t>
            </a:r>
            <a:r>
              <a:rPr sz="1050" spc="25">
                <a:solidFill>
                  <a:srgbClr val="004D7F"/>
                </a:solidFill>
              </a:rPr>
              <a:t> </a:t>
            </a:r>
            <a:r>
              <a:rPr sz="1050" spc="-5">
                <a:solidFill>
                  <a:srgbClr val="004D7F"/>
                </a:solidFill>
              </a:rPr>
              <a:t>knowledge</a:t>
            </a:r>
            <a:endParaRPr sz="1050"/>
          </a:p>
        </p:txBody>
      </p:sp>
      <p:sp>
        <p:nvSpPr>
          <p:cNvPr id="22" name="object 22"/>
          <p:cNvSpPr txBox="1"/>
          <p:nvPr/>
        </p:nvSpPr>
        <p:spPr>
          <a:xfrm>
            <a:off x="3381923" y="3718676"/>
            <a:ext cx="1308132" cy="147621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910">
                <a:solidFill>
                  <a:srgbClr val="004D7F"/>
                </a:solidFill>
              </a:rPr>
              <a:t>for</a:t>
            </a:r>
            <a:r>
              <a:rPr sz="910" spc="16">
                <a:solidFill>
                  <a:srgbClr val="004D7F"/>
                </a:solidFill>
              </a:rPr>
              <a:t> </a:t>
            </a:r>
            <a:r>
              <a:rPr sz="910">
                <a:solidFill>
                  <a:srgbClr val="004D7F"/>
                </a:solidFill>
              </a:rPr>
              <a:t>the</a:t>
            </a:r>
            <a:r>
              <a:rPr sz="910" spc="16">
                <a:solidFill>
                  <a:srgbClr val="004D7F"/>
                </a:solidFill>
              </a:rPr>
              <a:t> </a:t>
            </a:r>
            <a:r>
              <a:rPr sz="910">
                <a:solidFill>
                  <a:srgbClr val="004D7F"/>
                </a:solidFill>
              </a:rPr>
              <a:t>public</a:t>
            </a:r>
            <a:r>
              <a:rPr sz="910" spc="16">
                <a:solidFill>
                  <a:srgbClr val="004D7F"/>
                </a:solidFill>
              </a:rPr>
              <a:t> </a:t>
            </a:r>
            <a:r>
              <a:rPr sz="910" spc="-9">
                <a:solidFill>
                  <a:srgbClr val="004D7F"/>
                </a:solidFill>
              </a:rPr>
              <a:t>good</a:t>
            </a:r>
            <a:endParaRPr sz="910"/>
          </a:p>
        </p:txBody>
      </p:sp>
      <p:sp>
        <p:nvSpPr>
          <p:cNvPr id="24" name="object 24"/>
          <p:cNvSpPr txBox="1"/>
          <p:nvPr/>
        </p:nvSpPr>
        <p:spPr>
          <a:xfrm>
            <a:off x="4960236" y="3229923"/>
            <a:ext cx="1091462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>
                <a:solidFill>
                  <a:srgbClr val="004D7F"/>
                </a:solidFill>
              </a:rPr>
              <a:t>INCLUSIVE</a:t>
            </a:r>
            <a:r>
              <a:rPr sz="1001" b="1" spc="-64">
                <a:solidFill>
                  <a:srgbClr val="004D7F"/>
                </a:solidFill>
              </a:rPr>
              <a:t> </a:t>
            </a:r>
            <a:r>
              <a:rPr sz="1001" b="1" spc="-23">
                <a:solidFill>
                  <a:srgbClr val="004D7F"/>
                </a:solidFill>
              </a:rPr>
              <a:t>&amp;</a:t>
            </a:r>
            <a:endParaRPr sz="1001"/>
          </a:p>
        </p:txBody>
      </p:sp>
      <p:sp>
        <p:nvSpPr>
          <p:cNvPr id="25" name="object 25"/>
          <p:cNvSpPr txBox="1"/>
          <p:nvPr/>
        </p:nvSpPr>
        <p:spPr>
          <a:xfrm>
            <a:off x="4849836" y="3437177"/>
            <a:ext cx="1465325" cy="1595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4"/>
              </a:spcBef>
            </a:pPr>
            <a:r>
              <a:rPr sz="1001" b="1" spc="-5">
                <a:solidFill>
                  <a:srgbClr val="004D7F"/>
                </a:solidFill>
              </a:rPr>
              <a:t>COLLABORATIVE</a:t>
            </a:r>
            <a:endParaRPr sz="1001"/>
          </a:p>
        </p:txBody>
      </p:sp>
      <p:sp>
        <p:nvSpPr>
          <p:cNvPr id="26" name="object 26"/>
          <p:cNvSpPr/>
          <p:nvPr/>
        </p:nvSpPr>
        <p:spPr>
          <a:xfrm>
            <a:off x="4850478" y="3680173"/>
            <a:ext cx="891013" cy="366296"/>
          </a:xfrm>
          <a:custGeom>
            <a:avLst/>
            <a:gdLst/>
            <a:ahLst/>
            <a:cxnLst/>
            <a:rect l="l" t="t" r="r" b="b"/>
            <a:pathLst>
              <a:path w="1464945" h="620395">
                <a:moveTo>
                  <a:pt x="1464564" y="0"/>
                </a:moveTo>
                <a:lnTo>
                  <a:pt x="0" y="0"/>
                </a:lnTo>
                <a:lnTo>
                  <a:pt x="0" y="335064"/>
                </a:lnTo>
                <a:lnTo>
                  <a:pt x="107962" y="335064"/>
                </a:lnTo>
                <a:lnTo>
                  <a:pt x="107962" y="619810"/>
                </a:lnTo>
                <a:lnTo>
                  <a:pt x="1356614" y="619810"/>
                </a:lnTo>
                <a:lnTo>
                  <a:pt x="1356614" y="335064"/>
                </a:lnTo>
                <a:lnTo>
                  <a:pt x="1464564" y="335064"/>
                </a:lnTo>
                <a:lnTo>
                  <a:pt x="1464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7" name="object 27"/>
          <p:cNvSpPr txBox="1"/>
          <p:nvPr/>
        </p:nvSpPr>
        <p:spPr>
          <a:xfrm>
            <a:off x="5008461" y="3651837"/>
            <a:ext cx="906462" cy="346945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4872" marR="2311" indent="-49096">
              <a:lnSpc>
                <a:spcPct val="109900"/>
              </a:lnSpc>
              <a:spcBef>
                <a:spcPts val="41"/>
              </a:spcBef>
            </a:pPr>
            <a:r>
              <a:rPr sz="1050">
                <a:solidFill>
                  <a:srgbClr val="004D7F"/>
                </a:solidFill>
              </a:rPr>
              <a:t>vested</a:t>
            </a:r>
            <a:r>
              <a:rPr sz="1050" spc="16">
                <a:solidFill>
                  <a:srgbClr val="004D7F"/>
                </a:solidFill>
              </a:rPr>
              <a:t> </a:t>
            </a:r>
            <a:r>
              <a:rPr sz="1050">
                <a:solidFill>
                  <a:srgbClr val="004D7F"/>
                </a:solidFill>
              </a:rPr>
              <a:t>in</a:t>
            </a:r>
            <a:r>
              <a:rPr sz="1050" spc="18">
                <a:solidFill>
                  <a:srgbClr val="004D7F"/>
                </a:solidFill>
              </a:rPr>
              <a:t> </a:t>
            </a:r>
            <a:r>
              <a:rPr sz="1050" spc="-11">
                <a:solidFill>
                  <a:srgbClr val="004D7F"/>
                </a:solidFill>
              </a:rPr>
              <a:t>the </a:t>
            </a:r>
            <a:r>
              <a:rPr sz="1050" spc="-5">
                <a:solidFill>
                  <a:srgbClr val="004D7F"/>
                </a:solidFill>
              </a:rPr>
              <a:t>community</a:t>
            </a:r>
            <a:endParaRPr sz="1050"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71" y="4922754"/>
            <a:ext cx="508599" cy="17820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84235" y="4983057"/>
            <a:ext cx="2558754" cy="116711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5776">
              <a:spcBef>
                <a:spcPts val="9"/>
              </a:spcBef>
            </a:pPr>
            <a:r>
              <a:rPr sz="751">
                <a:solidFill>
                  <a:srgbClr val="929292"/>
                </a:solidFill>
              </a:rPr>
              <a:t>Maurice</a:t>
            </a:r>
            <a:r>
              <a:rPr sz="751" spc="-7">
                <a:solidFill>
                  <a:srgbClr val="929292"/>
                </a:solidFill>
              </a:rPr>
              <a:t> </a:t>
            </a:r>
            <a:r>
              <a:rPr sz="751" spc="-9">
                <a:solidFill>
                  <a:srgbClr val="929292"/>
                </a:solidFill>
              </a:rPr>
              <a:t>York,</a:t>
            </a:r>
            <a:r>
              <a:rPr sz="751" spc="-7">
                <a:solidFill>
                  <a:srgbClr val="929292"/>
                </a:solidFill>
              </a:rPr>
              <a:t> </a:t>
            </a:r>
            <a:r>
              <a:rPr sz="751" u="sng" spc="-9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hlinkClick r:id="rId3"/>
              </a:rPr>
              <a:t>maurice.york@btaa.org</a:t>
            </a:r>
            <a:r>
              <a:rPr sz="751" spc="-7">
                <a:solidFill>
                  <a:srgbClr val="929292"/>
                </a:solidFill>
              </a:rPr>
              <a:t> </a:t>
            </a:r>
            <a:r>
              <a:rPr sz="751">
                <a:solidFill>
                  <a:srgbClr val="929292"/>
                </a:solidFill>
              </a:rPr>
              <a:t>|</a:t>
            </a:r>
            <a:r>
              <a:rPr sz="751" spc="-5">
                <a:solidFill>
                  <a:srgbClr val="929292"/>
                </a:solidFill>
              </a:rPr>
              <a:t> </a:t>
            </a:r>
            <a:r>
              <a:rPr sz="751" u="sng" spc="-5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hlinkClick r:id="rId4"/>
              </a:rPr>
              <a:t>www.btaa.org/library</a:t>
            </a:r>
            <a:endParaRPr sz="751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329B76-462C-400D-9B1B-92B01E9C8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ADE3-0089-4C4B-86A1-6DE34E12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 Shared Print Collection: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Distributed and Collectively Stewarded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BF4689-1B45-49DB-AB7C-E3F01E22E5D0}"/>
              </a:ext>
            </a:extLst>
          </p:cNvPr>
          <p:cNvSpPr txBox="1">
            <a:spLocks/>
          </p:cNvSpPr>
          <p:nvPr/>
        </p:nvSpPr>
        <p:spPr>
          <a:xfrm>
            <a:off x="0" y="403248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865C11-9E80-4357-88E0-5750D3D0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019" y="3749530"/>
            <a:ext cx="915693" cy="9259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697" y="1225706"/>
            <a:ext cx="8784093" cy="314165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3052017">
              <a:lnSpc>
                <a:spcPct val="111200"/>
              </a:lnSpc>
              <a:spcBef>
                <a:spcPts val="44"/>
              </a:spcBef>
            </a:pPr>
            <a:r>
              <a:rPr sz="1800" dirty="0">
                <a:solidFill>
                  <a:srgbClr val="323232"/>
                </a:solidFill>
              </a:rPr>
              <a:t>Members</a:t>
            </a:r>
            <a:r>
              <a:rPr sz="1800" spc="-5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can</a:t>
            </a:r>
            <a:r>
              <a:rPr sz="1800" spc="-2" dirty="0">
                <a:solidFill>
                  <a:srgbClr val="323232"/>
                </a:solidFill>
              </a:rPr>
              <a:t> </a:t>
            </a:r>
            <a:r>
              <a:rPr sz="1800" b="1" dirty="0">
                <a:solidFill>
                  <a:srgbClr val="323232"/>
                </a:solidFill>
              </a:rPr>
              <a:t>strategically</a:t>
            </a:r>
            <a:r>
              <a:rPr sz="1800" b="1" spc="-5" dirty="0">
                <a:solidFill>
                  <a:srgbClr val="323232"/>
                </a:solidFill>
              </a:rPr>
              <a:t> </a:t>
            </a:r>
            <a:r>
              <a:rPr sz="1800" b="1" dirty="0">
                <a:solidFill>
                  <a:srgbClr val="323232"/>
                </a:solidFill>
              </a:rPr>
              <a:t>invest</a:t>
            </a:r>
            <a:r>
              <a:rPr sz="1800" b="1" spc="-2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in</a:t>
            </a:r>
            <a:r>
              <a:rPr sz="1800" spc="-2" dirty="0">
                <a:solidFill>
                  <a:srgbClr val="323232"/>
                </a:solidFill>
              </a:rPr>
              <a:t> </a:t>
            </a:r>
            <a:r>
              <a:rPr sz="1800" spc="-5" dirty="0">
                <a:solidFill>
                  <a:srgbClr val="323232"/>
                </a:solidFill>
              </a:rPr>
              <a:t>their </a:t>
            </a:r>
            <a:r>
              <a:rPr sz="1800" dirty="0">
                <a:solidFill>
                  <a:srgbClr val="323232"/>
                </a:solidFill>
              </a:rPr>
              <a:t>collections</a:t>
            </a:r>
            <a:r>
              <a:rPr sz="1800" spc="-7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in</a:t>
            </a:r>
            <a:r>
              <a:rPr sz="1800" spc="-2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the context</a:t>
            </a:r>
            <a:r>
              <a:rPr sz="1800" spc="-2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of the</a:t>
            </a:r>
            <a:r>
              <a:rPr sz="1800" spc="-2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shared </a:t>
            </a:r>
            <a:r>
              <a:rPr sz="1800" spc="-5" dirty="0">
                <a:solidFill>
                  <a:srgbClr val="323232"/>
                </a:solidFill>
              </a:rPr>
              <a:t>collection</a:t>
            </a:r>
            <a:endParaRPr sz="1800" dirty="0"/>
          </a:p>
          <a:p>
            <a:pPr marL="2685533">
              <a:spcBef>
                <a:spcPts val="1981"/>
              </a:spcBef>
            </a:pPr>
            <a:r>
              <a:rPr sz="1800" dirty="0"/>
              <a:t>The</a:t>
            </a:r>
            <a:r>
              <a:rPr sz="1800" spc="-2" dirty="0"/>
              <a:t> </a:t>
            </a:r>
            <a:r>
              <a:rPr sz="1800" dirty="0"/>
              <a:t>shared</a:t>
            </a:r>
            <a:r>
              <a:rPr sz="1800" spc="-2" dirty="0"/>
              <a:t> </a:t>
            </a:r>
            <a:r>
              <a:rPr sz="1800" dirty="0"/>
              <a:t>collection</a:t>
            </a:r>
            <a:r>
              <a:rPr sz="1800" spc="-2" dirty="0"/>
              <a:t> </a:t>
            </a:r>
            <a:r>
              <a:rPr sz="1800" dirty="0"/>
              <a:t>has</a:t>
            </a:r>
            <a:r>
              <a:rPr sz="1800" spc="-2" dirty="0"/>
              <a:t> </a:t>
            </a:r>
            <a:r>
              <a:rPr sz="1800" b="1" dirty="0"/>
              <a:t>greater</a:t>
            </a:r>
            <a:r>
              <a:rPr sz="1800" b="1" spc="-2" dirty="0"/>
              <a:t> </a:t>
            </a:r>
            <a:r>
              <a:rPr sz="1800" b="1" dirty="0"/>
              <a:t>persistence</a:t>
            </a:r>
            <a:r>
              <a:rPr sz="1800" b="1" spc="-2" dirty="0"/>
              <a:t> </a:t>
            </a:r>
            <a:r>
              <a:rPr sz="1800" spc="-11" dirty="0"/>
              <a:t>and</a:t>
            </a:r>
            <a:endParaRPr sz="1800" dirty="0"/>
          </a:p>
          <a:p>
            <a:pPr marL="2685533">
              <a:spcBef>
                <a:spcPts val="282"/>
              </a:spcBef>
            </a:pPr>
            <a:r>
              <a:rPr sz="1800" b="1" dirty="0"/>
              <a:t>benefit</a:t>
            </a:r>
            <a:r>
              <a:rPr sz="1800" b="1" spc="-5" dirty="0"/>
              <a:t> </a:t>
            </a:r>
            <a:r>
              <a:rPr sz="1800" b="1" dirty="0"/>
              <a:t>for</a:t>
            </a:r>
            <a:r>
              <a:rPr sz="1800" b="1" spc="-2" dirty="0"/>
              <a:t> </a:t>
            </a:r>
            <a:r>
              <a:rPr sz="1800" b="1" dirty="0"/>
              <a:t>users </a:t>
            </a:r>
            <a:r>
              <a:rPr sz="1800" dirty="0"/>
              <a:t>than</a:t>
            </a:r>
            <a:r>
              <a:rPr sz="1800" spc="-5" dirty="0"/>
              <a:t> </a:t>
            </a:r>
            <a:r>
              <a:rPr sz="1800" dirty="0"/>
              <a:t>the</a:t>
            </a:r>
            <a:r>
              <a:rPr sz="1800" spc="-2" dirty="0"/>
              <a:t> </a:t>
            </a:r>
            <a:r>
              <a:rPr sz="1800" dirty="0"/>
              <a:t>collective </a:t>
            </a:r>
            <a:r>
              <a:rPr sz="1800" spc="-5" dirty="0"/>
              <a:t>collection</a:t>
            </a:r>
            <a:endParaRPr sz="1800" dirty="0"/>
          </a:p>
          <a:p>
            <a:pPr marL="179344">
              <a:spcBef>
                <a:spcPts val="1979"/>
              </a:spcBef>
            </a:pPr>
            <a:r>
              <a:rPr sz="1800" dirty="0"/>
              <a:t>Users</a:t>
            </a:r>
            <a:r>
              <a:rPr sz="1800" spc="-5" dirty="0"/>
              <a:t> </a:t>
            </a:r>
            <a:r>
              <a:rPr sz="1800" dirty="0"/>
              <a:t>gain</a:t>
            </a:r>
            <a:r>
              <a:rPr sz="1800" spc="-5" dirty="0"/>
              <a:t> </a:t>
            </a:r>
            <a:r>
              <a:rPr sz="1800" dirty="0"/>
              <a:t>access</a:t>
            </a:r>
            <a:r>
              <a:rPr sz="1800" spc="-5" dirty="0"/>
              <a:t> </a:t>
            </a:r>
            <a:r>
              <a:rPr sz="1800" dirty="0"/>
              <a:t>to</a:t>
            </a:r>
            <a:r>
              <a:rPr sz="1800" spc="-5" dirty="0"/>
              <a:t> </a:t>
            </a:r>
            <a:r>
              <a:rPr sz="1800" b="1" dirty="0"/>
              <a:t>enhanced</a:t>
            </a:r>
            <a:r>
              <a:rPr sz="1800" b="1" spc="-2" dirty="0"/>
              <a:t> </a:t>
            </a:r>
            <a:r>
              <a:rPr sz="1800" b="1" spc="-5" dirty="0"/>
              <a:t>experiences</a:t>
            </a:r>
            <a:endParaRPr sz="1800" dirty="0"/>
          </a:p>
          <a:p>
            <a:pPr marL="179344">
              <a:spcBef>
                <a:spcPts val="282"/>
              </a:spcBef>
            </a:pPr>
            <a:r>
              <a:rPr sz="1800" dirty="0"/>
              <a:t>through</a:t>
            </a:r>
            <a:r>
              <a:rPr sz="1800" spc="-2" dirty="0"/>
              <a:t> </a:t>
            </a:r>
            <a:r>
              <a:rPr sz="1800" dirty="0"/>
              <a:t>the</a:t>
            </a:r>
            <a:r>
              <a:rPr sz="1800" spc="-2" dirty="0"/>
              <a:t> </a:t>
            </a:r>
            <a:r>
              <a:rPr sz="1800" dirty="0"/>
              <a:t>shared </a:t>
            </a:r>
            <a:r>
              <a:rPr sz="1800" spc="-5" dirty="0"/>
              <a:t>collection</a:t>
            </a:r>
            <a:endParaRPr sz="1800" dirty="0"/>
          </a:p>
          <a:p>
            <a:pPr marL="2021875">
              <a:spcBef>
                <a:spcPts val="1835"/>
              </a:spcBef>
            </a:pPr>
            <a:r>
              <a:rPr lang="en-US" sz="1800" dirty="0"/>
              <a:t>The</a:t>
            </a:r>
            <a:r>
              <a:rPr sz="1800" spc="-121" dirty="0"/>
              <a:t> </a:t>
            </a:r>
            <a:r>
              <a:rPr sz="1800" dirty="0"/>
              <a:t>framework</a:t>
            </a:r>
            <a:r>
              <a:rPr sz="1800" spc="-5" dirty="0"/>
              <a:t> </a:t>
            </a:r>
            <a:r>
              <a:rPr lang="en-US" sz="1800" dirty="0"/>
              <a:t>allows for </a:t>
            </a:r>
            <a:r>
              <a:rPr sz="1800" b="1" dirty="0"/>
              <a:t>coordinating</a:t>
            </a:r>
            <a:r>
              <a:rPr sz="1800" b="1" spc="-5" dirty="0"/>
              <a:t> </a:t>
            </a:r>
            <a:r>
              <a:rPr sz="1800" b="1" dirty="0"/>
              <a:t>effort</a:t>
            </a:r>
            <a:r>
              <a:rPr sz="1800" b="1" spc="-2" dirty="0"/>
              <a:t> </a:t>
            </a:r>
            <a:r>
              <a:rPr sz="1800" dirty="0"/>
              <a:t>and</a:t>
            </a:r>
            <a:r>
              <a:rPr sz="1800" spc="-2" dirty="0"/>
              <a:t> </a:t>
            </a:r>
            <a:r>
              <a:rPr sz="1800" spc="-5" dirty="0">
                <a:solidFill>
                  <a:srgbClr val="323232"/>
                </a:solidFill>
              </a:rPr>
              <a:t>gaining</a:t>
            </a:r>
            <a:endParaRPr sz="1800" dirty="0"/>
          </a:p>
          <a:p>
            <a:pPr marL="2021875">
              <a:spcBef>
                <a:spcPts val="282"/>
              </a:spcBef>
            </a:pPr>
            <a:r>
              <a:rPr sz="1800" b="1" dirty="0"/>
              <a:t>mutual</a:t>
            </a:r>
            <a:r>
              <a:rPr sz="1800" b="1" spc="-2" dirty="0"/>
              <a:t> </a:t>
            </a:r>
            <a:r>
              <a:rPr sz="1800" b="1" dirty="0"/>
              <a:t>benefit </a:t>
            </a:r>
            <a:r>
              <a:rPr sz="1800" dirty="0"/>
              <a:t>in</a:t>
            </a:r>
            <a:r>
              <a:rPr sz="1800" spc="-2" dirty="0"/>
              <a:t> </a:t>
            </a:r>
            <a:r>
              <a:rPr sz="1800" dirty="0"/>
              <a:t>the</a:t>
            </a:r>
            <a:r>
              <a:rPr sz="1800" spc="-2" dirty="0"/>
              <a:t> </a:t>
            </a:r>
            <a:r>
              <a:rPr sz="1800" dirty="0"/>
              <a:t>context</a:t>
            </a:r>
            <a:r>
              <a:rPr sz="1800" spc="-2" dirty="0"/>
              <a:t> </a:t>
            </a:r>
            <a:r>
              <a:rPr sz="1800" dirty="0"/>
              <a:t>of</a:t>
            </a:r>
            <a:r>
              <a:rPr sz="1800" spc="-2" dirty="0"/>
              <a:t> </a:t>
            </a:r>
            <a:r>
              <a:rPr sz="1800" dirty="0"/>
              <a:t>the</a:t>
            </a:r>
            <a:r>
              <a:rPr sz="1800" spc="-2" dirty="0"/>
              <a:t> </a:t>
            </a:r>
            <a:r>
              <a:rPr sz="1800" dirty="0"/>
              <a:t>shared</a:t>
            </a:r>
            <a:r>
              <a:rPr sz="1800" spc="-2" dirty="0"/>
              <a:t> </a:t>
            </a:r>
            <a:r>
              <a:rPr sz="1800" spc="-5" dirty="0"/>
              <a:t>collection</a:t>
            </a:r>
            <a:endParaRPr sz="18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170" y="33466"/>
            <a:ext cx="6297561" cy="942151"/>
          </a:xfrm>
          <a:prstGeom prst="rect">
            <a:avLst/>
          </a:prstGeom>
        </p:spPr>
        <p:txBody>
          <a:bodyPr spcFirstLastPara="1" vert="horz" wrap="square" lIns="0" tIns="97379" rIns="0" bIns="0" rtlCol="0" anchor="ctr" anchorCtr="0">
            <a:spAutoFit/>
          </a:bodyPr>
          <a:lstStyle/>
          <a:p>
            <a:pPr marL="80286">
              <a:spcBef>
                <a:spcPts val="57"/>
              </a:spcBef>
            </a:pPr>
            <a:r>
              <a:rPr sz="2700" b="1" dirty="0"/>
              <a:t>Added</a:t>
            </a:r>
            <a:r>
              <a:rPr sz="2700" b="1" spc="-20" dirty="0"/>
              <a:t> </a:t>
            </a:r>
            <a:r>
              <a:rPr sz="2700" b="1" dirty="0"/>
              <a:t>value</a:t>
            </a:r>
            <a:r>
              <a:rPr sz="2700" b="1" spc="-20" dirty="0"/>
              <a:t> </a:t>
            </a:r>
            <a:r>
              <a:rPr sz="2700" b="1" dirty="0"/>
              <a:t>through</a:t>
            </a:r>
            <a:r>
              <a:rPr sz="2700" b="1" spc="-20" dirty="0"/>
              <a:t> </a:t>
            </a:r>
            <a:r>
              <a:rPr sz="2700" b="1" dirty="0"/>
              <a:t>an</a:t>
            </a:r>
            <a:r>
              <a:rPr sz="2700" b="1" spc="-20" dirty="0"/>
              <a:t> </a:t>
            </a:r>
            <a:r>
              <a:rPr sz="2700" b="1" spc="-27" dirty="0"/>
              <a:t>at-</a:t>
            </a:r>
            <a:r>
              <a:rPr sz="2700" b="1" dirty="0"/>
              <a:t>scale</a:t>
            </a:r>
            <a:r>
              <a:rPr sz="2700" b="1" spc="-20" dirty="0"/>
              <a:t> </a:t>
            </a:r>
            <a:r>
              <a:rPr sz="2700" b="1" dirty="0"/>
              <a:t>shared</a:t>
            </a:r>
            <a:r>
              <a:rPr sz="2700" b="1" spc="-20" dirty="0"/>
              <a:t> </a:t>
            </a:r>
            <a:r>
              <a:rPr sz="2700" b="1" spc="-5" dirty="0"/>
              <a:t>collec</a:t>
            </a:r>
            <a:r>
              <a:rPr lang="en-US" sz="2700" b="1" spc="-5" dirty="0"/>
              <a:t>ti</a:t>
            </a:r>
            <a:r>
              <a:rPr sz="2700" b="1" spc="-5" dirty="0"/>
              <a:t>on</a:t>
            </a:r>
            <a:endParaRPr sz="2700" b="1" dirty="0"/>
          </a:p>
        </p:txBody>
      </p:sp>
      <p:sp>
        <p:nvSpPr>
          <p:cNvPr id="5" name="object 5"/>
          <p:cNvSpPr/>
          <p:nvPr/>
        </p:nvSpPr>
        <p:spPr>
          <a:xfrm>
            <a:off x="80826" y="1061645"/>
            <a:ext cx="7239315" cy="60839"/>
          </a:xfrm>
          <a:custGeom>
            <a:avLst/>
            <a:gdLst/>
            <a:ahLst/>
            <a:cxnLst/>
            <a:rect l="l" t="t" r="r" b="b"/>
            <a:pathLst>
              <a:path w="10156190" h="157480">
                <a:moveTo>
                  <a:pt x="0" y="157063"/>
                </a:moveTo>
                <a:lnTo>
                  <a:pt x="0" y="0"/>
                </a:lnTo>
                <a:lnTo>
                  <a:pt x="10156162" y="0"/>
                </a:lnTo>
                <a:lnTo>
                  <a:pt x="10156162" y="157063"/>
                </a:lnTo>
                <a:lnTo>
                  <a:pt x="0" y="157063"/>
                </a:lnTo>
                <a:close/>
              </a:path>
            </a:pathLst>
          </a:custGeom>
          <a:solidFill>
            <a:srgbClr val="02A2D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58073-77BC-41E0-9FE9-20AE8C74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E28EAF-3A92-4981-A54D-5A4701053F57}"/>
              </a:ext>
            </a:extLst>
          </p:cNvPr>
          <p:cNvGrpSpPr/>
          <p:nvPr/>
        </p:nvGrpSpPr>
        <p:grpSpPr>
          <a:xfrm>
            <a:off x="-229021" y="545719"/>
            <a:ext cx="7929984" cy="4316430"/>
            <a:chOff x="-101600" y="0"/>
            <a:chExt cx="9115779" cy="4897261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742480DE-7760-4F97-8F53-2503AE4E80D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1448358"/>
                </p:ext>
              </p:extLst>
            </p:nvPr>
          </p:nvGraphicFramePr>
          <p:xfrm>
            <a:off x="-101600" y="833262"/>
            <a:ext cx="9115779" cy="4063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51FD94B1-4D3D-4641-A5FD-D8C4DDAEEF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3200181"/>
                </p:ext>
              </p:extLst>
            </p:nvPr>
          </p:nvGraphicFramePr>
          <p:xfrm>
            <a:off x="2291644" y="0"/>
            <a:ext cx="4357512" cy="32737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FA4718-7BA7-44EF-BEE0-57154765EB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28994-1D50-436D-828F-FD5805EB3280}"/>
              </a:ext>
            </a:extLst>
          </p:cNvPr>
          <p:cNvSpPr txBox="1"/>
          <p:nvPr/>
        </p:nvSpPr>
        <p:spPr>
          <a:xfrm>
            <a:off x="7004082" y="1216218"/>
            <a:ext cx="2139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Building the Shared Collection (print)</a:t>
            </a:r>
          </a:p>
        </p:txBody>
      </p:sp>
    </p:spTree>
    <p:extLst>
      <p:ext uri="{BB962C8B-B14F-4D97-AF65-F5344CB8AC3E}">
        <p14:creationId xmlns:p14="http://schemas.microsoft.com/office/powerpoint/2010/main" val="65651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5" y="275830"/>
            <a:ext cx="7817810" cy="482363"/>
          </a:xfrm>
          <a:prstGeom prst="rect">
            <a:avLst/>
          </a:prstGeom>
        </p:spPr>
        <p:txBody>
          <a:bodyPr spcFirstLastPara="1" vert="horz" wrap="square" lIns="0" tIns="7798" rIns="0" bIns="0" rtlCol="0" anchor="ctr" anchorCtr="0">
            <a:spAutoFit/>
          </a:bodyPr>
          <a:lstStyle/>
          <a:p>
            <a:pPr marL="80010">
              <a:spcBef>
                <a:spcPts val="57"/>
              </a:spcBef>
            </a:pPr>
            <a:r>
              <a:rPr sz="3000" b="1" dirty="0"/>
              <a:t>Implementation</a:t>
            </a:r>
            <a:r>
              <a:rPr lang="en-US" sz="3000" b="1" dirty="0"/>
              <a:t> of the </a:t>
            </a:r>
            <a:r>
              <a:rPr lang="en-US" sz="3000" b="1" dirty="0" err="1"/>
              <a:t>AnalysisTool</a:t>
            </a:r>
            <a:endParaRPr lang="en-US" sz="3000" b="1" dirty="0">
              <a:ea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36114"/>
            <a:ext cx="6204146" cy="93188"/>
          </a:xfrm>
          <a:custGeom>
            <a:avLst/>
            <a:gdLst/>
            <a:ahLst/>
            <a:cxnLst/>
            <a:rect l="l" t="t" r="r" b="b"/>
            <a:pathLst>
              <a:path w="10156190" h="157480">
                <a:moveTo>
                  <a:pt x="0" y="157063"/>
                </a:moveTo>
                <a:lnTo>
                  <a:pt x="0" y="0"/>
                </a:lnTo>
                <a:lnTo>
                  <a:pt x="10156162" y="0"/>
                </a:lnTo>
                <a:lnTo>
                  <a:pt x="10156162" y="157063"/>
                </a:lnTo>
                <a:lnTo>
                  <a:pt x="0" y="157063"/>
                </a:lnTo>
                <a:close/>
              </a:path>
            </a:pathLst>
          </a:custGeom>
          <a:solidFill>
            <a:srgbClr val="02A2DF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F521A-C32A-4749-A64D-4EA9BBA8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2A6CD-8667-4B76-BC6F-91CB55C6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8" y="3811986"/>
            <a:ext cx="1492898" cy="12530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2492" y="1207223"/>
            <a:ext cx="8381508" cy="3469761"/>
          </a:xfrm>
          <a:prstGeom prst="rect">
            <a:avLst/>
          </a:prstGeom>
        </p:spPr>
        <p:txBody>
          <a:bodyPr vert="horz" wrap="square" lIns="0" tIns="80864" rIns="0" bIns="0" rtlCol="0" anchor="t">
            <a:spAutoFit/>
          </a:bodyPr>
          <a:lstStyle/>
          <a:p>
            <a:pPr marL="5715">
              <a:spcBef>
                <a:spcPts val="637"/>
              </a:spcBef>
            </a:pPr>
            <a:r>
              <a:rPr sz="1800" b="1" dirty="0">
                <a:solidFill>
                  <a:srgbClr val="323232"/>
                </a:solidFill>
              </a:rPr>
              <a:t>What</a:t>
            </a:r>
            <a:r>
              <a:rPr sz="1800" b="1" spc="-2" dirty="0">
                <a:solidFill>
                  <a:srgbClr val="323232"/>
                </a:solidFill>
              </a:rPr>
              <a:t> </a:t>
            </a:r>
            <a:r>
              <a:rPr sz="1800" b="1" dirty="0">
                <a:solidFill>
                  <a:srgbClr val="323232"/>
                </a:solidFill>
              </a:rPr>
              <a:t>it</a:t>
            </a:r>
            <a:r>
              <a:rPr lang="en-US" sz="1800" b="1" spc="-2" dirty="0">
                <a:solidFill>
                  <a:srgbClr val="323232"/>
                </a:solidFill>
              </a:rPr>
              <a:t> is</a:t>
            </a:r>
            <a:endParaRPr lang="en-US" sz="1800" b="1" dirty="0">
              <a:solidFill>
                <a:srgbClr val="323232"/>
              </a:solidFill>
            </a:endParaRPr>
          </a:p>
          <a:p>
            <a:pPr marL="507683" marR="1815941">
              <a:lnSpc>
                <a:spcPts val="2356"/>
              </a:lnSpc>
              <a:spcBef>
                <a:spcPts val="59"/>
              </a:spcBef>
            </a:pPr>
            <a:r>
              <a:rPr sz="1500" b="1" dirty="0">
                <a:solidFill>
                  <a:srgbClr val="0076BA"/>
                </a:solidFill>
              </a:rPr>
              <a:t>BIG</a:t>
            </a:r>
            <a:r>
              <a:rPr sz="1500" b="1" spc="32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metadata</a:t>
            </a:r>
            <a:r>
              <a:rPr sz="1500" b="1" spc="3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pool</a:t>
            </a:r>
            <a:r>
              <a:rPr sz="1500" b="1" spc="3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of</a:t>
            </a:r>
            <a:r>
              <a:rPr sz="1500" b="1" spc="3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all</a:t>
            </a:r>
            <a:r>
              <a:rPr sz="1500" b="1" spc="3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records</a:t>
            </a:r>
            <a:r>
              <a:rPr sz="1500" b="1" spc="3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from</a:t>
            </a:r>
            <a:r>
              <a:rPr sz="1500" b="1" spc="3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all</a:t>
            </a:r>
            <a:r>
              <a:rPr sz="1500" b="1" spc="34" dirty="0">
                <a:solidFill>
                  <a:srgbClr val="0076BA"/>
                </a:solidFill>
              </a:rPr>
              <a:t> </a:t>
            </a:r>
            <a:r>
              <a:rPr sz="1500" b="1" spc="-5" dirty="0">
                <a:solidFill>
                  <a:srgbClr val="0076BA"/>
                </a:solidFill>
              </a:rPr>
              <a:t>members</a:t>
            </a:r>
            <a:r>
              <a:rPr lang="en-US" sz="1500" b="1" spc="-5" dirty="0">
                <a:solidFill>
                  <a:srgbClr val="0076BA"/>
                </a:solidFill>
              </a:rPr>
              <a:t> – almost 100 million records (reflecting the collective collection)</a:t>
            </a:r>
          </a:p>
          <a:p>
            <a:pPr marL="507683" marR="1815941">
              <a:lnSpc>
                <a:spcPts val="2356"/>
              </a:lnSpc>
              <a:spcBef>
                <a:spcPts val="59"/>
              </a:spcBef>
            </a:pPr>
            <a:endParaRPr lang="en-US" sz="1500" b="1" spc="-5" dirty="0">
              <a:solidFill>
                <a:srgbClr val="0076BA"/>
              </a:solidFill>
            </a:endParaRPr>
          </a:p>
          <a:p>
            <a:pPr marL="507683" marR="1815941">
              <a:lnSpc>
                <a:spcPts val="2356"/>
              </a:lnSpc>
              <a:spcBef>
                <a:spcPts val="59"/>
              </a:spcBef>
            </a:pPr>
            <a:r>
              <a:rPr sz="1500" b="1" dirty="0">
                <a:solidFill>
                  <a:srgbClr val="0076BA"/>
                </a:solidFill>
              </a:rPr>
              <a:t>Overlay</a:t>
            </a:r>
            <a:r>
              <a:rPr sz="1500" b="1" spc="4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of</a:t>
            </a:r>
            <a:r>
              <a:rPr sz="1500" b="1" spc="4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tools,</a:t>
            </a:r>
            <a:r>
              <a:rPr sz="1500" b="1" spc="4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reporting</a:t>
            </a:r>
            <a:r>
              <a:rPr lang="en-US" sz="1500" b="1" dirty="0">
                <a:solidFill>
                  <a:srgbClr val="0076BA"/>
                </a:solidFill>
              </a:rPr>
              <a:t> (including record export)</a:t>
            </a:r>
            <a:r>
              <a:rPr sz="1500" b="1" dirty="0">
                <a:solidFill>
                  <a:srgbClr val="0076BA"/>
                </a:solidFill>
              </a:rPr>
              <a:t>,</a:t>
            </a:r>
            <a:r>
              <a:rPr sz="1500" b="1" spc="4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and</a:t>
            </a:r>
            <a:r>
              <a:rPr lang="en-US" sz="1500" b="1" spc="44" dirty="0">
                <a:solidFill>
                  <a:srgbClr val="0076BA"/>
                </a:solidFill>
              </a:rPr>
              <a:t> 	</a:t>
            </a:r>
            <a:r>
              <a:rPr sz="1500" b="1" dirty="0">
                <a:solidFill>
                  <a:srgbClr val="0076BA"/>
                </a:solidFill>
              </a:rPr>
              <a:t>visualizations</a:t>
            </a:r>
            <a:r>
              <a:rPr sz="1500" b="1" spc="44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for</a:t>
            </a:r>
            <a:r>
              <a:rPr sz="1500" b="1" spc="44" dirty="0">
                <a:solidFill>
                  <a:srgbClr val="0076BA"/>
                </a:solidFill>
              </a:rPr>
              <a:t> </a:t>
            </a:r>
            <a:r>
              <a:rPr sz="1500" b="1" spc="-5" dirty="0">
                <a:solidFill>
                  <a:srgbClr val="0076BA"/>
                </a:solidFill>
              </a:rPr>
              <a:t>bibliographic</a:t>
            </a:r>
            <a:r>
              <a:rPr lang="en-US" sz="1500" spc="-5" dirty="0"/>
              <a:t> </a:t>
            </a:r>
            <a:r>
              <a:rPr sz="1500" b="1" dirty="0">
                <a:solidFill>
                  <a:srgbClr val="0076BA"/>
                </a:solidFill>
              </a:rPr>
              <a:t>analysis</a:t>
            </a:r>
            <a:r>
              <a:rPr sz="1500" b="1" spc="52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and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comparative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lang="en-US" sz="1500" b="1" spc="57" dirty="0">
                <a:solidFill>
                  <a:srgbClr val="0076BA"/>
                </a:solidFill>
              </a:rPr>
              <a:t>	</a:t>
            </a:r>
            <a:r>
              <a:rPr sz="1500" b="1" spc="-5" dirty="0">
                <a:solidFill>
                  <a:srgbClr val="0076BA"/>
                </a:solidFill>
              </a:rPr>
              <a:t>holdings</a:t>
            </a:r>
            <a:endParaRPr lang="en-US" sz="1500" b="1" spc="-5" dirty="0">
              <a:solidFill>
                <a:srgbClr val="0076BA"/>
              </a:solidFill>
            </a:endParaRPr>
          </a:p>
          <a:p>
            <a:pPr marL="851059">
              <a:lnSpc>
                <a:spcPts val="1637"/>
              </a:lnSpc>
            </a:pPr>
            <a:endParaRPr sz="1500" dirty="0"/>
          </a:p>
          <a:p>
            <a:pPr marL="507683">
              <a:spcBef>
                <a:spcPts val="608"/>
              </a:spcBef>
            </a:pPr>
            <a:r>
              <a:rPr sz="1500" b="1" dirty="0">
                <a:solidFill>
                  <a:srgbClr val="0076BA"/>
                </a:solidFill>
              </a:rPr>
              <a:t>Monthly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indexing,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giving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up-to-date,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continuous</a:t>
            </a:r>
            <a:r>
              <a:rPr sz="1500" b="1" spc="57" dirty="0">
                <a:solidFill>
                  <a:srgbClr val="0076BA"/>
                </a:solidFill>
              </a:rPr>
              <a:t> </a:t>
            </a:r>
            <a:r>
              <a:rPr sz="1500" b="1" dirty="0">
                <a:solidFill>
                  <a:srgbClr val="0076BA"/>
                </a:solidFill>
              </a:rPr>
              <a:t>analytic</a:t>
            </a:r>
            <a:r>
              <a:rPr sz="1500" b="1" spc="59" dirty="0">
                <a:solidFill>
                  <a:srgbClr val="0076BA"/>
                </a:solidFill>
              </a:rPr>
              <a:t> </a:t>
            </a:r>
            <a:r>
              <a:rPr sz="1500" b="1" spc="-5" dirty="0">
                <a:solidFill>
                  <a:srgbClr val="0076BA"/>
                </a:solidFill>
              </a:rPr>
              <a:t>capabilities</a:t>
            </a:r>
            <a:endParaRPr sz="1500" dirty="0"/>
          </a:p>
          <a:p>
            <a:pPr marL="208121">
              <a:spcBef>
                <a:spcPts val="832"/>
              </a:spcBef>
            </a:pPr>
            <a:endParaRPr lang="en-US" sz="1800" b="1" dirty="0">
              <a:solidFill>
                <a:srgbClr val="323232"/>
              </a:solidFill>
            </a:endParaRPr>
          </a:p>
          <a:p>
            <a:pPr marL="208121">
              <a:spcBef>
                <a:spcPts val="832"/>
              </a:spcBef>
            </a:pP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e chart with numbers and a diagram&#10;&#10;Description automatically generated">
            <a:extLst>
              <a:ext uri="{FF2B5EF4-FFF2-40B4-BE49-F238E27FC236}">
                <a16:creationId xmlns:a16="http://schemas.microsoft.com/office/drawing/2014/main" id="{009B5417-A58F-866D-4948-65C83253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59" y="825954"/>
            <a:ext cx="5715000" cy="4124325"/>
          </a:xfrm>
          <a:prstGeom prst="rect">
            <a:avLst/>
          </a:prstGeom>
        </p:spPr>
      </p:pic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146508" y="70990"/>
            <a:ext cx="2254218" cy="1053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Monographs: </a:t>
            </a:r>
            <a:r>
              <a:rPr lang="en" sz="2400" dirty="0"/>
              <a:t>Overlap Distribution</a:t>
            </a:r>
            <a:endParaRPr sz="2400" dirty="0"/>
          </a:p>
        </p:txBody>
      </p:sp>
      <p:sp>
        <p:nvSpPr>
          <p:cNvPr id="187" name="Google Shape;187;p34"/>
          <p:cNvSpPr/>
          <p:nvPr/>
        </p:nvSpPr>
        <p:spPr>
          <a:xfrm>
            <a:off x="189575" y="4747850"/>
            <a:ext cx="3016800" cy="31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34"/>
          <p:cNvSpPr txBox="1"/>
          <p:nvPr/>
        </p:nvSpPr>
        <p:spPr>
          <a:xfrm>
            <a:off x="338350" y="1700600"/>
            <a:ext cx="17271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66% </a:t>
            </a:r>
            <a:endParaRPr sz="3600" b="1" dirty="0">
              <a:solidFill>
                <a:srgbClr val="674E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Held by one member</a:t>
            </a:r>
            <a:endParaRPr sz="1500" b="1" dirty="0">
              <a:solidFill>
                <a:srgbClr val="674E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" sz="3600" b="1" dirty="0">
                <a:solidFill>
                  <a:srgbClr val="6AA8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.1% </a:t>
            </a:r>
            <a:endParaRPr sz="3600" b="1">
              <a:solidFill>
                <a:srgbClr val="6AA8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6AA8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Held by all</a:t>
            </a:r>
            <a:endParaRPr b="1" dirty="0">
              <a:solidFill>
                <a:srgbClr val="6AA8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C5681-1EF0-499F-A9CB-51D2C9544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Some early learning</a:t>
            </a:r>
            <a:endParaRPr dirty="0"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4294967295"/>
          </p:nvPr>
        </p:nvSpPr>
        <p:spPr>
          <a:xfrm>
            <a:off x="385808" y="1129436"/>
            <a:ext cx="83655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indent="-336550">
              <a:spcBef>
                <a:spcPts val="1000"/>
              </a:spcBef>
              <a:buSzPts val="1700"/>
            </a:pPr>
            <a:r>
              <a:rPr lang="en-US" sz="1700" b="1" dirty="0"/>
              <a:t>A shared collection of print material - distributed, collectively stewarded, and locally managed - requires shifting our thinking, collectively and locally.</a:t>
            </a:r>
          </a:p>
          <a:p>
            <a:pPr indent="-336550">
              <a:lnSpc>
                <a:spcPct val="114999"/>
              </a:lnSpc>
              <a:spcBef>
                <a:spcPts val="1000"/>
              </a:spcBef>
              <a:buSzPts val="1700"/>
            </a:pPr>
            <a:r>
              <a:rPr lang="en-US" sz="1700" b="1" dirty="0"/>
              <a:t>A shared collection is a different goal from a shared print program.  </a:t>
            </a:r>
          </a:p>
          <a:p>
            <a:pPr indent="-336550">
              <a:spcBef>
                <a:spcPts val="1000"/>
              </a:spcBef>
              <a:buSzPts val="1700"/>
            </a:pPr>
            <a:r>
              <a:rPr lang="en" sz="1700" b="1" dirty="0"/>
              <a:t>The work </a:t>
            </a:r>
            <a:r>
              <a:rPr lang="en-US" sz="1700" b="1" dirty="0"/>
              <a:t>of developing a shared collection</a:t>
            </a:r>
            <a:r>
              <a:rPr lang="en" sz="1700" b="1" dirty="0"/>
              <a:t> requires and inspires dialog that joins a range of perspectives, knowledge, and commitments </a:t>
            </a:r>
          </a:p>
          <a:p>
            <a:pPr indent="-336550">
              <a:lnSpc>
                <a:spcPct val="114999"/>
              </a:lnSpc>
              <a:spcBef>
                <a:spcPts val="1000"/>
              </a:spcBef>
              <a:buSzPts val="1700"/>
            </a:pPr>
            <a:r>
              <a:rPr lang="en" sz="1700" b="1" dirty="0"/>
              <a:t>Seeing the collective collection </a:t>
            </a:r>
            <a:r>
              <a:rPr lang="en-US" sz="1700" b="1" dirty="0"/>
              <a:t>provides</a:t>
            </a:r>
            <a:r>
              <a:rPr lang="en" sz="1700" b="1" dirty="0"/>
              <a:t> a focus </a:t>
            </a:r>
            <a:r>
              <a:rPr lang="en-US" sz="1700" b="1" dirty="0"/>
              <a:t>for re-envisioning how the </a:t>
            </a:r>
            <a:r>
              <a:rPr lang="en" sz="1700" b="1" dirty="0"/>
              <a:t>local and the collective </a:t>
            </a:r>
            <a:r>
              <a:rPr lang="en-US" sz="1700" b="1" dirty="0"/>
              <a:t>form</a:t>
            </a:r>
            <a:r>
              <a:rPr lang="en" sz="1700" b="1" dirty="0"/>
              <a:t> a new relationship</a:t>
            </a: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/>
              <a:t>The community can and must create new ways to work together that align collective and local work</a:t>
            </a:r>
            <a:endParaRPr sz="17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1A1DB-39C1-4BC2-B311-B12364CF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07" y="0"/>
            <a:ext cx="2324493" cy="1362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1B416D"/>
      </a:dk1>
      <a:lt1>
        <a:srgbClr val="FFFFFF"/>
      </a:lt1>
      <a:dk2>
        <a:srgbClr val="0088CE"/>
      </a:dk2>
      <a:lt2>
        <a:srgbClr val="939598"/>
      </a:lt2>
      <a:accent1>
        <a:srgbClr val="025D8E"/>
      </a:accent1>
      <a:accent2>
        <a:srgbClr val="515253"/>
      </a:accent2>
      <a:accent3>
        <a:srgbClr val="0F406D"/>
      </a:accent3>
      <a:accent4>
        <a:srgbClr val="F0EFEF"/>
      </a:accent4>
      <a:accent5>
        <a:srgbClr val="E69138"/>
      </a:accent5>
      <a:accent6>
        <a:srgbClr val="90C7FF"/>
      </a:accent6>
      <a:hlink>
        <a:srgbClr val="023F61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digm">
  <a:themeElements>
    <a:clrScheme name="Paradigm">
      <a:dk1>
        <a:srgbClr val="1B416D"/>
      </a:dk1>
      <a:lt1>
        <a:srgbClr val="FFFFFF"/>
      </a:lt1>
      <a:dk2>
        <a:srgbClr val="0088CE"/>
      </a:dk2>
      <a:lt2>
        <a:srgbClr val="939598"/>
      </a:lt2>
      <a:accent1>
        <a:srgbClr val="025D8E"/>
      </a:accent1>
      <a:accent2>
        <a:srgbClr val="515253"/>
      </a:accent2>
      <a:accent3>
        <a:srgbClr val="0F406D"/>
      </a:accent3>
      <a:accent4>
        <a:srgbClr val="F0EFEF"/>
      </a:accent4>
      <a:accent5>
        <a:srgbClr val="E69138"/>
      </a:accent5>
      <a:accent6>
        <a:srgbClr val="90C7FF"/>
      </a:accent6>
      <a:hlink>
        <a:srgbClr val="023F61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c2e6c9-98ec-4999-8fd9-fccc8aac2b26">
      <Terms xmlns="http://schemas.microsoft.com/office/infopath/2007/PartnerControls"/>
    </lcf76f155ced4ddcb4097134ff3c332f>
    <TaxCatchAll xmlns="ec73da0b-8a30-47eb-8686-db2277628f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4A75A803BCCB4BAE5AEBBA63B76934" ma:contentTypeVersion="13" ma:contentTypeDescription="Create a new document." ma:contentTypeScope="" ma:versionID="b407dd907ef5218fc9aa55fcaf7f64ea">
  <xsd:schema xmlns:xsd="http://www.w3.org/2001/XMLSchema" xmlns:xs="http://www.w3.org/2001/XMLSchema" xmlns:p="http://schemas.microsoft.com/office/2006/metadata/properties" xmlns:ns2="b8c2e6c9-98ec-4999-8fd9-fccc8aac2b26" xmlns:ns3="ec73da0b-8a30-47eb-8686-db2277628fc6" targetNamespace="http://schemas.microsoft.com/office/2006/metadata/properties" ma:root="true" ma:fieldsID="31b9aa2f7d5ce5e79bdc2d7f72d15ca3" ns2:_="" ns3:_="">
    <xsd:import namespace="b8c2e6c9-98ec-4999-8fd9-fccc8aac2b26"/>
    <xsd:import namespace="ec73da0b-8a30-47eb-8686-db2277628f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2e6c9-98ec-4999-8fd9-fccc8aac2b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6e6ad8-52fe-412f-a0b9-03ea580b62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da0b-8a30-47eb-8686-db2277628fc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1b35f18-8ea8-455f-a646-7335a674ec63}" ma:internalName="TaxCatchAll" ma:showField="CatchAllData" ma:web="ec73da0b-8a30-47eb-8686-db2277628f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CF297-247E-448A-BECE-6DE6947C069F}">
  <ds:schemaRefs>
    <ds:schemaRef ds:uri="b8c2e6c9-98ec-4999-8fd9-fccc8aac2b26"/>
    <ds:schemaRef ds:uri="http://purl.org/dc/terms/"/>
    <ds:schemaRef ds:uri="http://schemas.microsoft.com/office/2006/documentManagement/types"/>
    <ds:schemaRef ds:uri="ec73da0b-8a30-47eb-8686-db2277628fc6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B632B5-8C2E-433A-882B-3A87C854E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2e6c9-98ec-4999-8fd9-fccc8aac2b26"/>
    <ds:schemaRef ds:uri="ec73da0b-8a30-47eb-8686-db2277628f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B247D5-2D87-41D3-945F-48551939FA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452</Words>
  <Application>Microsoft Office PowerPoint</Application>
  <PresentationFormat>On-screen Show (16:9)</PresentationFormat>
  <Paragraphs>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 Light</vt:lpstr>
      <vt:lpstr>Merriweather</vt:lpstr>
      <vt:lpstr>Source Sans Pro</vt:lpstr>
      <vt:lpstr>Calibri</vt:lpstr>
      <vt:lpstr>Libre Franklin Medium</vt:lpstr>
      <vt:lpstr>PT Sans Narrow</vt:lpstr>
      <vt:lpstr>Roboto</vt:lpstr>
      <vt:lpstr>Paradigm</vt:lpstr>
      <vt:lpstr>Paradigm</vt:lpstr>
      <vt:lpstr>PowerPoint Presentation</vt:lpstr>
      <vt:lpstr>PowerPoint Presentation</vt:lpstr>
      <vt:lpstr>the KNOWLEDGE COMMONS for the Big Ten will be</vt:lpstr>
      <vt:lpstr>A Shared Print Collection:  Distributed and Collectively Stewarded </vt:lpstr>
      <vt:lpstr>Added value through an at-scale shared collection</vt:lpstr>
      <vt:lpstr>PowerPoint Presentation</vt:lpstr>
      <vt:lpstr>Implementation of the AnalysisTool</vt:lpstr>
      <vt:lpstr>Monographs: Overlap Distribution</vt:lpstr>
      <vt:lpstr>Some early learning</vt:lpstr>
      <vt:lpstr>BTAA Shared Print: Up next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BTAA Shared Print Program: Update</dc:title>
  <dc:creator>Strieb, Karla</dc:creator>
  <cp:lastModifiedBy>Marie Waltz</cp:lastModifiedBy>
  <cp:revision>60</cp:revision>
  <cp:lastPrinted>2024-01-04T20:00:53Z</cp:lastPrinted>
  <dcterms:modified xsi:type="dcterms:W3CDTF">2024-01-19T15:30:58Z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0x010100A74A75A803BCCB4BAE5AEBBA63B76934</vt:lpwstr>
  </property>
  <property fmtid="{D5CDD505-2E9C-101B-9397-08002B2CF9AE}" pid="3" name="MediaServiceImageTags">
    <vt:lpwstr/>
  </property>
</Properties>
</file>