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hp6EkD5HcXj8B7evyc9x5jGOYs5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7" d="100"/>
          <a:sy n="27" d="100"/>
        </p:scale>
        <p:origin x="447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b01993c9a8_0_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b01993c9a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b01993c9a8_0_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b01993c9a8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2b01993c9a8_0_1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2b01993c9a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2b01993c9a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g2b01993c9a8_0_2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50000">
              <a:srgbClr val="FAFAFA"/>
            </a:gs>
            <a:gs pos="100000">
              <a:srgbClr val="CECECE"/>
            </a:gs>
          </a:gsLst>
          <a:lin ang="5400000" scaled="0"/>
        </a:gra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haredprint.org/shared-print-merger/"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drive.google.com/file/d/1fHp82YLdK4iAg9N6fJWUzO15ipWsaRFM/view"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drive.google.com/file/d/1SNo2Xu1Qxxm2dtO23vmPeUC6TNM54h1j/view"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bigquestionscollab.co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title"/>
          </p:nvPr>
        </p:nvSpPr>
        <p:spPr>
          <a:xfrm>
            <a:off x="838200" y="365125"/>
            <a:ext cx="10515600" cy="5908675"/>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B5394"/>
              </a:buClr>
              <a:buSzPts val="6600"/>
              <a:buFont typeface="Calibri"/>
              <a:buNone/>
            </a:pPr>
            <a:r>
              <a:rPr lang="en-US" sz="6600" b="1">
                <a:solidFill>
                  <a:srgbClr val="0B5394"/>
                </a:solidFill>
              </a:rPr>
              <a:t>Update on the Merger of </a:t>
            </a:r>
            <a:br>
              <a:rPr lang="en-US" sz="6600" b="1">
                <a:solidFill>
                  <a:srgbClr val="0B5394"/>
                </a:solidFill>
              </a:rPr>
            </a:br>
            <a:r>
              <a:rPr lang="en-US" sz="6600" b="1">
                <a:solidFill>
                  <a:srgbClr val="0B5394"/>
                </a:solidFill>
              </a:rPr>
              <a:t>The Partnership for Shared Book Collections and the Rosemont Alliance</a:t>
            </a:r>
            <a:br>
              <a:rPr lang="en-US" sz="6600" b="1">
                <a:solidFill>
                  <a:srgbClr val="0B5394"/>
                </a:solidFill>
              </a:rPr>
            </a:br>
            <a:r>
              <a:rPr lang="en-US" sz="2800" b="1">
                <a:solidFill>
                  <a:srgbClr val="0B5394"/>
                </a:solidFill>
              </a:rPr>
              <a:t>PAN Midwinter 2024</a:t>
            </a:r>
            <a:endParaRPr sz="2800" b="1">
              <a:solidFill>
                <a:srgbClr val="0B5394"/>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g2b01993c9a8_0_1"/>
          <p:cNvSpPr txBox="1">
            <a:spLocks noGrp="1"/>
          </p:cNvSpPr>
          <p:nvPr>
            <p:ph type="title"/>
          </p:nvPr>
        </p:nvSpPr>
        <p:spPr>
          <a:xfrm>
            <a:off x="838213" y="2100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   </a:t>
            </a:r>
            <a:r>
              <a:rPr lang="en-US">
                <a:solidFill>
                  <a:schemeClr val="accent5"/>
                </a:solidFill>
              </a:rPr>
              <a:t>Phase 1: What Is Important to Us Now</a:t>
            </a:r>
            <a:endParaRPr>
              <a:solidFill>
                <a:schemeClr val="accent5"/>
              </a:solidFill>
            </a:endParaRPr>
          </a:p>
        </p:txBody>
      </p:sp>
      <p:sp>
        <p:nvSpPr>
          <p:cNvPr id="138" name="Google Shape;138;g2b01993c9a8_0_1"/>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endParaRPr/>
          </a:p>
        </p:txBody>
      </p:sp>
      <p:pic>
        <p:nvPicPr>
          <p:cNvPr id="139" name="Google Shape;139;g2b01993c9a8_0_1"/>
          <p:cNvPicPr preferRelativeResize="0"/>
          <p:nvPr/>
        </p:nvPicPr>
        <p:blipFill>
          <a:blip r:embed="rId3">
            <a:alphaModFix/>
          </a:blip>
          <a:stretch>
            <a:fillRect/>
          </a:stretch>
        </p:blipFill>
        <p:spPr>
          <a:xfrm>
            <a:off x="838225" y="1316550"/>
            <a:ext cx="10515599" cy="536937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g2b01993c9a8_0_8"/>
          <p:cNvSpPr txBox="1">
            <a:spLocks noGrp="1"/>
          </p:cNvSpPr>
          <p:nvPr>
            <p:ph type="title"/>
          </p:nvPr>
        </p:nvSpPr>
        <p:spPr>
          <a:xfrm>
            <a:off x="407550" y="210025"/>
            <a:ext cx="11206500" cy="11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   </a:t>
            </a:r>
            <a:r>
              <a:rPr lang="en-US">
                <a:solidFill>
                  <a:schemeClr val="accent5"/>
                </a:solidFill>
              </a:rPr>
              <a:t>Phase 2: How Might We Best Work Together?</a:t>
            </a:r>
            <a:endParaRPr>
              <a:solidFill>
                <a:schemeClr val="accent5"/>
              </a:solidFill>
            </a:endParaRPr>
          </a:p>
        </p:txBody>
      </p:sp>
      <p:sp>
        <p:nvSpPr>
          <p:cNvPr id="145" name="Google Shape;145;g2b01993c9a8_0_8"/>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endParaRPr/>
          </a:p>
        </p:txBody>
      </p:sp>
      <p:pic>
        <p:nvPicPr>
          <p:cNvPr id="146" name="Google Shape;146;g2b01993c9a8_0_8"/>
          <p:cNvPicPr preferRelativeResize="0"/>
          <p:nvPr/>
        </p:nvPicPr>
        <p:blipFill>
          <a:blip r:embed="rId3">
            <a:alphaModFix/>
          </a:blip>
          <a:stretch>
            <a:fillRect/>
          </a:stretch>
        </p:blipFill>
        <p:spPr>
          <a:xfrm>
            <a:off x="838200" y="1316425"/>
            <a:ext cx="10515600" cy="502237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g2b01993c9a8_0_15"/>
          <p:cNvSpPr txBox="1">
            <a:spLocks noGrp="1"/>
          </p:cNvSpPr>
          <p:nvPr>
            <p:ph type="title"/>
          </p:nvPr>
        </p:nvSpPr>
        <p:spPr>
          <a:xfrm>
            <a:off x="407550" y="210025"/>
            <a:ext cx="11206500" cy="11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   </a:t>
            </a:r>
            <a:r>
              <a:rPr lang="en-US">
                <a:solidFill>
                  <a:schemeClr val="accent5"/>
                </a:solidFill>
              </a:rPr>
              <a:t>Phase 3: What Does Success Look Like?</a:t>
            </a:r>
            <a:endParaRPr>
              <a:solidFill>
                <a:schemeClr val="accent5"/>
              </a:solidFill>
            </a:endParaRPr>
          </a:p>
        </p:txBody>
      </p:sp>
      <p:sp>
        <p:nvSpPr>
          <p:cNvPr id="152" name="Google Shape;152;g2b01993c9a8_0_15"/>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endParaRPr/>
          </a:p>
        </p:txBody>
      </p:sp>
      <p:pic>
        <p:nvPicPr>
          <p:cNvPr id="153" name="Google Shape;153;g2b01993c9a8_0_15"/>
          <p:cNvPicPr preferRelativeResize="0"/>
          <p:nvPr/>
        </p:nvPicPr>
        <p:blipFill>
          <a:blip r:embed="rId3">
            <a:alphaModFix/>
          </a:blip>
          <a:stretch>
            <a:fillRect/>
          </a:stretch>
        </p:blipFill>
        <p:spPr>
          <a:xfrm>
            <a:off x="838200" y="1126275"/>
            <a:ext cx="10515599" cy="57499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0"/>
          <p:cNvSpPr txBox="1"/>
          <p:nvPr/>
        </p:nvSpPr>
        <p:spPr>
          <a:xfrm>
            <a:off x="1454700" y="472475"/>
            <a:ext cx="8520600" cy="2527200"/>
          </a:xfrm>
          <a:prstGeom prst="rect">
            <a:avLst/>
          </a:prstGeom>
          <a:noFill/>
          <a:ln>
            <a:noFill/>
          </a:ln>
        </p:spPr>
        <p:txBody>
          <a:bodyPr spcFirstLastPara="1" wrap="square" lIns="91425" tIns="91425" rIns="91425" bIns="91425" anchor="ctr" anchorCtr="0">
            <a:normAutofit/>
          </a:bodyPr>
          <a:lstStyle/>
          <a:p>
            <a:pPr marL="0" marR="0" lvl="0" indent="0" algn="l" rtl="0">
              <a:lnSpc>
                <a:spcPct val="90000"/>
              </a:lnSpc>
              <a:spcBef>
                <a:spcPts val="0"/>
              </a:spcBef>
              <a:spcAft>
                <a:spcPts val="0"/>
              </a:spcAft>
              <a:buClr>
                <a:schemeClr val="accent1"/>
              </a:buClr>
              <a:buSzPts val="6000"/>
              <a:buFont typeface="Calibri"/>
              <a:buNone/>
            </a:pPr>
            <a:r>
              <a:rPr lang="en-US" sz="6000" b="1">
                <a:solidFill>
                  <a:schemeClr val="accent1"/>
                </a:solidFill>
                <a:latin typeface="Calibri"/>
                <a:ea typeface="Calibri"/>
                <a:cs typeface="Calibri"/>
                <a:sym typeface="Calibri"/>
              </a:rPr>
              <a:t>    Next Meeting with BQC</a:t>
            </a:r>
            <a:r>
              <a:rPr lang="en-US" sz="6000" b="1" i="0" u="none" strike="noStrike" cap="none">
                <a:solidFill>
                  <a:schemeClr val="accent1"/>
                </a:solidFill>
                <a:latin typeface="Calibri"/>
                <a:ea typeface="Calibri"/>
                <a:cs typeface="Calibri"/>
                <a:sym typeface="Calibri"/>
              </a:rPr>
              <a:t> </a:t>
            </a:r>
            <a:endParaRPr sz="6000" b="1" i="0" u="none" strike="noStrike" cap="none">
              <a:solidFill>
                <a:schemeClr val="accent1"/>
              </a:solidFill>
              <a:latin typeface="Calibri"/>
              <a:ea typeface="Calibri"/>
              <a:cs typeface="Calibri"/>
              <a:sym typeface="Calibri"/>
            </a:endParaRPr>
          </a:p>
        </p:txBody>
      </p:sp>
      <p:sp>
        <p:nvSpPr>
          <p:cNvPr id="159" name="Google Shape;159;p10"/>
          <p:cNvSpPr txBox="1"/>
          <p:nvPr/>
        </p:nvSpPr>
        <p:spPr>
          <a:xfrm>
            <a:off x="2295973" y="2601900"/>
            <a:ext cx="6634500" cy="1323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4000"/>
          </a:p>
          <a:p>
            <a:pPr marL="0" marR="0" lvl="0" indent="0" algn="l" rtl="0">
              <a:spcBef>
                <a:spcPts val="0"/>
              </a:spcBef>
              <a:spcAft>
                <a:spcPts val="0"/>
              </a:spcAft>
              <a:buNone/>
            </a:pPr>
            <a:r>
              <a:rPr lang="en-US" sz="4000"/>
              <a:t>    </a:t>
            </a:r>
            <a:r>
              <a:rPr lang="en-US" sz="4000" b="1">
                <a:solidFill>
                  <a:schemeClr val="accent1"/>
                </a:solidFill>
              </a:rPr>
              <a:t>Monday, January 26</a:t>
            </a:r>
            <a:endParaRPr sz="4400" b="1">
              <a:solidFill>
                <a:schemeClr val="accent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g2b01993c9a8_0_22"/>
          <p:cNvSpPr txBox="1"/>
          <p:nvPr/>
        </p:nvSpPr>
        <p:spPr>
          <a:xfrm>
            <a:off x="1454700" y="472475"/>
            <a:ext cx="8520600" cy="2527200"/>
          </a:xfrm>
          <a:prstGeom prst="rect">
            <a:avLst/>
          </a:prstGeom>
          <a:noFill/>
          <a:ln>
            <a:noFill/>
          </a:ln>
        </p:spPr>
        <p:txBody>
          <a:bodyPr spcFirstLastPara="1" wrap="square" lIns="91425" tIns="91425" rIns="91425" bIns="91425" anchor="ctr" anchorCtr="0">
            <a:normAutofit lnSpcReduction="10000"/>
          </a:bodyPr>
          <a:lstStyle/>
          <a:p>
            <a:pPr marL="0" marR="0" lvl="0" indent="0" algn="ctr" rtl="0">
              <a:lnSpc>
                <a:spcPct val="90000"/>
              </a:lnSpc>
              <a:spcBef>
                <a:spcPts val="0"/>
              </a:spcBef>
              <a:spcAft>
                <a:spcPts val="0"/>
              </a:spcAft>
              <a:buClr>
                <a:schemeClr val="accent1"/>
              </a:buClr>
              <a:buSzPts val="6000"/>
              <a:buFont typeface="Calibri"/>
              <a:buNone/>
            </a:pPr>
            <a:r>
              <a:rPr lang="en-US" sz="6000" b="1" i="0" u="none" strike="noStrike" cap="none">
                <a:solidFill>
                  <a:schemeClr val="accent1"/>
                </a:solidFill>
                <a:latin typeface="Calibri"/>
                <a:ea typeface="Calibri"/>
                <a:cs typeface="Calibri"/>
                <a:sym typeface="Calibri"/>
              </a:rPr>
              <a:t>Thank you! </a:t>
            </a:r>
            <a:br>
              <a:rPr lang="en-US" sz="6000" b="1" i="0" u="none" strike="noStrike" cap="none">
                <a:solidFill>
                  <a:schemeClr val="accent1"/>
                </a:solidFill>
                <a:latin typeface="Calibri"/>
                <a:ea typeface="Calibri"/>
                <a:cs typeface="Calibri"/>
                <a:sym typeface="Calibri"/>
              </a:rPr>
            </a:br>
            <a:br>
              <a:rPr lang="en-US" sz="6000" b="1" i="0" u="none" strike="noStrike" cap="none">
                <a:solidFill>
                  <a:schemeClr val="accent1"/>
                </a:solidFill>
                <a:latin typeface="Calibri"/>
                <a:ea typeface="Calibri"/>
                <a:cs typeface="Calibri"/>
                <a:sym typeface="Calibri"/>
              </a:rPr>
            </a:br>
            <a:r>
              <a:rPr lang="en-US" sz="6000" b="1" i="0" u="none" strike="noStrike" cap="none">
                <a:solidFill>
                  <a:schemeClr val="accent1"/>
                </a:solidFill>
                <a:latin typeface="Calibri"/>
                <a:ea typeface="Calibri"/>
                <a:cs typeface="Calibri"/>
                <a:sym typeface="Calibri"/>
              </a:rPr>
              <a:t>Questions? </a:t>
            </a:r>
            <a:endParaRPr sz="6000" b="1" i="0" u="none" strike="noStrike" cap="none">
              <a:solidFill>
                <a:schemeClr val="accent1"/>
              </a:solidFill>
              <a:latin typeface="Calibri"/>
              <a:ea typeface="Calibri"/>
              <a:cs typeface="Calibri"/>
              <a:sym typeface="Calibri"/>
            </a:endParaRPr>
          </a:p>
        </p:txBody>
      </p:sp>
      <p:sp>
        <p:nvSpPr>
          <p:cNvPr id="165" name="Google Shape;165;g2b01993c9a8_0_22"/>
          <p:cNvSpPr txBox="1"/>
          <p:nvPr/>
        </p:nvSpPr>
        <p:spPr>
          <a:xfrm>
            <a:off x="4655243" y="4267200"/>
            <a:ext cx="2627400" cy="2031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i="0" u="none" strike="noStrike" cap="none">
                <a:solidFill>
                  <a:srgbClr val="0B5394"/>
                </a:solidFill>
                <a:latin typeface="Calibri"/>
                <a:ea typeface="Calibri"/>
                <a:cs typeface="Calibri"/>
                <a:sym typeface="Calibri"/>
              </a:rPr>
              <a:t>Anthony (Tony) Fonseca</a:t>
            </a:r>
            <a:endParaRPr/>
          </a:p>
          <a:p>
            <a:pPr marL="0" marR="0" lvl="0" indent="0" algn="l" rtl="0">
              <a:spcBef>
                <a:spcPts val="0"/>
              </a:spcBef>
              <a:spcAft>
                <a:spcPts val="0"/>
              </a:spcAft>
              <a:buNone/>
            </a:pPr>
            <a:r>
              <a:rPr lang="en-US" sz="1800" b="1">
                <a:solidFill>
                  <a:srgbClr val="0B5394"/>
                </a:solidFill>
                <a:latin typeface="Calibri"/>
                <a:ea typeface="Calibri"/>
                <a:cs typeface="Calibri"/>
                <a:sym typeface="Calibri"/>
              </a:rPr>
              <a:t>Elms College</a:t>
            </a:r>
            <a:endParaRPr/>
          </a:p>
          <a:p>
            <a:pPr marL="0" marR="0" lvl="0" indent="0" algn="l" rtl="0">
              <a:spcBef>
                <a:spcPts val="0"/>
              </a:spcBef>
              <a:spcAft>
                <a:spcPts val="0"/>
              </a:spcAft>
              <a:buNone/>
            </a:pPr>
            <a:r>
              <a:rPr lang="en-US" sz="1800" b="1">
                <a:solidFill>
                  <a:srgbClr val="0B5394"/>
                </a:solidFill>
                <a:latin typeface="Calibri"/>
                <a:ea typeface="Calibri"/>
                <a:cs typeface="Calibri"/>
                <a:sym typeface="Calibri"/>
              </a:rPr>
              <a:t>Chicopee, MA</a:t>
            </a:r>
            <a:endParaRPr/>
          </a:p>
          <a:p>
            <a:pPr marL="0" marR="0" lvl="0" indent="0" algn="l" rtl="0">
              <a:spcBef>
                <a:spcPts val="0"/>
              </a:spcBef>
              <a:spcAft>
                <a:spcPts val="0"/>
              </a:spcAft>
              <a:buNone/>
            </a:pPr>
            <a:r>
              <a:rPr lang="en-US" sz="1800" b="1">
                <a:solidFill>
                  <a:srgbClr val="0B5394"/>
                </a:solidFill>
                <a:latin typeface="Calibri"/>
                <a:ea typeface="Calibri"/>
                <a:cs typeface="Calibri"/>
                <a:sym typeface="Calibri"/>
              </a:rPr>
              <a:t>Director, Alumnae Library</a:t>
            </a:r>
            <a:endParaRPr/>
          </a:p>
          <a:p>
            <a:pPr marL="0" marR="0" lvl="0" indent="0" algn="l" rtl="0">
              <a:spcBef>
                <a:spcPts val="0"/>
              </a:spcBef>
              <a:spcAft>
                <a:spcPts val="0"/>
              </a:spcAft>
              <a:buNone/>
            </a:pPr>
            <a:r>
              <a:rPr lang="en-US" sz="1800" b="1">
                <a:solidFill>
                  <a:srgbClr val="0B5394"/>
                </a:solidFill>
                <a:latin typeface="Calibri"/>
                <a:ea typeface="Calibri"/>
                <a:cs typeface="Calibri"/>
                <a:sym typeface="Calibri"/>
              </a:rPr>
              <a:t>fonsecaa@elms.edu</a:t>
            </a:r>
            <a:endParaRPr/>
          </a:p>
          <a:p>
            <a:pPr marL="0" marR="0" lvl="0" indent="0" algn="l" rtl="0">
              <a:spcBef>
                <a:spcPts val="0"/>
              </a:spcBef>
              <a:spcAft>
                <a:spcPts val="0"/>
              </a:spcAft>
              <a:buNone/>
            </a:pPr>
            <a:r>
              <a:rPr lang="en-US" sz="1800" b="1">
                <a:solidFill>
                  <a:srgbClr val="0B5394"/>
                </a:solidFill>
                <a:latin typeface="Calibri"/>
                <a:ea typeface="Calibri"/>
                <a:cs typeface="Calibri"/>
                <a:sym typeface="Calibri"/>
              </a:rPr>
              <a:t>413-265-2281</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
          <p:cNvSpPr txBox="1">
            <a:spLocks noGrp="1"/>
          </p:cNvSpPr>
          <p:nvPr>
            <p:ph type="body" idx="1"/>
          </p:nvPr>
        </p:nvSpPr>
        <p:spPr>
          <a:xfrm>
            <a:off x="838200" y="0"/>
            <a:ext cx="10515600" cy="6858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b="1" dirty="0">
              <a:solidFill>
                <a:srgbClr val="0B5394"/>
              </a:solidFill>
            </a:endParaRPr>
          </a:p>
          <a:p>
            <a:pPr marL="0" lvl="0" indent="0" algn="l" rtl="0">
              <a:lnSpc>
                <a:spcPct val="90000"/>
              </a:lnSpc>
              <a:spcBef>
                <a:spcPts val="1000"/>
              </a:spcBef>
              <a:spcAft>
                <a:spcPts val="0"/>
              </a:spcAft>
              <a:buClr>
                <a:srgbClr val="0B5394"/>
              </a:buClr>
              <a:buSzPts val="2800"/>
              <a:buNone/>
            </a:pPr>
            <a:r>
              <a:rPr lang="en-US" b="1" dirty="0">
                <a:solidFill>
                  <a:srgbClr val="0B5394"/>
                </a:solidFill>
              </a:rPr>
              <a:t>Anthony (Tony) Fonseca</a:t>
            </a:r>
            <a:endParaRPr dirty="0"/>
          </a:p>
          <a:p>
            <a:pPr marL="0" lvl="0" indent="0" algn="l" rtl="0">
              <a:lnSpc>
                <a:spcPct val="90000"/>
              </a:lnSpc>
              <a:spcBef>
                <a:spcPts val="1000"/>
              </a:spcBef>
              <a:spcAft>
                <a:spcPts val="0"/>
              </a:spcAft>
              <a:buClr>
                <a:srgbClr val="0B5394"/>
              </a:buClr>
              <a:buSzPts val="2800"/>
              <a:buNone/>
            </a:pPr>
            <a:r>
              <a:rPr lang="en-US" b="1" dirty="0">
                <a:solidFill>
                  <a:srgbClr val="0B5394"/>
                </a:solidFill>
              </a:rPr>
              <a:t>Elms College - Chicopee, MA</a:t>
            </a:r>
            <a:endParaRPr dirty="0"/>
          </a:p>
          <a:p>
            <a:pPr marL="0" lvl="0" indent="0" algn="l" rtl="0">
              <a:lnSpc>
                <a:spcPct val="90000"/>
              </a:lnSpc>
              <a:spcBef>
                <a:spcPts val="1000"/>
              </a:spcBef>
              <a:spcAft>
                <a:spcPts val="0"/>
              </a:spcAft>
              <a:buClr>
                <a:srgbClr val="0B5394"/>
              </a:buClr>
              <a:buSzPts val="2800"/>
              <a:buNone/>
            </a:pPr>
            <a:r>
              <a:rPr lang="en-US" b="1" dirty="0">
                <a:solidFill>
                  <a:srgbClr val="0B5394"/>
                </a:solidFill>
              </a:rPr>
              <a:t>Director, Alumnae Library</a:t>
            </a:r>
          </a:p>
          <a:p>
            <a:pPr marL="0" lvl="0" indent="0" algn="l" rtl="0">
              <a:lnSpc>
                <a:spcPct val="90000"/>
              </a:lnSpc>
              <a:spcBef>
                <a:spcPts val="1000"/>
              </a:spcBef>
              <a:spcAft>
                <a:spcPts val="0"/>
              </a:spcAft>
              <a:buClr>
                <a:srgbClr val="0B5394"/>
              </a:buClr>
              <a:buSzPts val="2800"/>
              <a:buNone/>
            </a:pPr>
            <a:r>
              <a:rPr lang="en-US" b="1" dirty="0">
                <a:solidFill>
                  <a:srgbClr val="0B5394"/>
                </a:solidFill>
              </a:rPr>
              <a:t>EAST Board of Directors &amp; Partnership Operations Committee</a:t>
            </a:r>
            <a:endParaRPr dirty="0"/>
          </a:p>
          <a:p>
            <a:pPr marL="0" lvl="0" indent="0" algn="l" rtl="0">
              <a:lnSpc>
                <a:spcPct val="90000"/>
              </a:lnSpc>
              <a:spcBef>
                <a:spcPts val="1000"/>
              </a:spcBef>
              <a:spcAft>
                <a:spcPts val="0"/>
              </a:spcAft>
              <a:buClr>
                <a:srgbClr val="0B5394"/>
              </a:buClr>
              <a:buSzPts val="2800"/>
              <a:buNone/>
            </a:pPr>
            <a:r>
              <a:rPr lang="en-US" b="1" dirty="0">
                <a:solidFill>
                  <a:srgbClr val="0B5394"/>
                </a:solidFill>
              </a:rPr>
              <a:t>fonsecaa@elms.edu</a:t>
            </a:r>
            <a:endParaRPr dirty="0"/>
          </a:p>
          <a:p>
            <a:pPr marL="0" lvl="0" indent="0" algn="l" rtl="0">
              <a:lnSpc>
                <a:spcPct val="90000"/>
              </a:lnSpc>
              <a:spcBef>
                <a:spcPts val="1000"/>
              </a:spcBef>
              <a:spcAft>
                <a:spcPts val="0"/>
              </a:spcAft>
              <a:buClr>
                <a:srgbClr val="0B5394"/>
              </a:buClr>
              <a:buSzPts val="2800"/>
              <a:buNone/>
            </a:pPr>
            <a:r>
              <a:rPr lang="en-US" b="1" dirty="0">
                <a:solidFill>
                  <a:srgbClr val="0B5394"/>
                </a:solidFill>
              </a:rPr>
              <a:t>413-265-2281</a:t>
            </a:r>
            <a:endParaRPr dirty="0"/>
          </a:p>
          <a:p>
            <a:pPr marL="0" lvl="0" indent="0" algn="l" rtl="0">
              <a:lnSpc>
                <a:spcPct val="90000"/>
              </a:lnSpc>
              <a:spcBef>
                <a:spcPts val="1000"/>
              </a:spcBef>
              <a:spcAft>
                <a:spcPts val="0"/>
              </a:spcAft>
              <a:buClr>
                <a:schemeClr val="dk1"/>
              </a:buClr>
              <a:buSzPts val="2800"/>
              <a:buNone/>
            </a:pPr>
            <a:endParaRPr b="1" dirty="0">
              <a:solidFill>
                <a:srgbClr val="0B5394"/>
              </a:solidFill>
            </a:endParaRPr>
          </a:p>
          <a:p>
            <a:pPr marL="0" lvl="0" indent="0" algn="l" rtl="0">
              <a:lnSpc>
                <a:spcPct val="90000"/>
              </a:lnSpc>
              <a:spcBef>
                <a:spcPts val="1000"/>
              </a:spcBef>
              <a:spcAft>
                <a:spcPts val="0"/>
              </a:spcAft>
              <a:buClr>
                <a:srgbClr val="0B5394"/>
              </a:buClr>
              <a:buSzPts val="2800"/>
              <a:buNone/>
            </a:pPr>
            <a:r>
              <a:rPr lang="en-US" b="1" dirty="0">
                <a:solidFill>
                  <a:srgbClr val="0B5394"/>
                </a:solidFill>
              </a:rPr>
              <a:t>Update Website:</a:t>
            </a:r>
            <a:endParaRPr dirty="0"/>
          </a:p>
          <a:p>
            <a:pPr marL="0" lvl="0" indent="0" algn="l" rtl="0">
              <a:lnSpc>
                <a:spcPct val="90000"/>
              </a:lnSpc>
              <a:spcBef>
                <a:spcPts val="1000"/>
              </a:spcBef>
              <a:spcAft>
                <a:spcPts val="0"/>
              </a:spcAft>
              <a:buClr>
                <a:srgbClr val="0B5394"/>
              </a:buClr>
              <a:buSzPts val="2800"/>
              <a:buNone/>
            </a:pPr>
            <a:r>
              <a:rPr lang="en-US" b="1" u="sng" dirty="0">
                <a:solidFill>
                  <a:srgbClr val="0B5394"/>
                </a:solidFill>
                <a:hlinkClick r:id="rId3">
                  <a:extLst>
                    <a:ext uri="{A12FA001-AC4F-418D-AE19-62706E023703}">
                      <ahyp:hlinkClr xmlns:ahyp="http://schemas.microsoft.com/office/drawing/2018/hyperlinkcolor" val="tx"/>
                    </a:ext>
                  </a:extLst>
                </a:hlinkClick>
              </a:rPr>
              <a:t>https://sharedprint.org/shared-print-merger/</a:t>
            </a:r>
            <a:endParaRPr b="1" dirty="0">
              <a:solidFill>
                <a:srgbClr val="0B5394"/>
              </a:solidFill>
            </a:endParaRPr>
          </a:p>
          <a:p>
            <a:pPr marL="0" lvl="0" indent="0" algn="ctr" rtl="0">
              <a:lnSpc>
                <a:spcPct val="90000"/>
              </a:lnSpc>
              <a:spcBef>
                <a:spcPts val="1000"/>
              </a:spcBef>
              <a:spcAft>
                <a:spcPts val="0"/>
              </a:spcAft>
              <a:buClr>
                <a:srgbClr val="7E9532"/>
              </a:buClr>
              <a:buSzPts val="2800"/>
              <a:buNone/>
            </a:pPr>
            <a:r>
              <a:rPr lang="en-US" b="1" dirty="0">
                <a:solidFill>
                  <a:srgbClr val="7E9532"/>
                </a:solidFill>
              </a:rPr>
              <a:t>Courtesy of Anna Striker</a:t>
            </a:r>
            <a:endParaRPr dirty="0"/>
          </a:p>
          <a:p>
            <a:pPr marL="0" lvl="0" indent="0" algn="ctr" rtl="0">
              <a:lnSpc>
                <a:spcPct val="90000"/>
              </a:lnSpc>
              <a:spcBef>
                <a:spcPts val="1000"/>
              </a:spcBef>
              <a:spcAft>
                <a:spcPts val="0"/>
              </a:spcAft>
              <a:buClr>
                <a:srgbClr val="7E9532"/>
              </a:buClr>
              <a:buSzPts val="2800"/>
              <a:buNone/>
            </a:pPr>
            <a:r>
              <a:rPr lang="en-US" b="1" dirty="0">
                <a:solidFill>
                  <a:srgbClr val="7E9532"/>
                </a:solidFill>
              </a:rPr>
              <a:t>California Digital Library</a:t>
            </a:r>
            <a:endParaRPr dirty="0"/>
          </a:p>
          <a:p>
            <a:pPr marL="0" lvl="0" indent="0" algn="ctr" rtl="0">
              <a:lnSpc>
                <a:spcPct val="90000"/>
              </a:lnSpc>
              <a:spcBef>
                <a:spcPts val="1000"/>
              </a:spcBef>
              <a:spcAft>
                <a:spcPts val="0"/>
              </a:spcAft>
              <a:buClr>
                <a:srgbClr val="7E9532"/>
              </a:buClr>
              <a:buSzPts val="2800"/>
              <a:buNone/>
            </a:pPr>
            <a:r>
              <a:rPr lang="en-US" b="1" dirty="0">
                <a:solidFill>
                  <a:srgbClr val="7E9532"/>
                </a:solidFill>
              </a:rPr>
              <a:t>Systemwide Library Planning Senior Analyst</a:t>
            </a:r>
            <a:endParaRPr b="1" dirty="0">
              <a:solidFill>
                <a:srgbClr val="7E9532"/>
              </a:solidFill>
            </a:endParaRPr>
          </a:p>
          <a:p>
            <a:pPr marL="0" lvl="0" indent="0" algn="l" rtl="0">
              <a:lnSpc>
                <a:spcPct val="90000"/>
              </a:lnSpc>
              <a:spcBef>
                <a:spcPts val="1000"/>
              </a:spcBef>
              <a:spcAft>
                <a:spcPts val="0"/>
              </a:spcAft>
              <a:buClr>
                <a:schemeClr val="dk1"/>
              </a:buClr>
              <a:buSzPts val="2800"/>
              <a:buNone/>
            </a:pPr>
            <a:endParaRPr b="1" dirty="0">
              <a:solidFill>
                <a:srgbClr val="0B5394"/>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7E9532"/>
              </a:buClr>
              <a:buSzPts val="4400"/>
              <a:buFont typeface="Calibri"/>
              <a:buNone/>
            </a:pPr>
            <a:r>
              <a:rPr lang="en-US" b="1">
                <a:solidFill>
                  <a:srgbClr val="7E9532"/>
                </a:solidFill>
              </a:rPr>
              <a:t>A Little Background</a:t>
            </a:r>
            <a:endParaRPr b="1">
              <a:solidFill>
                <a:srgbClr val="7E9532"/>
              </a:solidFill>
            </a:endParaRPr>
          </a:p>
        </p:txBody>
      </p:sp>
      <p:sp>
        <p:nvSpPr>
          <p:cNvPr id="95" name="Google Shape;95;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70C0"/>
              </a:buClr>
              <a:buSzPts val="3200"/>
              <a:buNone/>
            </a:pPr>
            <a:r>
              <a:rPr lang="en-US" sz="3200" b="1">
                <a:solidFill>
                  <a:srgbClr val="0070C0"/>
                </a:solidFill>
              </a:rPr>
              <a:t>Since 2016, the Rosemont Shared Print Alliance has been coordinating the shared print needs related to serials and journals held by its 174 member libraries. Since 2019, the Partnership for Shared Book Collections has been addressing the shared print monograph or book needs of its 17 member shared print programs, which represent 388 libraries. Although each focuses on different material formats, both organizations have a significant overlap in interests, issues, challenges, and opportunities, as well as in leadership, and membership. </a:t>
            </a:r>
            <a:endParaRPr sz="3200" b="1">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endParaRPr/>
          </a:p>
          <a:p>
            <a:pPr marL="0" lvl="0" indent="0" algn="l" rtl="0">
              <a:lnSpc>
                <a:spcPct val="90000"/>
              </a:lnSpc>
              <a:spcBef>
                <a:spcPts val="1000"/>
              </a:spcBef>
              <a:spcAft>
                <a:spcPts val="0"/>
              </a:spcAft>
              <a:buClr>
                <a:schemeClr val="accent1"/>
              </a:buClr>
              <a:buSzPts val="2800"/>
              <a:buNone/>
            </a:pPr>
            <a:r>
              <a:rPr lang="en-US" b="1">
                <a:solidFill>
                  <a:schemeClr val="accent1"/>
                </a:solidFill>
              </a:rPr>
              <a:t>An investigative task force was created and charged with determining the concerns, challenges, and opportunities that would emerge with the merger of the two organizations. It presented its recommendations at the January 27, 2023 PAN Midwinter and produced a </a:t>
            </a:r>
            <a:r>
              <a:rPr lang="en-US" b="1" u="sng">
                <a:solidFill>
                  <a:schemeClr val="accent1"/>
                </a:solidFill>
                <a:hlinkClick r:id="rId3">
                  <a:extLst>
                    <a:ext uri="{A12FA001-AC4F-418D-AE19-62706E023703}">
                      <ahyp:hlinkClr xmlns:ahyp="http://schemas.microsoft.com/office/drawing/2018/hyperlinkcolor" val="tx"/>
                    </a:ext>
                  </a:extLst>
                </a:hlinkClick>
              </a:rPr>
              <a:t>report</a:t>
            </a:r>
            <a:r>
              <a:rPr lang="en-US" b="1">
                <a:solidFill>
                  <a:schemeClr val="accent1"/>
                </a:solidFill>
              </a:rPr>
              <a:t> in March 2023, which was ratified by both the Rosemont and Partnership Executive Committees. A summit was held to clarify the purpose of the merged organization and to determine next steps toward merger, which included forming a Merger Implementation Task Force and hiring a consultant to facilitate developing business and governance models.</a:t>
            </a:r>
            <a:endParaRPr/>
          </a:p>
          <a:p>
            <a:pPr marL="0" lvl="0" indent="0" algn="l" rtl="0">
              <a:lnSpc>
                <a:spcPct val="90000"/>
              </a:lnSpc>
              <a:spcBef>
                <a:spcPts val="1000"/>
              </a:spcBef>
              <a:spcAft>
                <a:spcPts val="0"/>
              </a:spcAft>
              <a:buClr>
                <a:schemeClr val="dk1"/>
              </a:buClr>
              <a:buSzPts val="2800"/>
              <a:buNone/>
            </a:pPr>
            <a:endParaRPr b="1">
              <a:solidFill>
                <a:schemeClr val="accent1"/>
              </a:solidFill>
            </a:endParaRPr>
          </a:p>
          <a:p>
            <a:pPr marL="0" lvl="0" indent="0" algn="l" rtl="0">
              <a:lnSpc>
                <a:spcPct val="90000"/>
              </a:lnSpc>
              <a:spcBef>
                <a:spcPts val="1000"/>
              </a:spcBef>
              <a:spcAft>
                <a:spcPts val="0"/>
              </a:spcAft>
              <a:buClr>
                <a:schemeClr val="dk1"/>
              </a:buClr>
              <a:buSzPts val="2800"/>
              <a:buNone/>
            </a:pPr>
            <a:endParaRPr/>
          </a:p>
        </p:txBody>
      </p:sp>
      <p:sp>
        <p:nvSpPr>
          <p:cNvPr id="101" name="Google Shape;101;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7E9532"/>
              </a:buClr>
              <a:buSzPts val="4400"/>
              <a:buFont typeface="Calibri"/>
              <a:buNone/>
            </a:pPr>
            <a:r>
              <a:rPr lang="en-US" b="1">
                <a:solidFill>
                  <a:srgbClr val="7E9532"/>
                </a:solidFill>
              </a:rPr>
              <a:t>A Little Background</a:t>
            </a:r>
            <a:endParaRPr b="1">
              <a:solidFill>
                <a:srgbClr val="7E953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4A838"/>
              </a:buClr>
              <a:buSzPts val="4400"/>
              <a:buFont typeface="Calibri"/>
              <a:buNone/>
            </a:pPr>
            <a:r>
              <a:rPr lang="en-US" b="1">
                <a:solidFill>
                  <a:srgbClr val="54A838"/>
                </a:solidFill>
              </a:rPr>
              <a:t>Task Force: Investigating the Merger</a:t>
            </a:r>
            <a:endParaRPr b="1">
              <a:solidFill>
                <a:srgbClr val="54A838"/>
              </a:solidFill>
            </a:endParaRPr>
          </a:p>
        </p:txBody>
      </p:sp>
      <p:sp>
        <p:nvSpPr>
          <p:cNvPr id="107" name="Google Shape;107;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accent1"/>
              </a:buClr>
              <a:buSzPts val="2800"/>
              <a:buChar char="•"/>
            </a:pPr>
            <a:r>
              <a:rPr lang="en-US" b="1">
                <a:solidFill>
                  <a:schemeClr val="accent1"/>
                </a:solidFill>
              </a:rPr>
              <a:t>John Burger, Association of Southeastern Research Libraries (ASERL)</a:t>
            </a:r>
            <a:endParaRPr/>
          </a:p>
          <a:p>
            <a:pPr marL="228600" lvl="0" indent="-228600" algn="l" rtl="0">
              <a:lnSpc>
                <a:spcPct val="90000"/>
              </a:lnSpc>
              <a:spcBef>
                <a:spcPts val="1000"/>
              </a:spcBef>
              <a:spcAft>
                <a:spcPts val="0"/>
              </a:spcAft>
              <a:buClr>
                <a:schemeClr val="accent1"/>
              </a:buClr>
              <a:buSzPts val="2800"/>
              <a:buChar char="•"/>
            </a:pPr>
            <a:r>
              <a:rPr lang="en-US" b="1">
                <a:solidFill>
                  <a:schemeClr val="accent1"/>
                </a:solidFill>
              </a:rPr>
              <a:t>Michael Levine-Clark, University of Denver (WEST)</a:t>
            </a:r>
            <a:endParaRPr/>
          </a:p>
          <a:p>
            <a:pPr marL="228600" lvl="0" indent="-228600" algn="l" rtl="0">
              <a:lnSpc>
                <a:spcPct val="90000"/>
              </a:lnSpc>
              <a:spcBef>
                <a:spcPts val="1000"/>
              </a:spcBef>
              <a:spcAft>
                <a:spcPts val="0"/>
              </a:spcAft>
              <a:buClr>
                <a:schemeClr val="accent1"/>
              </a:buClr>
              <a:buSzPts val="2800"/>
              <a:buChar char="•"/>
            </a:pPr>
            <a:r>
              <a:rPr lang="en-US" b="1">
                <a:solidFill>
                  <a:schemeClr val="accent1"/>
                </a:solidFill>
              </a:rPr>
              <a:t>Daniel Dollar, Yale University (HathiTrust)</a:t>
            </a:r>
            <a:endParaRPr/>
          </a:p>
          <a:p>
            <a:pPr marL="228600" lvl="0" indent="-228600" algn="l" rtl="0">
              <a:lnSpc>
                <a:spcPct val="90000"/>
              </a:lnSpc>
              <a:spcBef>
                <a:spcPts val="1000"/>
              </a:spcBef>
              <a:spcAft>
                <a:spcPts val="0"/>
              </a:spcAft>
              <a:buClr>
                <a:schemeClr val="accent1"/>
              </a:buClr>
              <a:buSzPts val="2800"/>
              <a:buChar char="•"/>
            </a:pPr>
            <a:r>
              <a:rPr lang="en-US" b="1">
                <a:solidFill>
                  <a:schemeClr val="accent1"/>
                </a:solidFill>
              </a:rPr>
              <a:t>Matthew Revitt, University of Maine (MSCC)</a:t>
            </a:r>
            <a:endParaRPr/>
          </a:p>
          <a:p>
            <a:pPr marL="228600" lvl="0" indent="-228600" algn="l" rtl="0">
              <a:lnSpc>
                <a:spcPct val="90000"/>
              </a:lnSpc>
              <a:spcBef>
                <a:spcPts val="1000"/>
              </a:spcBef>
              <a:spcAft>
                <a:spcPts val="0"/>
              </a:spcAft>
              <a:buClr>
                <a:schemeClr val="accent1"/>
              </a:buClr>
              <a:buSzPts val="2800"/>
              <a:buChar char="•"/>
            </a:pPr>
            <a:r>
              <a:rPr lang="en-US" b="1">
                <a:solidFill>
                  <a:schemeClr val="accent1"/>
                </a:solidFill>
              </a:rPr>
              <a:t>Susan Stearns, Eastern Academic Scholars’ Trust (EAST)</a:t>
            </a:r>
            <a:endParaRPr/>
          </a:p>
          <a:p>
            <a:pPr marL="228600" lvl="0" indent="-228600" algn="l" rtl="0">
              <a:lnSpc>
                <a:spcPct val="90000"/>
              </a:lnSpc>
              <a:spcBef>
                <a:spcPts val="1000"/>
              </a:spcBef>
              <a:spcAft>
                <a:spcPts val="0"/>
              </a:spcAft>
              <a:buClr>
                <a:schemeClr val="accent1"/>
              </a:buClr>
              <a:buSzPts val="2800"/>
              <a:buChar char="•"/>
            </a:pPr>
            <a:r>
              <a:rPr lang="en-US" b="1">
                <a:solidFill>
                  <a:schemeClr val="accent1"/>
                </a:solidFill>
              </a:rPr>
              <a:t>Scott Warren, Syracuse University (EAST)</a:t>
            </a:r>
            <a:endParaRPr/>
          </a:p>
          <a:p>
            <a:pPr marL="228600" lvl="0" indent="-228600" algn="l" rtl="0">
              <a:lnSpc>
                <a:spcPct val="90000"/>
              </a:lnSpc>
              <a:spcBef>
                <a:spcPts val="1000"/>
              </a:spcBef>
              <a:spcAft>
                <a:spcPts val="0"/>
              </a:spcAft>
              <a:buClr>
                <a:schemeClr val="accent1"/>
              </a:buClr>
              <a:buSzPts val="2800"/>
              <a:buChar char="•"/>
            </a:pPr>
            <a:r>
              <a:rPr lang="en-US" b="1">
                <a:solidFill>
                  <a:schemeClr val="accent1"/>
                </a:solidFill>
              </a:rPr>
              <a:t>Alison Wohlers, University of California Libraries (WEST)</a:t>
            </a:r>
            <a:endParaRPr/>
          </a:p>
          <a:p>
            <a:pPr marL="228600" lvl="0" indent="-228600" algn="l" rtl="0">
              <a:lnSpc>
                <a:spcPct val="90000"/>
              </a:lnSpc>
              <a:spcBef>
                <a:spcPts val="1000"/>
              </a:spcBef>
              <a:spcAft>
                <a:spcPts val="0"/>
              </a:spcAft>
              <a:buClr>
                <a:schemeClr val="accent1"/>
              </a:buClr>
              <a:buSzPts val="2800"/>
              <a:buChar char="•"/>
            </a:pPr>
            <a:r>
              <a:rPr lang="en-US" b="1">
                <a:solidFill>
                  <a:schemeClr val="accent1"/>
                </a:solidFill>
              </a:rPr>
              <a:t>Amy Wood, Center for Research Libraries (CRL)</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4A838"/>
              </a:buClr>
              <a:buSzPts val="4400"/>
              <a:buFont typeface="Calibri"/>
              <a:buNone/>
            </a:pPr>
            <a:r>
              <a:rPr lang="en-US" b="1">
                <a:solidFill>
                  <a:srgbClr val="54A838"/>
                </a:solidFill>
              </a:rPr>
              <a:t>The Merger Implementation Task Force</a:t>
            </a:r>
            <a:br>
              <a:rPr lang="en-US" b="1">
                <a:solidFill>
                  <a:srgbClr val="54A838"/>
                </a:solidFill>
              </a:rPr>
            </a:br>
            <a:r>
              <a:rPr lang="en-US" b="1">
                <a:solidFill>
                  <a:srgbClr val="54A838"/>
                </a:solidFill>
              </a:rPr>
              <a:t>(MITF)</a:t>
            </a:r>
            <a:endParaRPr b="1">
              <a:solidFill>
                <a:srgbClr val="54A838"/>
              </a:solidFill>
            </a:endParaRPr>
          </a:p>
        </p:txBody>
      </p:sp>
      <p:sp>
        <p:nvSpPr>
          <p:cNvPr id="113" name="Google Shape;113;p6"/>
          <p:cNvSpPr txBox="1">
            <a:spLocks noGrp="1"/>
          </p:cNvSpPr>
          <p:nvPr>
            <p:ph type="body" idx="1"/>
          </p:nvPr>
        </p:nvSpPr>
        <p:spPr>
          <a:xfrm>
            <a:off x="939800" y="21431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US" b="1">
                <a:solidFill>
                  <a:schemeClr val="accent1"/>
                </a:solidFill>
              </a:rPr>
              <a:t>A Task Force was formed to guide the implementation of the merger. It is made up of equal representation from the Executive and Operations Committees of both the Partnership and Rosemont. The MITF was </a:t>
            </a:r>
            <a:r>
              <a:rPr lang="en-US" b="1" u="sng">
                <a:solidFill>
                  <a:schemeClr val="accent1"/>
                </a:solidFill>
                <a:hlinkClick r:id="rId3">
                  <a:extLst>
                    <a:ext uri="{A12FA001-AC4F-418D-AE19-62706E023703}">
                      <ahyp:hlinkClr xmlns:ahyp="http://schemas.microsoft.com/office/drawing/2018/hyperlinkcolor" val="tx"/>
                    </a:ext>
                  </a:extLst>
                </a:hlinkClick>
              </a:rPr>
              <a:t>charged</a:t>
            </a:r>
            <a:r>
              <a:rPr lang="en-US" b="1">
                <a:solidFill>
                  <a:schemeClr val="accent1"/>
                </a:solidFill>
              </a:rPr>
              <a:t> with identifying and working with a consultant to refine the organizational statement of purpose and to define, develop, and document a new business model. </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4A838"/>
              </a:buClr>
              <a:buSzPts val="4400"/>
              <a:buFont typeface="Calibri"/>
              <a:buNone/>
            </a:pPr>
            <a:r>
              <a:rPr lang="en-US" b="1">
                <a:solidFill>
                  <a:srgbClr val="54A838"/>
                </a:solidFill>
              </a:rPr>
              <a:t>Merger Implementation Task Force</a:t>
            </a:r>
            <a:endParaRPr b="1">
              <a:solidFill>
                <a:srgbClr val="54A838"/>
              </a:solidFill>
            </a:endParaRPr>
          </a:p>
        </p:txBody>
      </p:sp>
      <p:sp>
        <p:nvSpPr>
          <p:cNvPr id="119" name="Google Shape;119;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90000"/>
              </a:lnSpc>
              <a:spcBef>
                <a:spcPts val="0"/>
              </a:spcBef>
              <a:spcAft>
                <a:spcPts val="0"/>
              </a:spcAft>
              <a:buClr>
                <a:schemeClr val="accent1"/>
              </a:buClr>
              <a:buSzPct val="100000"/>
              <a:buChar char="•"/>
            </a:pPr>
            <a:r>
              <a:rPr lang="en-US" b="1">
                <a:solidFill>
                  <a:schemeClr val="accent1"/>
                </a:solidFill>
              </a:rPr>
              <a:t>Gwen Bird, Simon Fraser University (Partnership EC)</a:t>
            </a:r>
            <a:endParaRPr/>
          </a:p>
          <a:p>
            <a:pPr marL="228600" lvl="0" indent="-228600" algn="l" rtl="0">
              <a:lnSpc>
                <a:spcPct val="90000"/>
              </a:lnSpc>
              <a:spcBef>
                <a:spcPts val="1000"/>
              </a:spcBef>
              <a:spcAft>
                <a:spcPts val="0"/>
              </a:spcAft>
              <a:buClr>
                <a:schemeClr val="accent1"/>
              </a:buClr>
              <a:buSzPct val="100000"/>
              <a:buChar char="•"/>
            </a:pPr>
            <a:r>
              <a:rPr lang="en-US" b="1">
                <a:solidFill>
                  <a:schemeClr val="accent1"/>
                </a:solidFill>
              </a:rPr>
              <a:t>John Burger, Association of Southeastern Research Libraries	(Rosemont OC)</a:t>
            </a:r>
            <a:endParaRPr/>
          </a:p>
          <a:p>
            <a:pPr marL="228600" lvl="0" indent="-228600" algn="l" rtl="0">
              <a:lnSpc>
                <a:spcPct val="90000"/>
              </a:lnSpc>
              <a:spcBef>
                <a:spcPts val="1000"/>
              </a:spcBef>
              <a:spcAft>
                <a:spcPts val="0"/>
              </a:spcAft>
              <a:buClr>
                <a:schemeClr val="accent1"/>
              </a:buClr>
              <a:buSzPct val="100000"/>
              <a:buChar char="•"/>
            </a:pPr>
            <a:r>
              <a:rPr lang="en-US" b="1">
                <a:solidFill>
                  <a:schemeClr val="accent1"/>
                </a:solidFill>
              </a:rPr>
              <a:t>Stephen Connaghan, The Catholic University of America (Rosemont EC)</a:t>
            </a:r>
            <a:endParaRPr/>
          </a:p>
          <a:p>
            <a:pPr marL="228600" lvl="0" indent="-228600" algn="l" rtl="0">
              <a:lnSpc>
                <a:spcPct val="90000"/>
              </a:lnSpc>
              <a:spcBef>
                <a:spcPts val="1000"/>
              </a:spcBef>
              <a:spcAft>
                <a:spcPts val="0"/>
              </a:spcAft>
              <a:buClr>
                <a:schemeClr val="accent1"/>
              </a:buClr>
              <a:buSzPct val="100000"/>
              <a:buChar char="•"/>
            </a:pPr>
            <a:r>
              <a:rPr lang="en-US" b="1">
                <a:solidFill>
                  <a:schemeClr val="accent1"/>
                </a:solidFill>
              </a:rPr>
              <a:t>Tony Fonseca, Elms College (Partnership OC)</a:t>
            </a:r>
            <a:endParaRPr/>
          </a:p>
          <a:p>
            <a:pPr marL="228600" lvl="0" indent="-228600" algn="l" rtl="0">
              <a:lnSpc>
                <a:spcPct val="90000"/>
              </a:lnSpc>
              <a:spcBef>
                <a:spcPts val="1000"/>
              </a:spcBef>
              <a:spcAft>
                <a:spcPts val="0"/>
              </a:spcAft>
              <a:buClr>
                <a:schemeClr val="accent1"/>
              </a:buClr>
              <a:buSzPct val="100000"/>
              <a:buChar char="•"/>
            </a:pPr>
            <a:r>
              <a:rPr lang="en-US" b="1">
                <a:solidFill>
                  <a:schemeClr val="accent1"/>
                </a:solidFill>
              </a:rPr>
              <a:t>Aaron Krebeck, Washington Research Library Consortium (Rosemont OC)</a:t>
            </a:r>
            <a:endParaRPr/>
          </a:p>
          <a:p>
            <a:pPr marL="228600" lvl="0" indent="-228600" algn="l" rtl="0">
              <a:lnSpc>
                <a:spcPct val="90000"/>
              </a:lnSpc>
              <a:spcBef>
                <a:spcPts val="1000"/>
              </a:spcBef>
              <a:spcAft>
                <a:spcPts val="0"/>
              </a:spcAft>
              <a:buClr>
                <a:schemeClr val="accent1"/>
              </a:buClr>
              <a:buSzPct val="100000"/>
              <a:buChar char="•"/>
            </a:pPr>
            <a:r>
              <a:rPr lang="en-US" b="1">
                <a:solidFill>
                  <a:schemeClr val="accent1"/>
                </a:solidFill>
              </a:rPr>
              <a:t>Peggy Seiden, Swarthmore College, Retired (Partnership EC)</a:t>
            </a:r>
            <a:endParaRPr/>
          </a:p>
          <a:p>
            <a:pPr marL="228600" lvl="0" indent="-228600" algn="l" rtl="0">
              <a:lnSpc>
                <a:spcPct val="90000"/>
              </a:lnSpc>
              <a:spcBef>
                <a:spcPts val="1000"/>
              </a:spcBef>
              <a:spcAft>
                <a:spcPts val="0"/>
              </a:spcAft>
              <a:buClr>
                <a:schemeClr val="accent1"/>
              </a:buClr>
              <a:buSzPct val="100000"/>
              <a:buChar char="•"/>
            </a:pPr>
            <a:r>
              <a:rPr lang="en-US" b="1">
                <a:solidFill>
                  <a:schemeClr val="accent1"/>
                </a:solidFill>
              </a:rPr>
              <a:t>Anna Striker, California Digital Library (Partnership OC)</a:t>
            </a:r>
            <a:endParaRPr/>
          </a:p>
          <a:p>
            <a:pPr marL="228600" lvl="0" indent="-228600" algn="l" rtl="0">
              <a:lnSpc>
                <a:spcPct val="90000"/>
              </a:lnSpc>
              <a:spcBef>
                <a:spcPts val="1000"/>
              </a:spcBef>
              <a:spcAft>
                <a:spcPts val="0"/>
              </a:spcAft>
              <a:buClr>
                <a:schemeClr val="accent1"/>
              </a:buClr>
              <a:buSzPct val="100000"/>
              <a:buChar char="•"/>
            </a:pPr>
            <a:r>
              <a:rPr lang="en-US" b="1">
                <a:solidFill>
                  <a:schemeClr val="accent1"/>
                </a:solidFill>
              </a:rPr>
              <a:t>Scott Warren, Syracuse University (Rosemont EC)</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4A838"/>
              </a:buClr>
              <a:buSzPts val="4400"/>
              <a:buFont typeface="Calibri"/>
              <a:buNone/>
            </a:pPr>
            <a:r>
              <a:rPr lang="en-US" b="1">
                <a:solidFill>
                  <a:srgbClr val="54A838"/>
                </a:solidFill>
              </a:rPr>
              <a:t>Identifying a Consultant</a:t>
            </a:r>
            <a:endParaRPr b="1">
              <a:solidFill>
                <a:srgbClr val="54A838"/>
              </a:solidFill>
            </a:endParaRPr>
          </a:p>
        </p:txBody>
      </p:sp>
      <p:sp>
        <p:nvSpPr>
          <p:cNvPr id="125" name="Google Shape;125;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US" b="1">
                <a:solidFill>
                  <a:schemeClr val="accent1"/>
                </a:solidFill>
              </a:rPr>
              <a:t>The MITF created an RFP after determining what knowledge, skills, and level of experience would be necessary in a consultant/expert. The MITF created a three-member subcommittee to conduct interviews and reference checks and then make a recommendation. The MITF received three proposals, and using a rubric created by the subcommittee and honed by the full committee membership, identified the </a:t>
            </a:r>
            <a:r>
              <a:rPr lang="en-US" b="1" u="sng">
                <a:solidFill>
                  <a:schemeClr val="accent1"/>
                </a:solidFill>
                <a:hlinkClick r:id="rId3">
                  <a:extLst>
                    <a:ext uri="{A12FA001-AC4F-418D-AE19-62706E023703}">
                      <ahyp:hlinkClr xmlns:ahyp="http://schemas.microsoft.com/office/drawing/2018/hyperlinkcolor" val="tx"/>
                    </a:ext>
                  </a:extLst>
                </a:hlinkClick>
              </a:rPr>
              <a:t>Big Questions Collaborative </a:t>
            </a:r>
            <a:r>
              <a:rPr lang="en-US" b="1">
                <a:solidFill>
                  <a:schemeClr val="accent1"/>
                </a:solidFill>
              </a:rPr>
              <a:t>(Sarah Cohen) as consultant. Cohen was hired by CRL (which is funding the consultancy) in December 2023.</a:t>
            </a:r>
            <a:endParaRPr b="1">
              <a:solidFill>
                <a:schemeClr val="accen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4A838"/>
              </a:buClr>
              <a:buSzPts val="4400"/>
              <a:buFont typeface="Calibri"/>
              <a:buNone/>
            </a:pPr>
            <a:r>
              <a:rPr lang="en-US" b="1">
                <a:solidFill>
                  <a:srgbClr val="54A838"/>
                </a:solidFill>
              </a:rPr>
              <a:t>BQC and MITF Meeting</a:t>
            </a:r>
            <a:endParaRPr/>
          </a:p>
        </p:txBody>
      </p:sp>
      <p:sp>
        <p:nvSpPr>
          <p:cNvPr id="131" name="Google Shape;13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a:p>
        </p:txBody>
      </p:sp>
      <p:pic>
        <p:nvPicPr>
          <p:cNvPr id="132" name="Google Shape;132;p9"/>
          <p:cNvPicPr preferRelativeResize="0"/>
          <p:nvPr/>
        </p:nvPicPr>
        <p:blipFill>
          <a:blip r:embed="rId3">
            <a:alphaModFix/>
          </a:blip>
          <a:stretch>
            <a:fillRect/>
          </a:stretch>
        </p:blipFill>
        <p:spPr>
          <a:xfrm>
            <a:off x="838200" y="1564575"/>
            <a:ext cx="10925175" cy="46124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Blue">
      <a:dk1>
        <a:srgbClr val="000000"/>
      </a:dk1>
      <a:lt1>
        <a:srgbClr val="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682</Words>
  <Application>Microsoft Office PowerPoint</Application>
  <PresentationFormat>Widescreen</PresentationFormat>
  <Paragraphs>55</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Update on the Merger of  The Partnership for Shared Book Collections and the Rosemont Alliance PAN Midwinter 2024</vt:lpstr>
      <vt:lpstr>PowerPoint Presentation</vt:lpstr>
      <vt:lpstr>A Little Background</vt:lpstr>
      <vt:lpstr>A Little Background</vt:lpstr>
      <vt:lpstr>Task Force: Investigating the Merger</vt:lpstr>
      <vt:lpstr>The Merger Implementation Task Force (MITF)</vt:lpstr>
      <vt:lpstr>Merger Implementation Task Force</vt:lpstr>
      <vt:lpstr>Identifying a Consultant</vt:lpstr>
      <vt:lpstr>BQC and MITF Meeting</vt:lpstr>
      <vt:lpstr>   Phase 1: What Is Important to Us Now</vt:lpstr>
      <vt:lpstr>   Phase 2: How Might We Best Work Together?</vt:lpstr>
      <vt:lpstr>   Phase 3: What Does Success Look Like?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the Merger of  The Partnership for Shared Book Collections and the Rosemont Alliance PAN Midwinter 2024</dc:title>
  <dc:creator>Elms</dc:creator>
  <cp:lastModifiedBy>Marie Waltz</cp:lastModifiedBy>
  <cp:revision>1</cp:revision>
  <dcterms:created xsi:type="dcterms:W3CDTF">2024-01-11T13:59:24Z</dcterms:created>
  <dcterms:modified xsi:type="dcterms:W3CDTF">2024-01-19T15:30:05Z</dcterms:modified>
</cp:coreProperties>
</file>