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389" r:id="rId2"/>
    <p:sldId id="421" r:id="rId3"/>
    <p:sldId id="423" r:id="rId4"/>
    <p:sldId id="402" r:id="rId5"/>
    <p:sldId id="403" r:id="rId6"/>
    <p:sldId id="405" r:id="rId7"/>
    <p:sldId id="422" r:id="rId8"/>
    <p:sldId id="424" r:id="rId9"/>
    <p:sldId id="425" r:id="rId10"/>
    <p:sldId id="426" r:id="rId11"/>
    <p:sldId id="416" r:id="rId12"/>
    <p:sldId id="410" r:id="rId13"/>
    <p:sldId id="420"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636" autoAdjust="0"/>
  </p:normalViewPr>
  <p:slideViewPr>
    <p:cSldViewPr snapToGrid="0" snapToObjects="1">
      <p:cViewPr varScale="1">
        <p:scale>
          <a:sx n="73" d="100"/>
          <a:sy n="73" d="100"/>
        </p:scale>
        <p:origin x="173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4F0F546-7CD3-42CE-BCF7-4785AC94A29E}" type="datetimeFigureOut">
              <a:rPr lang="en-US" smtClean="0"/>
              <a:t>1/29/2015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E8AE870-E503-4F2B-BF99-72127ABCCCC3}" type="slidenum">
              <a:rPr lang="en-US" smtClean="0"/>
              <a:t>‹#›</a:t>
            </a:fld>
            <a:endParaRPr lang="en-US"/>
          </a:p>
        </p:txBody>
      </p:sp>
    </p:spTree>
    <p:extLst>
      <p:ext uri="{BB962C8B-B14F-4D97-AF65-F5344CB8AC3E}">
        <p14:creationId xmlns:p14="http://schemas.microsoft.com/office/powerpoint/2010/main" val="3076395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A1AA364-F8B5-284C-B696-2EC885AB90A1}" type="datetimeFigureOut">
              <a:rPr lang="en-US" smtClean="0"/>
              <a:t>1/29/2015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01507D5-7A70-934D-A092-66E014A02EB0}" type="slidenum">
              <a:rPr lang="en-US" smtClean="0"/>
              <a:t>‹#›</a:t>
            </a:fld>
            <a:endParaRPr lang="en-US"/>
          </a:p>
        </p:txBody>
      </p:sp>
    </p:spTree>
    <p:extLst>
      <p:ext uri="{BB962C8B-B14F-4D97-AF65-F5344CB8AC3E}">
        <p14:creationId xmlns:p14="http://schemas.microsoft.com/office/powerpoint/2010/main" val="10309725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601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fontAlgn="base">
              <a:spcBef>
                <a:spcPct val="0"/>
              </a:spcBef>
              <a:spcAft>
                <a:spcPct val="0"/>
              </a:spcAft>
              <a:defRPr>
                <a:solidFill>
                  <a:schemeClr val="tx1"/>
                </a:solidFill>
                <a:latin typeface="Calibri" charset="0"/>
                <a:ea typeface="ＭＳ Ｐゴシック" charset="0"/>
              </a:defRPr>
            </a:lvl6pPr>
            <a:lvl7pPr marL="3028264" indent="-232943" fontAlgn="base">
              <a:spcBef>
                <a:spcPct val="0"/>
              </a:spcBef>
              <a:spcAft>
                <a:spcPct val="0"/>
              </a:spcAft>
              <a:defRPr>
                <a:solidFill>
                  <a:schemeClr val="tx1"/>
                </a:solidFill>
                <a:latin typeface="Calibri" charset="0"/>
                <a:ea typeface="ＭＳ Ｐゴシック" charset="0"/>
              </a:defRPr>
            </a:lvl7pPr>
            <a:lvl8pPr marL="3494151" indent="-232943" fontAlgn="base">
              <a:spcBef>
                <a:spcPct val="0"/>
              </a:spcBef>
              <a:spcAft>
                <a:spcPct val="0"/>
              </a:spcAft>
              <a:defRPr>
                <a:solidFill>
                  <a:schemeClr val="tx1"/>
                </a:solidFill>
                <a:latin typeface="Calibri" charset="0"/>
                <a:ea typeface="ＭＳ Ｐゴシック" charset="0"/>
              </a:defRPr>
            </a:lvl8pPr>
            <a:lvl9pPr marL="3960038" indent="-232943"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26C6DA01-42B8-7346-A9EA-4BF55496E376}" type="slidenum">
              <a:rPr lang="en-US"/>
              <a:pPr fontAlgn="base">
                <a:spcBef>
                  <a:spcPct val="0"/>
                </a:spcBef>
                <a:spcAft>
                  <a:spcPct val="0"/>
                </a:spcAft>
              </a:pPr>
              <a:t>1</a:t>
            </a:fld>
            <a:endParaRPr lang="en-US"/>
          </a:p>
        </p:txBody>
      </p:sp>
      <p:sp>
        <p:nvSpPr>
          <p:cNvPr id="2" name="Notes Placeholder 1"/>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75272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427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A29BF36D-CFCF-AE4B-A55C-E252B27A32C9}" type="slidenum">
              <a:rPr lang="en-US"/>
              <a:pPr fontAlgn="base">
                <a:spcBef>
                  <a:spcPct val="0"/>
                </a:spcBef>
                <a:spcAft>
                  <a:spcPct val="0"/>
                </a:spcAft>
              </a:pPr>
              <a:t>3</a:t>
            </a:fld>
            <a:endParaRPr lang="en-US"/>
          </a:p>
        </p:txBody>
      </p:sp>
      <p:sp>
        <p:nvSpPr>
          <p:cNvPr id="54275" name="Notes Placeholder 4"/>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marL="0" marR="0" indent="0" algn="l" defTabSz="457200" rtl="0" eaLnBrk="1" fontAlgn="auto" latinLnBrk="0" hangingPunct="1">
              <a:lnSpc>
                <a:spcPct val="100000"/>
              </a:lnSpc>
              <a:spcBef>
                <a:spcPct val="0"/>
              </a:spcBef>
              <a:spcAft>
                <a:spcPts val="0"/>
              </a:spcAft>
              <a:buClrTx/>
              <a:buSzTx/>
              <a:buFontTx/>
              <a:buNone/>
              <a:tabLst/>
              <a:defRPr/>
            </a:pPr>
            <a:endParaRPr lang="en-US" dirty="0" smtClean="0">
              <a:latin typeface="Calibri" charset="0"/>
            </a:endParaRPr>
          </a:p>
        </p:txBody>
      </p:sp>
    </p:spTree>
    <p:extLst>
      <p:ext uri="{BB962C8B-B14F-4D97-AF65-F5344CB8AC3E}">
        <p14:creationId xmlns:p14="http://schemas.microsoft.com/office/powerpoint/2010/main" val="2474338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endParaRPr lang="en-US" dirty="0"/>
          </a:p>
        </p:txBody>
      </p:sp>
      <p:sp>
        <p:nvSpPr>
          <p:cNvPr id="4" name="Slide Number Placeholder 3"/>
          <p:cNvSpPr>
            <a:spLocks noGrp="1"/>
          </p:cNvSpPr>
          <p:nvPr>
            <p:ph type="sldNum" sz="quarter" idx="10"/>
          </p:nvPr>
        </p:nvSpPr>
        <p:spPr/>
        <p:txBody>
          <a:bodyPr/>
          <a:lstStyle/>
          <a:p>
            <a:fld id="{501507D5-7A70-934D-A092-66E014A02EB0}" type="slidenum">
              <a:rPr lang="en-US" smtClean="0"/>
              <a:t>11</a:t>
            </a:fld>
            <a:endParaRPr lang="en-US"/>
          </a:p>
        </p:txBody>
      </p:sp>
    </p:spTree>
    <p:extLst>
      <p:ext uri="{BB962C8B-B14F-4D97-AF65-F5344CB8AC3E}">
        <p14:creationId xmlns:p14="http://schemas.microsoft.com/office/powerpoint/2010/main" val="2955351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1507D5-7A70-934D-A092-66E014A02EB0}" type="slidenum">
              <a:rPr lang="en-US" smtClean="0"/>
              <a:t>12</a:t>
            </a:fld>
            <a:endParaRPr lang="en-US"/>
          </a:p>
        </p:txBody>
      </p:sp>
    </p:spTree>
    <p:extLst>
      <p:ext uri="{BB962C8B-B14F-4D97-AF65-F5344CB8AC3E}">
        <p14:creationId xmlns:p14="http://schemas.microsoft.com/office/powerpoint/2010/main" val="1907367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E78403-0C1E-D249-A684-83EE9AB68CC8}"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3870239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E78403-0C1E-D249-A684-83EE9AB68CC8}"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258282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E78403-0C1E-D249-A684-83EE9AB68CC8}"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84580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HathiTrust">
    <p:spTree>
      <p:nvGrpSpPr>
        <p:cNvPr id="1" name=""/>
        <p:cNvGrpSpPr/>
        <p:nvPr/>
      </p:nvGrpSpPr>
      <p:grpSpPr>
        <a:xfrm>
          <a:off x="0" y="0"/>
          <a:ext cx="0" cy="0"/>
          <a:chOff x="0" y="0"/>
          <a:chExt cx="0" cy="0"/>
        </a:xfrm>
      </p:grpSpPr>
      <p:sp>
        <p:nvSpPr>
          <p:cNvPr id="4" name="Rectangle 3"/>
          <p:cNvSpPr/>
          <p:nvPr/>
        </p:nvSpPr>
        <p:spPr>
          <a:xfrm>
            <a:off x="177800" y="196850"/>
            <a:ext cx="8788400" cy="6407150"/>
          </a:xfrm>
          <a:prstGeom prst="rect">
            <a:avLst/>
          </a:prstGeom>
          <a:solidFill>
            <a:schemeClr val="bg1"/>
          </a:solidFill>
          <a:ln w="12700" cap="flat" cmpd="sng" algn="ctr">
            <a:solidFill>
              <a:srgbClr val="FF66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n w="34925" cap="flat" cmpd="sng" algn="ctr">
                <a:solidFill>
                  <a:srgbClr val="FF6600"/>
                </a:solidFill>
                <a:prstDash val="solid"/>
                <a:round/>
                <a:headEnd type="none" w="med" len="med"/>
                <a:tailEnd type="none" w="med" len="med"/>
              </a:ln>
              <a:solidFill>
                <a:srgbClr val="FF6600"/>
              </a:solidFill>
              <a:ea typeface="Arial" pitchFamily="-65" charset="0"/>
              <a:cs typeface="Arial" pitchFamily="-65" charset="0"/>
            </a:endParaRPr>
          </a:p>
        </p:txBody>
      </p:sp>
      <p:pic>
        <p:nvPicPr>
          <p:cNvPr id="7" name="Picture 5"/>
          <p:cNvPicPr>
            <a:picLocks noChangeAspect="1" noChangeArrowheads="1"/>
          </p:cNvPicPr>
          <p:nvPr/>
        </p:nvPicPr>
        <p:blipFill>
          <a:blip r:embed="rId2"/>
          <a:srcRect/>
          <a:stretch>
            <a:fillRect/>
          </a:stretch>
        </p:blipFill>
        <p:spPr bwMode="auto">
          <a:xfrm>
            <a:off x="8212138" y="5930900"/>
            <a:ext cx="949325" cy="927100"/>
          </a:xfrm>
          <a:prstGeom prst="rect">
            <a:avLst/>
          </a:prstGeom>
          <a:noFill/>
          <a:ln w="9525">
            <a:noFill/>
            <a:miter lim="800000"/>
            <a:headEnd/>
            <a:tailEnd/>
          </a:ln>
        </p:spPr>
      </p:pic>
      <p:cxnSp>
        <p:nvCxnSpPr>
          <p:cNvPr id="8" name="Straight Connector 7"/>
          <p:cNvCxnSpPr>
            <a:cxnSpLocks noChangeShapeType="1"/>
          </p:cNvCxnSpPr>
          <p:nvPr/>
        </p:nvCxnSpPr>
        <p:spPr bwMode="auto">
          <a:xfrm>
            <a:off x="571500" y="1524000"/>
            <a:ext cx="8001000" cy="1588"/>
          </a:xfrm>
          <a:prstGeom prst="line">
            <a:avLst/>
          </a:prstGeom>
          <a:noFill/>
          <a:ln w="12700">
            <a:solidFill>
              <a:srgbClr val="D57007"/>
            </a:solidFill>
            <a:round/>
            <a:headEnd/>
            <a:tailEnd/>
          </a:ln>
          <a:effectLst>
            <a:outerShdw blurRad="63500" dist="23000" dir="5400000" rotWithShape="0">
              <a:srgbClr val="000000">
                <a:alpha val="34999"/>
              </a:srgbClr>
            </a:outerShdw>
          </a:effectLst>
        </p:spPr>
      </p:cxnSp>
      <p:sp>
        <p:nvSpPr>
          <p:cNvPr id="5" name="Title 1"/>
          <p:cNvSpPr>
            <a:spLocks noGrp="1"/>
          </p:cNvSpPr>
          <p:nvPr>
            <p:ph type="title"/>
          </p:nvPr>
        </p:nvSpPr>
        <p:spPr>
          <a:xfrm>
            <a:off x="457200" y="274638"/>
            <a:ext cx="8229600" cy="1143000"/>
          </a:xfrm>
        </p:spPr>
        <p:txBody>
          <a:bodyPr/>
          <a:lstStyle>
            <a:lvl1pPr>
              <a:defRPr>
                <a:solidFill>
                  <a:schemeClr val="tx1">
                    <a:lumMod val="75000"/>
                    <a:lumOff val="25000"/>
                  </a:schemeClr>
                </a:solidFill>
              </a:defRPr>
            </a:lvl1pPr>
          </a:lstStyle>
          <a:p>
            <a:r>
              <a:rPr lang="en-US" smtClean="0"/>
              <a:t>Click to edit Master title style</a:t>
            </a:r>
            <a:endParaRPr lang="en-US" dirty="0"/>
          </a:p>
        </p:txBody>
      </p:sp>
      <p:sp>
        <p:nvSpPr>
          <p:cNvPr id="6" name="Content Placeholder 2"/>
          <p:cNvSpPr>
            <a:spLocks noGrp="1"/>
          </p:cNvSpPr>
          <p:nvPr>
            <p:ph idx="1"/>
          </p:nvPr>
        </p:nvSpPr>
        <p:spPr>
          <a:xfrm>
            <a:off x="457200" y="1600201"/>
            <a:ext cx="8229600" cy="4895849"/>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50359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3" name="TextBox 6"/>
          <p:cNvSpPr txBox="1">
            <a:spLocks noChangeArrowheads="1"/>
          </p:cNvSpPr>
          <p:nvPr/>
        </p:nvSpPr>
        <p:spPr bwMode="auto">
          <a:xfrm>
            <a:off x="6265863" y="12192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endParaRPr lang="en-US"/>
          </a:p>
        </p:txBody>
      </p:sp>
      <p:sp>
        <p:nvSpPr>
          <p:cNvPr id="4" name="Rectangle 3"/>
          <p:cNvSpPr/>
          <p:nvPr/>
        </p:nvSpPr>
        <p:spPr>
          <a:xfrm>
            <a:off x="647700" y="1752600"/>
            <a:ext cx="7848600" cy="4699000"/>
          </a:xfrm>
          <a:prstGeom prst="rect">
            <a:avLst/>
          </a:prstGeom>
          <a:ln w="38100">
            <a:solidFill>
              <a:srgbClr val="FF6600"/>
            </a:solidFill>
            <a:prstDash val="solid"/>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solidFill>
                <a:srgbClr val="000000"/>
              </a:solidFill>
              <a:ea typeface="Arial" pitchFamily="-65" charset="0"/>
              <a:cs typeface="Arial" pitchFamily="-65" charset="0"/>
            </a:endParaRPr>
          </a:p>
        </p:txBody>
      </p:sp>
      <p:sp>
        <p:nvSpPr>
          <p:cNvPr id="5" name="TextBox 8"/>
          <p:cNvSpPr txBox="1">
            <a:spLocks noChangeArrowheads="1"/>
          </p:cNvSpPr>
          <p:nvPr/>
        </p:nvSpPr>
        <p:spPr bwMode="auto">
          <a:xfrm>
            <a:off x="3535363" y="557213"/>
            <a:ext cx="292100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spcAft>
                <a:spcPts val="600"/>
              </a:spcAft>
            </a:pPr>
            <a:r>
              <a:rPr lang="en-US" sz="2800">
                <a:solidFill>
                  <a:srgbClr val="404040"/>
                </a:solidFill>
                <a:latin typeface="Hoefler Text" charset="0"/>
                <a:cs typeface="Hoefler Text" charset="0"/>
              </a:rPr>
              <a:t>HATHITRUST</a:t>
            </a:r>
          </a:p>
          <a:p>
            <a:pPr>
              <a:spcAft>
                <a:spcPts val="600"/>
              </a:spcAft>
            </a:pPr>
            <a:r>
              <a:rPr lang="en-US" sz="1600" b="1">
                <a:solidFill>
                  <a:srgbClr val="404040"/>
                </a:solidFill>
                <a:latin typeface="Hoefler Text" charset="0"/>
                <a:cs typeface="Hoefler Text" charset="0"/>
              </a:rPr>
              <a:t> </a:t>
            </a:r>
            <a:r>
              <a:rPr lang="en-US" sz="1600">
                <a:solidFill>
                  <a:srgbClr val="404040"/>
                </a:solidFill>
                <a:latin typeface="Hoefler Text" charset="0"/>
                <a:cs typeface="Hoefler Text" charset="0"/>
              </a:rPr>
              <a:t>A Shared Digital Repository</a:t>
            </a:r>
          </a:p>
        </p:txBody>
      </p:sp>
      <p:cxnSp>
        <p:nvCxnSpPr>
          <p:cNvPr id="6" name="Straight Connector 5"/>
          <p:cNvCxnSpPr>
            <a:cxnSpLocks noChangeShapeType="1"/>
          </p:cNvCxnSpPr>
          <p:nvPr/>
        </p:nvCxnSpPr>
        <p:spPr bwMode="auto">
          <a:xfrm>
            <a:off x="1638300" y="3311525"/>
            <a:ext cx="5884863" cy="1588"/>
          </a:xfrm>
          <a:prstGeom prst="line">
            <a:avLst/>
          </a:prstGeom>
          <a:noFill/>
          <a:ln w="12700">
            <a:solidFill>
              <a:srgbClr val="D57007"/>
            </a:solidFill>
            <a:round/>
            <a:headEnd/>
            <a:tailEnd/>
          </a:ln>
          <a:effectLst>
            <a:outerShdw blurRad="63500" dist="23000" dir="5400000" rotWithShape="0">
              <a:srgbClr val="000000">
                <a:alpha val="34999"/>
              </a:srgbClr>
            </a:outerShdw>
          </a:effectLst>
        </p:spPr>
      </p:cxnSp>
      <p:pic>
        <p:nvPicPr>
          <p:cNvPr id="7" name="Picture 10" descr="HathiTrustLogo_vertical.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73338" y="584200"/>
            <a:ext cx="8794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p:cNvSpPr>
            <a:spLocks noGrp="1"/>
          </p:cNvSpPr>
          <p:nvPr>
            <p:ph type="ctrTitle"/>
          </p:nvPr>
        </p:nvSpPr>
        <p:spPr>
          <a:xfrm>
            <a:off x="647700" y="1689100"/>
            <a:ext cx="7848600" cy="1622426"/>
          </a:xfrm>
        </p:spPr>
        <p:txBody>
          <a:bodyPr/>
          <a:lstStyle>
            <a:lvl1pPr>
              <a:defRPr/>
            </a:lvl1pPr>
          </a:lstStyle>
          <a:p>
            <a:r>
              <a:rPr lang="en-US" smtClean="0"/>
              <a:t>Click to edit Master title style</a:t>
            </a:r>
            <a:endParaRPr lang="en-US" dirty="0"/>
          </a:p>
        </p:txBody>
      </p:sp>
    </p:spTree>
    <p:extLst>
      <p:ext uri="{BB962C8B-B14F-4D97-AF65-F5344CB8AC3E}">
        <p14:creationId xmlns:p14="http://schemas.microsoft.com/office/powerpoint/2010/main" val="1884858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E78403-0C1E-D249-A684-83EE9AB68CC8}"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2608718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E78403-0C1E-D249-A684-83EE9AB68CC8}"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76420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E78403-0C1E-D249-A684-83EE9AB68CC8}"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3112919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E78403-0C1E-D249-A684-83EE9AB68CC8}" type="datetimeFigureOut">
              <a:rPr lang="en-US" smtClean="0"/>
              <a:t>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397893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E78403-0C1E-D249-A684-83EE9AB68CC8}" type="datetimeFigureOut">
              <a:rPr lang="en-US" smtClean="0"/>
              <a:t>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909944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E78403-0C1E-D249-A684-83EE9AB68CC8}" type="datetimeFigureOut">
              <a:rPr lang="en-US" smtClean="0"/>
              <a:t>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2021996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E78403-0C1E-D249-A684-83EE9AB68CC8}"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3247010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E78403-0C1E-D249-A684-83EE9AB68CC8}"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909005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E78403-0C1E-D249-A684-83EE9AB68CC8}" type="datetimeFigureOut">
              <a:rPr lang="en-US" smtClean="0"/>
              <a:t>1/29/2015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70A008-E005-5B46-8DE9-7FA5072A9773}" type="slidenum">
              <a:rPr lang="en-US" smtClean="0"/>
              <a:t>‹#›</a:t>
            </a:fld>
            <a:endParaRPr lang="en-US"/>
          </a:p>
        </p:txBody>
      </p:sp>
    </p:spTree>
    <p:extLst>
      <p:ext uri="{BB962C8B-B14F-4D97-AF65-F5344CB8AC3E}">
        <p14:creationId xmlns:p14="http://schemas.microsoft.com/office/powerpoint/2010/main" val="3297974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3"/>
          <p:cNvSpPr>
            <a:spLocks noGrp="1"/>
          </p:cNvSpPr>
          <p:nvPr>
            <p:ph type="ctrTitle"/>
          </p:nvPr>
        </p:nvSpPr>
        <p:spPr>
          <a:xfrm>
            <a:off x="1323975" y="2273510"/>
            <a:ext cx="6040438" cy="1039813"/>
          </a:xfrm>
        </p:spPr>
        <p:txBody>
          <a:bodyPr>
            <a:noAutofit/>
          </a:bodyPr>
          <a:lstStyle/>
          <a:p>
            <a:r>
              <a:rPr lang="en-US" sz="3600" dirty="0"/>
              <a:t>The </a:t>
            </a:r>
            <a:r>
              <a:rPr lang="en-US" sz="3600" dirty="0" err="1"/>
              <a:t>HathiTrust</a:t>
            </a:r>
            <a:r>
              <a:rPr lang="en-US" sz="3600" dirty="0"/>
              <a:t> Print Monograph Archive Planning Task Force</a:t>
            </a:r>
            <a:br>
              <a:rPr lang="en-US" sz="3600" dirty="0"/>
            </a:br>
            <a:endParaRPr lang="en-US" sz="3600" dirty="0">
              <a:latin typeface="Calibri" charset="0"/>
            </a:endParaRPr>
          </a:p>
        </p:txBody>
      </p:sp>
      <p:sp>
        <p:nvSpPr>
          <p:cNvPr id="5" name="Title 3"/>
          <p:cNvSpPr txBox="1">
            <a:spLocks/>
          </p:cNvSpPr>
          <p:nvPr/>
        </p:nvSpPr>
        <p:spPr>
          <a:xfrm>
            <a:off x="1476375" y="3367660"/>
            <a:ext cx="6040438" cy="1158480"/>
          </a:xfrm>
          <a:prstGeom prst="rect">
            <a:avLst/>
          </a:prstGeom>
        </p:spPr>
        <p:txBody>
          <a:bodyPr anchor="ctr">
            <a:noAutofit/>
          </a:bodyPr>
          <a:lstStyle/>
          <a:p>
            <a:pPr algn="ctr" fontAlgn="auto">
              <a:spcAft>
                <a:spcPts val="0"/>
              </a:spcAft>
              <a:defRPr/>
            </a:pPr>
            <a:r>
              <a:rPr lang="en-US" sz="2800" dirty="0" smtClean="0">
                <a:latin typeface="+mj-lt"/>
                <a:ea typeface="+mj-ea"/>
                <a:cs typeface="+mj-cs"/>
              </a:rPr>
              <a:t>Print Archive Network Forum</a:t>
            </a:r>
            <a:endParaRPr lang="en-US" sz="2800" dirty="0">
              <a:latin typeface="+mj-lt"/>
              <a:ea typeface="+mj-ea"/>
              <a:cs typeface="+mj-cs"/>
            </a:endParaRPr>
          </a:p>
        </p:txBody>
      </p:sp>
      <p:sp>
        <p:nvSpPr>
          <p:cNvPr id="4" name="Title 3"/>
          <p:cNvSpPr txBox="1">
            <a:spLocks/>
          </p:cNvSpPr>
          <p:nvPr/>
        </p:nvSpPr>
        <p:spPr>
          <a:xfrm>
            <a:off x="3610536" y="5469085"/>
            <a:ext cx="2988921" cy="1158480"/>
          </a:xfrm>
          <a:prstGeom prst="rect">
            <a:avLst/>
          </a:prstGeom>
        </p:spPr>
        <p:txBody>
          <a:bodyPr anchor="ctr">
            <a:noAutofit/>
          </a:bodyPr>
          <a:lstStyle/>
          <a:p>
            <a:pPr algn="ctr" fontAlgn="auto">
              <a:spcAft>
                <a:spcPts val="0"/>
              </a:spcAft>
              <a:defRPr/>
            </a:pPr>
            <a:endParaRPr lang="en-US" sz="3000" dirty="0">
              <a:latin typeface="+mj-lt"/>
              <a:ea typeface="+mj-ea"/>
              <a:cs typeface="+mj-cs"/>
            </a:endParaRPr>
          </a:p>
        </p:txBody>
      </p:sp>
      <p:sp>
        <p:nvSpPr>
          <p:cNvPr id="2" name="TextBox 1"/>
          <p:cNvSpPr txBox="1"/>
          <p:nvPr/>
        </p:nvSpPr>
        <p:spPr>
          <a:xfrm>
            <a:off x="1093095" y="4953361"/>
            <a:ext cx="7007118" cy="1323439"/>
          </a:xfrm>
          <a:prstGeom prst="rect">
            <a:avLst/>
          </a:prstGeom>
          <a:noFill/>
        </p:spPr>
        <p:txBody>
          <a:bodyPr wrap="square" rtlCol="0">
            <a:spAutoFit/>
          </a:bodyPr>
          <a:lstStyle/>
          <a:p>
            <a:pPr algn="r"/>
            <a:r>
              <a:rPr lang="en-US" sz="1600" i="1" dirty="0" smtClean="0"/>
              <a:t>ALA 2015 Midwinter Meeting</a:t>
            </a:r>
            <a:r>
              <a:rPr lang="en-US" sz="1600" dirty="0" smtClean="0"/>
              <a:t> </a:t>
            </a:r>
          </a:p>
          <a:p>
            <a:pPr algn="r"/>
            <a:r>
              <a:rPr lang="en-US" sz="1600" dirty="0" smtClean="0"/>
              <a:t>January 30, 2015</a:t>
            </a:r>
          </a:p>
          <a:p>
            <a:pPr algn="r"/>
            <a:r>
              <a:rPr lang="en-US" sz="1600" dirty="0" smtClean="0"/>
              <a:t>Thomas H. Teper</a:t>
            </a:r>
          </a:p>
          <a:p>
            <a:pPr algn="r"/>
            <a:r>
              <a:rPr lang="en-US" sz="1600" dirty="0" smtClean="0"/>
              <a:t>AUL for Collections &amp; Technical Services</a:t>
            </a:r>
          </a:p>
          <a:p>
            <a:pPr algn="r"/>
            <a:r>
              <a:rPr lang="en-US" sz="1600" dirty="0" smtClean="0"/>
              <a:t>University of Illinois at Urbana-Champaign</a:t>
            </a:r>
          </a:p>
        </p:txBody>
      </p:sp>
    </p:spTree>
    <p:extLst>
      <p:ext uri="{BB962C8B-B14F-4D97-AF65-F5344CB8AC3E}">
        <p14:creationId xmlns:p14="http://schemas.microsoft.com/office/powerpoint/2010/main" val="2405002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Task Force</a:t>
            </a:r>
            <a:r>
              <a:rPr lang="en-US" smtClean="0"/>
              <a:t> </a:t>
            </a:r>
            <a:r>
              <a:rPr lang="en-US" dirty="0" smtClean="0"/>
              <a:t>proposal…</a:t>
            </a:r>
            <a:endParaRPr lang="en-US" dirty="0"/>
          </a:p>
        </p:txBody>
      </p:sp>
      <p:sp>
        <p:nvSpPr>
          <p:cNvPr id="3" name="Content Placeholder 2"/>
          <p:cNvSpPr>
            <a:spLocks noGrp="1"/>
          </p:cNvSpPr>
          <p:nvPr>
            <p:ph idx="1"/>
          </p:nvPr>
        </p:nvSpPr>
        <p:spPr/>
        <p:txBody>
          <a:bodyPr>
            <a:normAutofit/>
          </a:bodyPr>
          <a:lstStyle/>
          <a:p>
            <a:r>
              <a:rPr lang="en-US" dirty="0" smtClean="0"/>
              <a:t>Defines the national role of the repository as…</a:t>
            </a:r>
            <a:endParaRPr lang="en-US" dirty="0"/>
          </a:p>
          <a:p>
            <a:pPr lvl="1"/>
            <a:r>
              <a:rPr lang="en-US" dirty="0" smtClean="0"/>
              <a:t>Providing leadership in the area of monographic, print retention. </a:t>
            </a:r>
          </a:p>
          <a:p>
            <a:pPr lvl="1"/>
            <a:r>
              <a:rPr lang="en-US" dirty="0" smtClean="0"/>
              <a:t>Supporting the development of the technical infrastructure necessary to disclose commitments and discover content.</a:t>
            </a:r>
          </a:p>
          <a:p>
            <a:pPr lvl="1"/>
            <a:r>
              <a:rPr lang="en-US" dirty="0" smtClean="0"/>
              <a:t>Providing services to members that support their efforts to make local collection management decisions</a:t>
            </a:r>
          </a:p>
          <a:p>
            <a:pPr lvl="1"/>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510391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Building a Foundation to Accrue Advantages</a:t>
            </a:r>
            <a:endParaRPr lang="en-US" dirty="0">
              <a:solidFill>
                <a:schemeClr val="tx1"/>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1"/>
                </a:solidFill>
              </a:rPr>
              <a:t>The repository will </a:t>
            </a:r>
            <a:r>
              <a:rPr lang="en-US" dirty="0" smtClean="0">
                <a:solidFill>
                  <a:schemeClr val="tx1"/>
                </a:solidFill>
              </a:rPr>
              <a:t>serve </a:t>
            </a:r>
            <a:r>
              <a:rPr lang="en-US" dirty="0" smtClean="0">
                <a:solidFill>
                  <a:schemeClr val="tx1"/>
                </a:solidFill>
              </a:rPr>
              <a:t>as the foundation for making local retention/withdrawal decisions.</a:t>
            </a:r>
          </a:p>
          <a:p>
            <a:r>
              <a:rPr lang="en-US" dirty="0" smtClean="0">
                <a:solidFill>
                  <a:schemeClr val="tx1"/>
                </a:solidFill>
              </a:rPr>
              <a:t>The program will provide members with tools to support collection management/development decisions.</a:t>
            </a:r>
          </a:p>
          <a:p>
            <a:r>
              <a:rPr lang="en-US" dirty="0" smtClean="0">
                <a:solidFill>
                  <a:schemeClr val="tx1"/>
                </a:solidFill>
              </a:rPr>
              <a:t>The program will provide transformative services to sight-challenged users.</a:t>
            </a:r>
          </a:p>
          <a:p>
            <a:r>
              <a:rPr lang="en-US" dirty="0" smtClean="0">
                <a:solidFill>
                  <a:schemeClr val="tx1"/>
                </a:solidFill>
              </a:rPr>
              <a:t>The program will provide the means to establish prospective retention and digitization commitments for newly published literature. </a:t>
            </a:r>
            <a:endParaRPr lang="en-US" dirty="0"/>
          </a:p>
          <a:p>
            <a:endParaRPr lang="en-US" dirty="0"/>
          </a:p>
        </p:txBody>
      </p:sp>
    </p:spTree>
    <p:extLst>
      <p:ext uri="{BB962C8B-B14F-4D97-AF65-F5344CB8AC3E}">
        <p14:creationId xmlns:p14="http://schemas.microsoft.com/office/powerpoint/2010/main" val="1450066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Conclusion</a:t>
            </a:r>
            <a:endParaRPr lang="en-US" dirty="0">
              <a:solidFill>
                <a:schemeClr val="tx1"/>
              </a:solidFill>
            </a:endParaRPr>
          </a:p>
        </p:txBody>
      </p:sp>
      <p:sp>
        <p:nvSpPr>
          <p:cNvPr id="3" name="Content Placeholder 2"/>
          <p:cNvSpPr>
            <a:spLocks noGrp="1"/>
          </p:cNvSpPr>
          <p:nvPr>
            <p:ph idx="1"/>
          </p:nvPr>
        </p:nvSpPr>
        <p:spPr/>
        <p:txBody>
          <a:bodyPr>
            <a:normAutofit fontScale="85000" lnSpcReduction="10000"/>
          </a:bodyPr>
          <a:lstStyle/>
          <a:p>
            <a:r>
              <a:rPr lang="en-US" dirty="0" smtClean="0">
                <a:solidFill>
                  <a:schemeClr val="tx1"/>
                </a:solidFill>
              </a:rPr>
              <a:t>Our proposal is grounded in a set of assumptions:</a:t>
            </a:r>
          </a:p>
          <a:p>
            <a:pPr lvl="1"/>
            <a:r>
              <a:rPr lang="en-US" dirty="0" smtClean="0">
                <a:solidFill>
                  <a:schemeClr val="tx1"/>
                </a:solidFill>
              </a:rPr>
              <a:t>We believe that collaborative management of print is important</a:t>
            </a:r>
          </a:p>
          <a:p>
            <a:pPr lvl="1"/>
            <a:r>
              <a:rPr lang="en-US" dirty="0" smtClean="0">
                <a:solidFill>
                  <a:schemeClr val="tx1"/>
                </a:solidFill>
              </a:rPr>
              <a:t>We believe that libraries need to preserve ongoing access to the print record</a:t>
            </a:r>
          </a:p>
          <a:p>
            <a:pPr lvl="1"/>
            <a:r>
              <a:rPr lang="en-US" dirty="0" smtClean="0">
                <a:solidFill>
                  <a:schemeClr val="tx1"/>
                </a:solidFill>
              </a:rPr>
              <a:t>We believe in sharing.</a:t>
            </a:r>
          </a:p>
          <a:p>
            <a:r>
              <a:rPr lang="en-US" dirty="0" smtClean="0">
                <a:solidFill>
                  <a:schemeClr val="tx1"/>
                </a:solidFill>
              </a:rPr>
              <a:t>By working together, our members believes that </a:t>
            </a:r>
            <a:r>
              <a:rPr lang="en-US" dirty="0" err="1" smtClean="0">
                <a:solidFill>
                  <a:schemeClr val="tx1"/>
                </a:solidFill>
              </a:rPr>
              <a:t>Hathi’s</a:t>
            </a:r>
            <a:r>
              <a:rPr lang="en-US" dirty="0" smtClean="0">
                <a:solidFill>
                  <a:schemeClr val="tx1"/>
                </a:solidFill>
              </a:rPr>
              <a:t> nation-wide organization can reshape the collections landscape, redefine how libraries build and manage collections, and support member institutions as they seek to meet the changing needs of the readers and scholars they serve. </a:t>
            </a:r>
          </a:p>
        </p:txBody>
      </p:sp>
    </p:spTree>
    <p:extLst>
      <p:ext uri="{BB962C8B-B14F-4D97-AF65-F5344CB8AC3E}">
        <p14:creationId xmlns:p14="http://schemas.microsoft.com/office/powerpoint/2010/main" val="6714887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Thank You</a:t>
            </a:r>
            <a:endParaRPr lang="en-US" dirty="0">
              <a:solidFill>
                <a:schemeClr val="tx1"/>
              </a:solidFill>
            </a:endParaRPr>
          </a:p>
        </p:txBody>
      </p:sp>
    </p:spTree>
    <p:extLst>
      <p:ext uri="{BB962C8B-B14F-4D97-AF65-F5344CB8AC3E}">
        <p14:creationId xmlns:p14="http://schemas.microsoft.com/office/powerpoint/2010/main" val="2894409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Clem </a:t>
            </a:r>
            <a:r>
              <a:rPr lang="en-US" dirty="0" err="1" smtClean="0"/>
              <a:t>Guthro</a:t>
            </a:r>
            <a:r>
              <a:rPr lang="en-US" dirty="0" smtClean="0"/>
              <a:t>, Colby College</a:t>
            </a:r>
          </a:p>
          <a:p>
            <a:r>
              <a:rPr lang="en-US" dirty="0" smtClean="0"/>
              <a:t>Bob </a:t>
            </a:r>
            <a:r>
              <a:rPr lang="en-US" dirty="0" err="1" smtClean="0"/>
              <a:t>Kieft</a:t>
            </a:r>
            <a:r>
              <a:rPr lang="en-US" dirty="0" smtClean="0"/>
              <a:t>, Occidental College</a:t>
            </a:r>
          </a:p>
          <a:p>
            <a:r>
              <a:rPr lang="en-US" dirty="0" smtClean="0"/>
              <a:t>Erik Mitchell, UC-Berkeley</a:t>
            </a:r>
            <a:endParaRPr lang="en-US" dirty="0"/>
          </a:p>
          <a:p>
            <a:r>
              <a:rPr lang="en-US" dirty="0" smtClean="0"/>
              <a:t>Jake </a:t>
            </a:r>
            <a:r>
              <a:rPr lang="en-US" dirty="0" err="1" smtClean="0"/>
              <a:t>Nadal</a:t>
            </a:r>
            <a:r>
              <a:rPr lang="en-US" dirty="0" smtClean="0"/>
              <a:t>, </a:t>
            </a:r>
            <a:r>
              <a:rPr lang="en-US" dirty="0" err="1" smtClean="0"/>
              <a:t>ReCAP</a:t>
            </a:r>
            <a:endParaRPr lang="en-US" dirty="0" smtClean="0"/>
          </a:p>
          <a:p>
            <a:r>
              <a:rPr lang="en-US" dirty="0" smtClean="0"/>
              <a:t>Jo Anne </a:t>
            </a:r>
            <a:r>
              <a:rPr lang="en-US" dirty="0" err="1" smtClean="0"/>
              <a:t>Newyear</a:t>
            </a:r>
            <a:r>
              <a:rPr lang="en-US" dirty="0" smtClean="0"/>
              <a:t> Ramirez, British Columbia</a:t>
            </a:r>
          </a:p>
          <a:p>
            <a:r>
              <a:rPr lang="en-US" dirty="0" smtClean="0"/>
              <a:t>Matthew </a:t>
            </a:r>
            <a:r>
              <a:rPr lang="en-US" dirty="0" err="1" smtClean="0"/>
              <a:t>Revitt</a:t>
            </a:r>
            <a:r>
              <a:rPr lang="en-US" dirty="0" smtClean="0"/>
              <a:t>, Maine</a:t>
            </a:r>
          </a:p>
          <a:p>
            <a:r>
              <a:rPr lang="en-US" dirty="0" smtClean="0"/>
              <a:t>Matthew </a:t>
            </a:r>
            <a:r>
              <a:rPr lang="en-US" dirty="0" err="1" smtClean="0"/>
              <a:t>Sheehey</a:t>
            </a:r>
            <a:r>
              <a:rPr lang="en-US" dirty="0" smtClean="0"/>
              <a:t>, Brandeis (formerly Harvard)</a:t>
            </a:r>
          </a:p>
          <a:p>
            <a:r>
              <a:rPr lang="en-US" dirty="0" smtClean="0"/>
              <a:t>Emily </a:t>
            </a:r>
            <a:r>
              <a:rPr lang="en-US" dirty="0" err="1" smtClean="0"/>
              <a:t>Stambaugh</a:t>
            </a:r>
            <a:r>
              <a:rPr lang="en-US" dirty="0" smtClean="0"/>
              <a:t>, California Digital Library</a:t>
            </a:r>
          </a:p>
          <a:p>
            <a:r>
              <a:rPr lang="en-US" dirty="0" smtClean="0"/>
              <a:t>Karla </a:t>
            </a:r>
            <a:r>
              <a:rPr lang="en-US" dirty="0" err="1" smtClean="0"/>
              <a:t>Strieb</a:t>
            </a:r>
            <a:r>
              <a:rPr lang="en-US" dirty="0" smtClean="0"/>
              <a:t>, The Ohio State University</a:t>
            </a:r>
          </a:p>
          <a:p>
            <a:r>
              <a:rPr lang="en-US" dirty="0" smtClean="0"/>
              <a:t>Thomas Teper, Univ. of Ill. at Urbana-Champaign (Chair)</a:t>
            </a:r>
            <a:endParaRPr lang="en-US" dirty="0"/>
          </a:p>
        </p:txBody>
      </p:sp>
    </p:spTree>
    <p:extLst>
      <p:ext uri="{BB962C8B-B14F-4D97-AF65-F5344CB8AC3E}">
        <p14:creationId xmlns:p14="http://schemas.microsoft.com/office/powerpoint/2010/main" val="858564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err="1" smtClean="0">
                <a:solidFill>
                  <a:schemeClr val="tx1"/>
                </a:solidFill>
                <a:ea typeface="+mj-ea"/>
                <a:cs typeface="+mj-cs"/>
              </a:rPr>
              <a:t>Hathi’s</a:t>
            </a:r>
            <a:r>
              <a:rPr lang="en-US" dirty="0" smtClean="0">
                <a:solidFill>
                  <a:schemeClr val="tx1"/>
                </a:solidFill>
                <a:ea typeface="+mj-ea"/>
                <a:cs typeface="+mj-cs"/>
              </a:rPr>
              <a:t> Mission &amp; Goals</a:t>
            </a:r>
            <a:r>
              <a:rPr lang="en-US" dirty="0" smtClean="0">
                <a:ea typeface="+mj-ea"/>
                <a:cs typeface="+mj-cs"/>
              </a:rPr>
              <a:t>	</a:t>
            </a:r>
            <a:endParaRPr lang="en-US" dirty="0">
              <a:ea typeface="+mj-ea"/>
              <a:cs typeface="+mj-cs"/>
            </a:endParaRPr>
          </a:p>
        </p:txBody>
      </p:sp>
      <p:sp>
        <p:nvSpPr>
          <p:cNvPr id="3" name="Content Placeholder 2"/>
          <p:cNvSpPr>
            <a:spLocks noGrp="1"/>
          </p:cNvSpPr>
          <p:nvPr>
            <p:ph idx="1"/>
          </p:nvPr>
        </p:nvSpPr>
        <p:spPr/>
        <p:txBody>
          <a:bodyPr rtlCol="0">
            <a:normAutofit/>
          </a:bodyPr>
          <a:lstStyle/>
          <a:p>
            <a:pPr fontAlgn="auto">
              <a:spcAft>
                <a:spcPts val="0"/>
              </a:spcAft>
              <a:buFont typeface="Arial"/>
              <a:buChar char="•"/>
              <a:defRPr/>
            </a:pPr>
            <a:r>
              <a:rPr lang="en-US" sz="3000" dirty="0" smtClean="0">
                <a:solidFill>
                  <a:schemeClr val="tx1"/>
                </a:solidFill>
                <a:ea typeface="+mn-ea"/>
                <a:cs typeface="+mn-cs"/>
              </a:rPr>
              <a:t>Mission: To contribute to the common good by collecting, organizing, preserving, communicating, and sharing</a:t>
            </a:r>
            <a:r>
              <a:rPr lang="en-US" sz="3000" b="1" dirty="0" smtClean="0">
                <a:solidFill>
                  <a:schemeClr val="tx1"/>
                </a:solidFill>
                <a:ea typeface="+mn-ea"/>
                <a:cs typeface="+mn-cs"/>
              </a:rPr>
              <a:t> </a:t>
            </a:r>
            <a:r>
              <a:rPr lang="en-US" sz="3000" dirty="0" smtClean="0">
                <a:solidFill>
                  <a:schemeClr val="tx1"/>
                </a:solidFill>
                <a:ea typeface="+mn-ea"/>
                <a:cs typeface="+mn-cs"/>
              </a:rPr>
              <a:t>the record of human knowledge</a:t>
            </a:r>
          </a:p>
          <a:p>
            <a:pPr>
              <a:defRPr/>
            </a:pPr>
            <a:r>
              <a:rPr lang="en-US" sz="3000" dirty="0" smtClean="0">
                <a:solidFill>
                  <a:schemeClr val="tx1"/>
                </a:solidFill>
              </a:rPr>
              <a:t>Goals: </a:t>
            </a:r>
            <a:r>
              <a:rPr lang="en-US" sz="3000" dirty="0">
                <a:solidFill>
                  <a:schemeClr val="tx1"/>
                </a:solidFill>
              </a:rPr>
              <a:t>To stimulate redoubled efforts to coordinate shared storage strategies among libraries, thus reducing long-term capital and operating costs of libraries associated with the storage and care of print collections</a:t>
            </a:r>
            <a:r>
              <a:rPr lang="en-US" sz="3000" dirty="0" smtClean="0">
                <a:solidFill>
                  <a:schemeClr val="tx1"/>
                </a:solidFill>
              </a:rPr>
              <a:t>. (one of seven)</a:t>
            </a:r>
            <a:endParaRPr lang="en-US" sz="3000" dirty="0">
              <a:solidFill>
                <a:schemeClr val="tx1"/>
              </a:solidFill>
            </a:endParaRPr>
          </a:p>
          <a:p>
            <a:pPr fontAlgn="auto">
              <a:spcAft>
                <a:spcPts val="0"/>
              </a:spcAft>
              <a:buFont typeface="Arial"/>
              <a:buChar char="•"/>
              <a:defRPr/>
            </a:pPr>
            <a:endParaRPr lang="en-US" dirty="0">
              <a:ea typeface="+mn-ea"/>
              <a:cs typeface="+mn-cs"/>
            </a:endParaRPr>
          </a:p>
        </p:txBody>
      </p:sp>
    </p:spTree>
    <p:extLst>
      <p:ext uri="{BB962C8B-B14F-4D97-AF65-F5344CB8AC3E}">
        <p14:creationId xmlns:p14="http://schemas.microsoft.com/office/powerpoint/2010/main" val="2228899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The Print Monographs Archive Planning Task Force</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tx1"/>
                </a:solidFill>
              </a:rPr>
              <a:t>Ballot Initiative passed at the 2011 HT Constitutional Convention (Con-Con)</a:t>
            </a:r>
          </a:p>
          <a:p>
            <a:pPr lvl="1"/>
            <a:r>
              <a:rPr lang="en-US" dirty="0" smtClean="0">
                <a:solidFill>
                  <a:schemeClr val="tx1"/>
                </a:solidFill>
              </a:rPr>
              <a:t>“To develop a print monographs archive corresponding to volumes represented within the </a:t>
            </a:r>
            <a:r>
              <a:rPr lang="en-US" dirty="0" err="1" smtClean="0">
                <a:solidFill>
                  <a:schemeClr val="tx1"/>
                </a:solidFill>
              </a:rPr>
              <a:t>HathiTrust</a:t>
            </a:r>
            <a:r>
              <a:rPr lang="en-US" dirty="0" smtClean="0">
                <a:solidFill>
                  <a:schemeClr val="tx1"/>
                </a:solidFill>
              </a:rPr>
              <a:t>”</a:t>
            </a:r>
          </a:p>
          <a:p>
            <a:r>
              <a:rPr lang="en-US" dirty="0" err="1" smtClean="0">
                <a:solidFill>
                  <a:schemeClr val="tx1"/>
                </a:solidFill>
              </a:rPr>
              <a:t>HathiTrust</a:t>
            </a:r>
            <a:r>
              <a:rPr lang="en-US" dirty="0" smtClean="0">
                <a:solidFill>
                  <a:schemeClr val="tx1"/>
                </a:solidFill>
              </a:rPr>
              <a:t> Board of Governors approved appointment of a PSC-designed task force to begin planning in June 2014</a:t>
            </a:r>
          </a:p>
          <a:p>
            <a:pPr lvl="1"/>
            <a:r>
              <a:rPr lang="en-US" dirty="0" smtClean="0">
                <a:solidFill>
                  <a:schemeClr val="tx1"/>
                </a:solidFill>
              </a:rPr>
              <a:t>Calls every other week with two face-to-face meetings in October 2014 and one in January 2015</a:t>
            </a:r>
            <a:endParaRPr lang="en-US" dirty="0">
              <a:solidFill>
                <a:schemeClr val="tx1"/>
              </a:solidFill>
            </a:endParaRPr>
          </a:p>
        </p:txBody>
      </p:sp>
    </p:spTree>
    <p:extLst>
      <p:ext uri="{BB962C8B-B14F-4D97-AF65-F5344CB8AC3E}">
        <p14:creationId xmlns:p14="http://schemas.microsoft.com/office/powerpoint/2010/main" val="2891471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Ballot Initiative Called For….	</a:t>
            </a:r>
            <a:endParaRPr lang="en-US" dirty="0">
              <a:solidFill>
                <a:schemeClr val="tx1"/>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chemeClr val="tx1"/>
                </a:solidFill>
              </a:rPr>
              <a:t>A print archive founded on formal agreements with print repositories of member institutions or their affiliated agents</a:t>
            </a:r>
          </a:p>
          <a:p>
            <a:r>
              <a:rPr lang="en-US" dirty="0" smtClean="0">
                <a:solidFill>
                  <a:schemeClr val="tx1"/>
                </a:solidFill>
              </a:rPr>
              <a:t>Agreements that would establish retention commitments to ensure continuing availability of the archived holdings to the HT members</a:t>
            </a:r>
          </a:p>
          <a:p>
            <a:r>
              <a:rPr lang="en-US" dirty="0" smtClean="0">
                <a:solidFill>
                  <a:schemeClr val="tx1"/>
                </a:solidFill>
              </a:rPr>
              <a:t>Provision of financial support to the designated repositories sufficient to secure and maintain these agreements</a:t>
            </a:r>
          </a:p>
          <a:p>
            <a:r>
              <a:rPr lang="en-US" dirty="0" smtClean="0">
                <a:solidFill>
                  <a:schemeClr val="tx1"/>
                </a:solidFill>
              </a:rPr>
              <a:t>The initiation of a formal planning process by which necessary policies, operational plans, and business models required would be established to sustain a distributed archive</a:t>
            </a:r>
          </a:p>
        </p:txBody>
      </p:sp>
    </p:spTree>
    <p:extLst>
      <p:ext uri="{BB962C8B-B14F-4D97-AF65-F5344CB8AC3E}">
        <p14:creationId xmlns:p14="http://schemas.microsoft.com/office/powerpoint/2010/main" val="388403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Among the issues to examine…</a:t>
            </a:r>
            <a:endParaRPr lang="en-US" dirty="0">
              <a:solidFill>
                <a:schemeClr val="tx1"/>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chemeClr val="tx1"/>
                </a:solidFill>
              </a:rPr>
              <a:t>Exploration of the model needed to identify and preserve print resources</a:t>
            </a:r>
          </a:p>
          <a:p>
            <a:r>
              <a:rPr lang="en-US" dirty="0" smtClean="0">
                <a:solidFill>
                  <a:schemeClr val="tx1"/>
                </a:solidFill>
              </a:rPr>
              <a:t>Qualifications of participating repositories</a:t>
            </a:r>
          </a:p>
          <a:p>
            <a:r>
              <a:rPr lang="en-US" dirty="0" smtClean="0">
                <a:solidFill>
                  <a:schemeClr val="tx1"/>
                </a:solidFill>
              </a:rPr>
              <a:t>Analysis and identification of appropriate content for inclusion in the archive</a:t>
            </a:r>
          </a:p>
          <a:p>
            <a:r>
              <a:rPr lang="en-US" dirty="0" smtClean="0">
                <a:solidFill>
                  <a:schemeClr val="tx1"/>
                </a:solidFill>
              </a:rPr>
              <a:t>Additional criteria for participation, such as geography, repository type, breadth of contribution, institutional commitment…</a:t>
            </a:r>
          </a:p>
          <a:p>
            <a:r>
              <a:rPr lang="en-US" dirty="0" smtClean="0">
                <a:solidFill>
                  <a:schemeClr val="tx1"/>
                </a:solidFill>
              </a:rPr>
              <a:t>Retention periods</a:t>
            </a:r>
          </a:p>
          <a:p>
            <a:r>
              <a:rPr lang="en-US" dirty="0" smtClean="0">
                <a:solidFill>
                  <a:schemeClr val="tx1"/>
                </a:solidFill>
              </a:rPr>
              <a:t>Discovery, access policies, and service models</a:t>
            </a:r>
          </a:p>
          <a:p>
            <a:r>
              <a:rPr lang="en-US" dirty="0" smtClean="0">
                <a:solidFill>
                  <a:schemeClr val="tx1"/>
                </a:solidFill>
              </a:rPr>
              <a:t>Business and financial models</a:t>
            </a:r>
          </a:p>
          <a:p>
            <a:r>
              <a:rPr lang="en-US" dirty="0" smtClean="0">
                <a:solidFill>
                  <a:schemeClr val="tx1"/>
                </a:solidFill>
              </a:rPr>
              <a:t>Roles and relationships among HT and other libraries and organizations engaged in collaborative management of print collections.</a:t>
            </a:r>
            <a:endParaRPr lang="en-US" dirty="0">
              <a:solidFill>
                <a:schemeClr val="tx1"/>
              </a:solidFill>
            </a:endParaRPr>
          </a:p>
        </p:txBody>
      </p:sp>
    </p:spTree>
    <p:extLst>
      <p:ext uri="{BB962C8B-B14F-4D97-AF65-F5344CB8AC3E}">
        <p14:creationId xmlns:p14="http://schemas.microsoft.com/office/powerpoint/2010/main" val="3225445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Founding Assumptions</a:t>
            </a:r>
            <a:endParaRPr lang="en-US" dirty="0"/>
          </a:p>
        </p:txBody>
      </p:sp>
      <p:sp>
        <p:nvSpPr>
          <p:cNvPr id="3" name="Content Placeholder 2"/>
          <p:cNvSpPr>
            <a:spLocks noGrp="1"/>
          </p:cNvSpPr>
          <p:nvPr>
            <p:ph idx="1"/>
          </p:nvPr>
        </p:nvSpPr>
        <p:spPr/>
        <p:txBody>
          <a:bodyPr>
            <a:normAutofit fontScale="70000" lnSpcReduction="20000"/>
          </a:bodyPr>
          <a:lstStyle/>
          <a:p>
            <a:pPr fontAlgn="base"/>
            <a:r>
              <a:rPr lang="en-US" dirty="0"/>
              <a:t>The archive will mirror the monographic holdings of the HT digital archive, will be built from the collections of HT members, and will serve the members;</a:t>
            </a:r>
          </a:p>
          <a:p>
            <a:pPr fontAlgn="base"/>
            <a:r>
              <a:rPr lang="en-US" dirty="0"/>
              <a:t>The archive will be distributed for security purposes, which means that a potentially large number of libraries could participate;</a:t>
            </a:r>
          </a:p>
          <a:p>
            <a:pPr fontAlgn="base"/>
            <a:r>
              <a:rPr lang="en-US" dirty="0"/>
              <a:t>The archive will be persistent and preserve the print record; it is thus continuous with the mission of the digital archive and the historic mission of many HT members with respect to analog materials. HT will be a leader in print archiving as it has been in digital preservation;</a:t>
            </a:r>
          </a:p>
          <a:p>
            <a:pPr fontAlgn="base"/>
            <a:r>
              <a:rPr lang="en-US" dirty="0"/>
              <a:t>The archive will be governed, managed, further developed, and financially supported by the Trust, not by a subset of members;</a:t>
            </a:r>
          </a:p>
          <a:p>
            <a:pPr fontAlgn="base"/>
            <a:r>
              <a:rPr lang="en-US" dirty="0"/>
              <a:t>The archive’s existence represents a “new paradigm by which research libraries and other academic libraries can develop shared reliance on a scholarly print record that is collaboratively stewarded and supported as a public good.”</a:t>
            </a:r>
          </a:p>
          <a:p>
            <a:endParaRPr lang="en-US" dirty="0"/>
          </a:p>
        </p:txBody>
      </p:sp>
    </p:spTree>
    <p:extLst>
      <p:ext uri="{BB962C8B-B14F-4D97-AF65-F5344CB8AC3E}">
        <p14:creationId xmlns:p14="http://schemas.microsoft.com/office/powerpoint/2010/main" val="1979773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Force </a:t>
            </a:r>
            <a:r>
              <a:rPr lang="en-US" dirty="0" smtClean="0"/>
              <a:t>proposal…</a:t>
            </a:r>
            <a:endParaRPr lang="en-US" dirty="0"/>
          </a:p>
        </p:txBody>
      </p:sp>
      <p:sp>
        <p:nvSpPr>
          <p:cNvPr id="3" name="Content Placeholder 2"/>
          <p:cNvSpPr>
            <a:spLocks noGrp="1"/>
          </p:cNvSpPr>
          <p:nvPr>
            <p:ph idx="1"/>
          </p:nvPr>
        </p:nvSpPr>
        <p:spPr/>
        <p:txBody>
          <a:bodyPr/>
          <a:lstStyle/>
          <a:p>
            <a:r>
              <a:rPr lang="en-US" dirty="0" smtClean="0"/>
              <a:t>Defines the character of the repository as…</a:t>
            </a:r>
            <a:endParaRPr lang="en-US" dirty="0"/>
          </a:p>
          <a:p>
            <a:pPr lvl="1"/>
            <a:r>
              <a:rPr lang="en-US" dirty="0" smtClean="0"/>
              <a:t>A collection that mirrors HT’s monographic holdings, is distributed and “light”</a:t>
            </a:r>
          </a:p>
          <a:p>
            <a:pPr lvl="1"/>
            <a:r>
              <a:rPr lang="en-US" dirty="0" smtClean="0"/>
              <a:t>A repository that is governed, managed, and supported by the HT as a whole, not a subset of members</a:t>
            </a:r>
          </a:p>
          <a:p>
            <a:pPr lvl="1"/>
            <a:r>
              <a:rPr lang="en-US" dirty="0" smtClean="0"/>
              <a:t>A repository that is relatively lightweight and focused on lowering barriers for early participation</a:t>
            </a:r>
          </a:p>
          <a:p>
            <a:pPr lvl="1"/>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1301901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Force</a:t>
            </a:r>
            <a:r>
              <a:rPr lang="en-US" dirty="0" smtClean="0"/>
              <a:t> </a:t>
            </a:r>
            <a:r>
              <a:rPr lang="en-US" dirty="0" smtClean="0"/>
              <a:t>proposal…</a:t>
            </a:r>
            <a:endParaRPr lang="en-US" dirty="0"/>
          </a:p>
        </p:txBody>
      </p:sp>
      <p:sp>
        <p:nvSpPr>
          <p:cNvPr id="3" name="Content Placeholder 2"/>
          <p:cNvSpPr>
            <a:spLocks noGrp="1"/>
          </p:cNvSpPr>
          <p:nvPr>
            <p:ph idx="1"/>
          </p:nvPr>
        </p:nvSpPr>
        <p:spPr/>
        <p:txBody>
          <a:bodyPr>
            <a:normAutofit lnSpcReduction="10000"/>
          </a:bodyPr>
          <a:lstStyle/>
          <a:p>
            <a:r>
              <a:rPr lang="en-US" dirty="0" smtClean="0"/>
              <a:t>Defines the development of the repository as…</a:t>
            </a:r>
            <a:endParaRPr lang="en-US" dirty="0"/>
          </a:p>
          <a:p>
            <a:pPr lvl="1"/>
            <a:r>
              <a:rPr lang="en-US" dirty="0" smtClean="0"/>
              <a:t>A phased process that seeks, in phases one and two, to launch the repository and match commitments for 50% of the titles</a:t>
            </a:r>
          </a:p>
          <a:p>
            <a:pPr lvl="1"/>
            <a:r>
              <a:rPr lang="en-US" dirty="0" smtClean="0"/>
              <a:t>A process that, in phase three, will build out the infrastructure, including more advanced access services</a:t>
            </a:r>
          </a:p>
          <a:p>
            <a:pPr lvl="1"/>
            <a:r>
              <a:rPr lang="en-US" dirty="0" smtClean="0"/>
              <a:t>A process that, in phase four, will seek to operationalize services to support continued growth.</a:t>
            </a:r>
          </a:p>
          <a:p>
            <a:pPr lvl="1"/>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3115117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hathitrust.thmx</Template>
  <TotalTime>10648</TotalTime>
  <Words>900</Words>
  <Application>Microsoft Office PowerPoint</Application>
  <PresentationFormat>On-screen Show (4:3)</PresentationFormat>
  <Paragraphs>80</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ＭＳ Ｐゴシック</vt:lpstr>
      <vt:lpstr>Arial</vt:lpstr>
      <vt:lpstr>Calibri</vt:lpstr>
      <vt:lpstr>Hoefler Text</vt:lpstr>
      <vt:lpstr>Office Theme</vt:lpstr>
      <vt:lpstr>The HathiTrust Print Monograph Archive Planning Task Force </vt:lpstr>
      <vt:lpstr>Membership</vt:lpstr>
      <vt:lpstr>Hathi’s Mission &amp; Goals </vt:lpstr>
      <vt:lpstr>The Print Monographs Archive Planning Task Force</vt:lpstr>
      <vt:lpstr>Ballot Initiative Called For…. </vt:lpstr>
      <vt:lpstr>Among the issues to examine…</vt:lpstr>
      <vt:lpstr>Founding Assumptions</vt:lpstr>
      <vt:lpstr>Task Force proposal…</vt:lpstr>
      <vt:lpstr>Task Force proposal…</vt:lpstr>
      <vt:lpstr>Task Force proposal…</vt:lpstr>
      <vt:lpstr>Building a Foundation to Accrue Advantages</vt:lpstr>
      <vt:lpstr>Conclusion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jjyork</dc:creator>
  <cp:lastModifiedBy>Teper, Thomas H</cp:lastModifiedBy>
  <cp:revision>115</cp:revision>
  <cp:lastPrinted>2015-01-23T19:11:10Z</cp:lastPrinted>
  <dcterms:created xsi:type="dcterms:W3CDTF">2011-09-22T19:54:42Z</dcterms:created>
  <dcterms:modified xsi:type="dcterms:W3CDTF">2015-01-29T17:37:35Z</dcterms:modified>
</cp:coreProperties>
</file>