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8" r:id="rId1"/>
  </p:sldMasterIdLst>
  <p:notesMasterIdLst>
    <p:notesMasterId r:id="rId18"/>
  </p:notesMasterIdLst>
  <p:sldIdLst>
    <p:sldId id="287" r:id="rId2"/>
    <p:sldId id="296" r:id="rId3"/>
    <p:sldId id="289" r:id="rId4"/>
    <p:sldId id="314" r:id="rId5"/>
    <p:sldId id="288" r:id="rId6"/>
    <p:sldId id="290" r:id="rId7"/>
    <p:sldId id="297" r:id="rId8"/>
    <p:sldId id="298" r:id="rId9"/>
    <p:sldId id="295" r:id="rId10"/>
    <p:sldId id="315" r:id="rId11"/>
    <p:sldId id="306" r:id="rId12"/>
    <p:sldId id="303" r:id="rId13"/>
    <p:sldId id="313" r:id="rId14"/>
    <p:sldId id="304" r:id="rId15"/>
    <p:sldId id="311" r:id="rId16"/>
    <p:sldId id="299" r:id="rId17"/>
  </p:sldIdLst>
  <p:sldSz cx="9144000" cy="6858000" type="screen4x3"/>
  <p:notesSz cx="7010400" cy="9296400"/>
  <p:embeddedFontLst>
    <p:embeddedFont>
      <p:font typeface="Source Sans Pro" panose="020B0604020202020204" charset="0"/>
      <p:regular r:id="rId19"/>
      <p:bold r:id="rId20"/>
      <p:italic r:id="rId21"/>
      <p:boldItalic r:id="rId22"/>
    </p:embeddedFont>
    <p:embeddedFont>
      <p:font typeface="Roboto Slab" panose="020B0604020202020204" charset="0"/>
      <p:regular r:id="rId23"/>
      <p:bold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3238"/>
    <a:srgbClr val="607D8B"/>
    <a:srgbClr val="0091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7A6A05DB-48C1-4732-86E5-8A5F587A64F1}">
  <a:tblStyle styleId="{7A6A05DB-48C1-4732-86E5-8A5F587A64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4" d="100"/>
          <a:sy n="114" d="100"/>
        </p:scale>
        <p:origin x="-83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Kosokoff" userId="S::jek36@duke.edu::6594e9a5-a5f8-4b2e-b956-8490335bef96" providerId="AD" clId="Web-{C3522A73-B9EE-4DD8-B710-98164F82882F}"/>
    <pc:docChg chg="modSld">
      <pc:chgData name="Jeff Kosokoff" userId="S::jek36@duke.edu::6594e9a5-a5f8-4b2e-b956-8490335bef96" providerId="AD" clId="Web-{C3522A73-B9EE-4DD8-B710-98164F82882F}" dt="2018-06-06T15:05:47.274" v="11" actId="20577"/>
      <pc:docMkLst>
        <pc:docMk/>
      </pc:docMkLst>
      <pc:sldChg chg="modSp">
        <pc:chgData name="Jeff Kosokoff" userId="S::jek36@duke.edu::6594e9a5-a5f8-4b2e-b956-8490335bef96" providerId="AD" clId="Web-{C3522A73-B9EE-4DD8-B710-98164F82882F}" dt="2018-06-06T15:05:47.274" v="11" actId="20577"/>
        <pc:sldMkLst>
          <pc:docMk/>
          <pc:sldMk cId="2463735206" sldId="304"/>
        </pc:sldMkLst>
        <pc:spChg chg="mod">
          <ac:chgData name="Jeff Kosokoff" userId="S::jek36@duke.edu::6594e9a5-a5f8-4b2e-b956-8490335bef96" providerId="AD" clId="Web-{C3522A73-B9EE-4DD8-B710-98164F82882F}" dt="2018-06-06T15:05:47.274" v="11" actId="20577"/>
          <ac:spMkLst>
            <pc:docMk/>
            <pc:sldMk cId="2463735206" sldId="304"/>
            <ac:spMk id="286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471492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311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23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Both of these major models are project-based.</a:t>
            </a:r>
            <a:r>
              <a:rPr lang="en-US" baseline="0" dirty="0"/>
              <a:t> Appropriate for getting our legacy collections retained. But can we avoid having to play catchup again in the future?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9284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dirty="0" smtClean="0"/>
              <a:t>dominant standard </a:t>
            </a:r>
            <a:r>
              <a:rPr lang="en-US" dirty="0"/>
              <a:t>models assume group action, extensive analysis, and work best when large</a:t>
            </a:r>
            <a:r>
              <a:rPr lang="en-US" baseline="0" dirty="0"/>
              <a:t> numbers of materials are committed all at once. But might we break that down a little and consider other ways this can proceed? Are there other workflows to leverage here? Does it make sense to commit any titles one-at-a-time? Could one institution make commitments whenever it wants. That is, what if we think about an MOU as a place to put commitments?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93633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2388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If</a:t>
            </a:r>
            <a:r>
              <a:rPr lang="en-US" baseline="0" dirty="0"/>
              <a:t> we consider the MOU as a place to put our commitments, then within the rules of an MOU, libraries could commit eligible items at any time, perhaps with minimal or no consultation. Sub-groups within a given MOU could do a project alone…. We can leverage workflows, touch things fewer times, and grow the formally retained collective collection at multiple scales…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102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Subtle evolution….</a:t>
            </a:r>
            <a:endParaRPr lang="en-US" baseline="0" dirty="0"/>
          </a:p>
          <a:p>
            <a:pPr marL="0" indent="0">
              <a:buNone/>
            </a:pPr>
            <a:endParaRPr lang="en-US" baseline="0" dirty="0"/>
          </a:p>
          <a:p>
            <a:pPr marL="0" indent="0">
              <a:buNone/>
            </a:pPr>
            <a:r>
              <a:rPr lang="en-US" baseline="0" dirty="0"/>
              <a:t>Are we ready for new models inn retention?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46264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What</a:t>
            </a:r>
            <a:r>
              <a:rPr lang="en-US" baseline="0" dirty="0"/>
              <a:t> are some existing processes that could catch items for retention?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Relocation and weeding projects. Might we check the items under consideration and retain based on local criteria?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Some libraries actively collect materials of high local interest that are not widely collected. E.g., Area Studies…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Shared collection development. E.g., Ivy Plus Libraries have established programs to collectively collect Brazilian monographs, American Composers, Art and Architecture materials, with a commitment to retain…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Replication of commitments elsewhere. This is already happening with EAST and the ReCAP partners in the context of HT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Digitization. When you digitize un/under retained things, consider retaining in that workflow?</a:t>
            </a:r>
          </a:p>
          <a:p>
            <a:pPr marL="228600" indent="-228600">
              <a:buFont typeface="+mj-lt"/>
              <a:buAutoNum type="arabicPeriod"/>
            </a:pPr>
            <a:r>
              <a:rPr lang="en-US" baseline="0" dirty="0"/>
              <a:t>YOUR IDEA HERE. And what else?...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1978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3" name="Shape 37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89923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5807400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6000"/>
              <a:buNone/>
              <a:defRPr sz="6000" b="1">
                <a:solidFill>
                  <a:srgbClr val="0091EA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/>
          <p:nvPr/>
        </p:nvSpPr>
        <p:spPr>
          <a:xfrm>
            <a:off x="6897625" y="619995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7454375" y="56388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>
            <a:off x="8827727" y="4597554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8677050" y="6577875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972225" y="633400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Shape 16"/>
          <p:cNvSpPr/>
          <p:nvPr/>
        </p:nvSpPr>
        <p:spPr>
          <a:xfrm>
            <a:off x="579635" y="3373479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311843" y="791518"/>
            <a:ext cx="126900" cy="126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626322" y="133987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8104500" y="4963100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8803950" y="5654657"/>
            <a:ext cx="190200" cy="1905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>
            <a:off x="196310" y="1990890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Shape 22"/>
          <p:cNvSpPr/>
          <p:nvPr/>
        </p:nvSpPr>
        <p:spPr>
          <a:xfrm>
            <a:off x="1738050" y="271322"/>
            <a:ext cx="253800" cy="2538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771659" y="250448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Shape 24"/>
          <p:cNvSpPr/>
          <p:nvPr/>
        </p:nvSpPr>
        <p:spPr>
          <a:xfrm>
            <a:off x="4271584" y="474825"/>
            <a:ext cx="75900" cy="75900"/>
          </a:xfrm>
          <a:prstGeom prst="ellipse">
            <a:avLst/>
          </a:prstGeom>
          <a:solidFill>
            <a:srgbClr val="0091E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Shape 25"/>
          <p:cNvSpPr/>
          <p:nvPr/>
        </p:nvSpPr>
        <p:spPr>
          <a:xfrm>
            <a:off x="7729213" y="6127438"/>
            <a:ext cx="253800" cy="254100"/>
          </a:xfrm>
          <a:prstGeom prst="ellipse">
            <a:avLst/>
          </a:prstGeom>
          <a:noFill/>
          <a:ln w="19050" cap="flat" cmpd="sng">
            <a:solidFill>
              <a:srgbClr val="0091E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◎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◉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786137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682659" y="1600200"/>
            <a:ext cx="36753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◎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◉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●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○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■"/>
              <a:defRPr sz="2600"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786150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2"/>
          </p:nvPr>
        </p:nvSpPr>
        <p:spPr>
          <a:xfrm>
            <a:off x="3329992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3"/>
          </p:nvPr>
        </p:nvSpPr>
        <p:spPr>
          <a:xfrm>
            <a:off x="5873834" y="1600200"/>
            <a:ext cx="2419800" cy="4967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◎"/>
              <a:defRPr sz="2000"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◉"/>
              <a:defRPr sz="2000"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mplete pattern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-26550" y="-19800"/>
            <a:ext cx="9197100" cy="6897600"/>
          </a:xfrm>
          <a:prstGeom prst="rect">
            <a:avLst/>
          </a:prstGeom>
          <a:solidFill>
            <a:srgbClr val="CFD8DC">
              <a:alpha val="492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blipFill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786150" y="1682267"/>
            <a:ext cx="7571700" cy="47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3000"/>
              <a:buFont typeface="Source Sans Pro"/>
              <a:buChar char="◎"/>
              <a:defRPr sz="30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○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400"/>
              <a:buFont typeface="Source Sans Pro"/>
              <a:buChar char="◉"/>
              <a:defRPr sz="24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●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○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1800"/>
              <a:buFont typeface="Source Sans Pro"/>
              <a:buChar char="■"/>
              <a:defRPr sz="180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300" b="1">
                <a:solidFill>
                  <a:srgbClr val="0091E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6" r:id="rId6"/>
    <p:sldLayoutId id="2147483657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ctrTitle"/>
          </p:nvPr>
        </p:nvSpPr>
        <p:spPr>
          <a:xfrm>
            <a:off x="1700185" y="1360350"/>
            <a:ext cx="6724724" cy="15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MOU as Place: </a:t>
            </a:r>
            <a:r>
              <a:rPr lang="en" sz="4000" dirty="0"/>
              <a:t>Overlapping realm(s) and intention(s) in shared print</a:t>
            </a:r>
            <a:endParaRPr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284085" y="5921391"/>
            <a:ext cx="54065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607D8B"/>
                </a:solidFill>
                <a:latin typeface="Source Sans Pro" panose="020B0604020202020204" charset="0"/>
              </a:rPr>
              <a:t>PAN Forum, 22 June 2018, ALA New Orleans</a:t>
            </a:r>
          </a:p>
          <a:p>
            <a:r>
              <a:rPr lang="en-US" dirty="0">
                <a:solidFill>
                  <a:srgbClr val="607D8B"/>
                </a:solidFill>
                <a:latin typeface="Source Sans Pro" panose="020B0604020202020204" charset="0"/>
              </a:rPr>
              <a:t>Jeff Kosokoff, Assistant University Librarian for Collection Strategy, Duke University, @</a:t>
            </a:r>
            <a:r>
              <a:rPr lang="en-US" dirty="0" err="1">
                <a:solidFill>
                  <a:srgbClr val="607D8B"/>
                </a:solidFill>
                <a:latin typeface="Source Sans Pro" panose="020B0604020202020204" charset="0"/>
              </a:rPr>
              <a:t>JeffKosokoff</a:t>
            </a:r>
            <a:endParaRPr lang="en-US" dirty="0">
              <a:solidFill>
                <a:srgbClr val="607D8B"/>
              </a:solidFill>
              <a:latin typeface="Source Sans Pro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232208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" y="649160"/>
            <a:ext cx="9007797" cy="5236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3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333370" y="1342744"/>
            <a:ext cx="4176485" cy="30339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/>
              <a:t>Analytics</a:t>
            </a:r>
          </a:p>
          <a:p>
            <a:pPr lvl="1" indent="-457200"/>
            <a:r>
              <a:rPr lang="en" sz="3600" dirty="0"/>
              <a:t>Start here?</a:t>
            </a:r>
          </a:p>
          <a:p>
            <a:pPr lvl="1" indent="-457200"/>
            <a:r>
              <a:rPr lang="en" sz="3600" dirty="0"/>
              <a:t>Scale</a:t>
            </a:r>
          </a:p>
          <a:p>
            <a:pPr lvl="1" indent="-457200"/>
            <a:r>
              <a:rPr lang="en" sz="3600" dirty="0"/>
              <a:t>Retrospective</a:t>
            </a:r>
          </a:p>
          <a:p>
            <a:pPr lvl="1" indent="-457200"/>
            <a:r>
              <a:rPr lang="en" sz="3600" dirty="0"/>
              <a:t>MOU as </a:t>
            </a:r>
            <a:r>
              <a:rPr lang="en" sz="3600" b="1" dirty="0"/>
              <a:t>Project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2"/>
          </p:nvPr>
        </p:nvSpPr>
        <p:spPr>
          <a:xfrm>
            <a:off x="4838339" y="1342744"/>
            <a:ext cx="4114746" cy="34334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4000" b="1" dirty="0"/>
              <a:t>Opportunity</a:t>
            </a:r>
            <a:endParaRPr sz="4000" b="1" dirty="0"/>
          </a:p>
          <a:p>
            <a:pPr lvl="1" indent="-457200"/>
            <a:r>
              <a:rPr lang="en" sz="4000" dirty="0"/>
              <a:t>Synergy</a:t>
            </a:r>
          </a:p>
          <a:p>
            <a:pPr lvl="1" indent="-457200"/>
            <a:r>
              <a:rPr lang="en" sz="4000" dirty="0"/>
              <a:t>Touch-it-once</a:t>
            </a:r>
          </a:p>
          <a:p>
            <a:pPr lvl="1" indent="-457200"/>
            <a:r>
              <a:rPr lang="en" sz="4000" dirty="0"/>
              <a:t>More current?</a:t>
            </a:r>
          </a:p>
          <a:p>
            <a:pPr lvl="1" indent="-457200"/>
            <a:r>
              <a:rPr lang="en" sz="4000" dirty="0"/>
              <a:t>MOU as </a:t>
            </a:r>
            <a:r>
              <a:rPr lang="en" sz="4000" b="1" dirty="0"/>
              <a:t>Place</a:t>
            </a:r>
            <a:endParaRPr sz="4000" b="1" dirty="0"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6" name="Text Placeholder 5"/>
          <p:cNvSpPr txBox="1">
            <a:spLocks/>
          </p:cNvSpPr>
          <p:nvPr/>
        </p:nvSpPr>
        <p:spPr>
          <a:xfrm>
            <a:off x="0" y="5353848"/>
            <a:ext cx="9144000" cy="4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◎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◉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●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■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●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○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FD8DC"/>
              </a:buClr>
              <a:buSzPts val="2600"/>
              <a:buFont typeface="Source Sans Pro"/>
              <a:buChar char="■"/>
              <a:defRPr sz="2600" b="0" i="0" u="none" strike="noStrike" cap="none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63500" indent="0" algn="ctr">
              <a:buNone/>
            </a:pPr>
            <a:r>
              <a:rPr lang="en-US" sz="2400" dirty="0">
                <a:solidFill>
                  <a:srgbClr val="0091EA"/>
                </a:solidFill>
                <a:latin typeface="Roboto Slab" panose="020B0604020202020204" charset="0"/>
                <a:ea typeface="Roboto Slab" panose="020B0604020202020204" charset="0"/>
              </a:rPr>
              <a:t>Analytics vs. Opportunity</a:t>
            </a:r>
          </a:p>
        </p:txBody>
      </p:sp>
    </p:spTree>
    <p:extLst>
      <p:ext uri="{BB962C8B-B14F-4D97-AF65-F5344CB8AC3E}">
        <p14:creationId xmlns:p14="http://schemas.microsoft.com/office/powerpoint/2010/main" val="416788356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uiExpand="1" build="p"/>
      <p:bldP spid="13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4860600" y="1212825"/>
            <a:ext cx="2470200" cy="2470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ctrTitle" idx="4294967295"/>
          </p:nvPr>
        </p:nvSpPr>
        <p:spPr>
          <a:xfrm>
            <a:off x="-535391" y="526372"/>
            <a:ext cx="40158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MOU as Project?</a:t>
            </a:r>
            <a:endParaRPr sz="6000" b="1" dirty="0"/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4294967295"/>
          </p:nvPr>
        </p:nvSpPr>
        <p:spPr>
          <a:xfrm>
            <a:off x="533400" y="3485650"/>
            <a:ext cx="79215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buNone/>
            </a:pPr>
            <a:r>
              <a:rPr lang="en" sz="4000" dirty="0"/>
              <a:t>“</a:t>
            </a:r>
            <a:r>
              <a:rPr lang="en-US" sz="4000" dirty="0"/>
              <a:t>All four member institutions are expected to execute the MOU even if there is </a:t>
            </a:r>
            <a:r>
              <a:rPr lang="en-US" sz="4000" b="1" i="1" dirty="0"/>
              <a:t>no immediate intention to participate</a:t>
            </a:r>
            <a:r>
              <a:rPr lang="en-US" sz="4000" dirty="0"/>
              <a:t>.”</a:t>
            </a:r>
            <a:endParaRPr sz="4000" dirty="0"/>
          </a:p>
        </p:txBody>
      </p:sp>
      <p:cxnSp>
        <p:nvCxnSpPr>
          <p:cNvPr id="120" name="Shape 120"/>
          <p:cNvCxnSpPr/>
          <p:nvPr/>
        </p:nvCxnSpPr>
        <p:spPr>
          <a:xfrm rot="10800000" flipH="1">
            <a:off x="6282450" y="705375"/>
            <a:ext cx="121500" cy="5187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1" name="Shape 121"/>
          <p:cNvCxnSpPr/>
          <p:nvPr/>
        </p:nvCxnSpPr>
        <p:spPr>
          <a:xfrm flipH="1">
            <a:off x="7133575" y="1483475"/>
            <a:ext cx="332400" cy="2676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2" name="Shape 122"/>
          <p:cNvCxnSpPr>
            <a:endCxn id="117" idx="6"/>
          </p:cNvCxnSpPr>
          <p:nvPr/>
        </p:nvCxnSpPr>
        <p:spPr>
          <a:xfrm flipH="1">
            <a:off x="7330800" y="2440126"/>
            <a:ext cx="1124100" cy="7800"/>
          </a:xfrm>
          <a:prstGeom prst="straightConnector1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3" name="Shape 123"/>
          <p:cNvSpPr/>
          <p:nvPr/>
        </p:nvSpPr>
        <p:spPr>
          <a:xfrm>
            <a:off x="5057825" y="1410050"/>
            <a:ext cx="2075700" cy="2075700"/>
          </a:xfrm>
          <a:prstGeom prst="ellipse">
            <a:avLst/>
          </a:prstGeom>
          <a:noFill/>
          <a:ln w="1905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13" name="Picture 4" descr="https://www.trln.org/files/2016/07/TRLN_logo_abbrev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75688" y="1997636"/>
            <a:ext cx="1893252" cy="906896"/>
          </a:xfrm>
          <a:prstGeom prst="rect">
            <a:avLst/>
          </a:prstGeom>
          <a:noFill/>
        </p:spPr>
      </p:pic>
      <p:sp>
        <p:nvSpPr>
          <p:cNvPr id="12" name="Shape 118"/>
          <p:cNvSpPr txBox="1">
            <a:spLocks/>
          </p:cNvSpPr>
          <p:nvPr/>
        </p:nvSpPr>
        <p:spPr>
          <a:xfrm>
            <a:off x="3390612" y="185921"/>
            <a:ext cx="2245178" cy="95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91EA"/>
              </a:buClr>
              <a:buSzPts val="2000"/>
              <a:buFont typeface="Roboto Slab"/>
              <a:buNone/>
              <a:defRPr sz="2000" b="0" i="0" u="none" strike="noStrike" cap="none">
                <a:solidFill>
                  <a:srgbClr val="0091EA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algn="r"/>
            <a:r>
              <a:rPr lang="en-US" sz="6000" b="1" dirty="0"/>
              <a:t>Place</a:t>
            </a: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457200" y="1307592"/>
            <a:ext cx="3279300" cy="548640"/>
          </a:xfrm>
          <a:prstGeom prst="line">
            <a:avLst/>
          </a:prstGeom>
          <a:ln w="38100">
            <a:solidFill>
              <a:srgbClr val="26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21820" y="1294693"/>
            <a:ext cx="3279300" cy="548640"/>
          </a:xfrm>
          <a:prstGeom prst="line">
            <a:avLst/>
          </a:prstGeom>
          <a:ln w="38100">
            <a:solidFill>
              <a:srgbClr val="2632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79111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" grpId="0" build="p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96" y="824635"/>
            <a:ext cx="8835686" cy="4910480"/>
          </a:xfrm>
          <a:prstGeom prst="rect">
            <a:avLst/>
          </a:prstGeom>
        </p:spPr>
      </p:pic>
      <p:sp>
        <p:nvSpPr>
          <p:cNvPr id="346" name="Shape 346"/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00000000-1234-1234-1234-123412341234}" type="slidenum">
              <a:rPr lang="en" smtClean="0"/>
              <a:pPr lvl="0"/>
              <a:t>13</a:t>
            </a:fld>
            <a:endParaRPr lang="en"/>
          </a:p>
        </p:txBody>
      </p:sp>
      <p:pic>
        <p:nvPicPr>
          <p:cNvPr id="2056" name="Picture 8" descr="Image result for maps phone direc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660000">
            <a:off x="3110308" y="7174"/>
            <a:ext cx="413308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1667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xfrm>
            <a:off x="235729" y="357558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Overlapping Realms, Leveraging Across Workflows</a:t>
            </a:r>
            <a:endParaRPr dirty="0"/>
          </a:p>
        </p:txBody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715126" y="2057400"/>
            <a:ext cx="2419800" cy="15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800" i="1" dirty="0"/>
              <a:t>Shared Collection Development</a:t>
            </a:r>
            <a:endParaRPr sz="2800" i="1" dirty="0"/>
          </a:p>
        </p:txBody>
      </p:sp>
      <p:sp>
        <p:nvSpPr>
          <p:cNvPr id="282" name="Shape 282"/>
          <p:cNvSpPr txBox="1">
            <a:spLocks noGrp="1"/>
          </p:cNvSpPr>
          <p:nvPr>
            <p:ph type="body" idx="2"/>
          </p:nvPr>
        </p:nvSpPr>
        <p:spPr>
          <a:xfrm>
            <a:off x="3329989" y="2057400"/>
            <a:ext cx="2419800" cy="15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i="1" dirty="0"/>
              <a:t>Replication of commitments elsewhere</a:t>
            </a:r>
            <a:endParaRPr sz="2800" i="1" dirty="0"/>
          </a:p>
        </p:txBody>
      </p:sp>
      <p:sp>
        <p:nvSpPr>
          <p:cNvPr id="283" name="Shape 283"/>
          <p:cNvSpPr txBox="1">
            <a:spLocks noGrp="1"/>
          </p:cNvSpPr>
          <p:nvPr>
            <p:ph type="body" idx="3"/>
          </p:nvPr>
        </p:nvSpPr>
        <p:spPr>
          <a:xfrm>
            <a:off x="6060264" y="2057400"/>
            <a:ext cx="2530557" cy="155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800" i="1" dirty="0"/>
              <a:t>During receipt of locally specialized materials</a:t>
            </a:r>
            <a:endParaRPr sz="2800" i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800" i="1" dirty="0"/>
          </a:p>
        </p:txBody>
      </p:sp>
      <p:sp>
        <p:nvSpPr>
          <p:cNvPr id="284" name="Shape 284"/>
          <p:cNvSpPr txBox="1">
            <a:spLocks noGrp="1"/>
          </p:cNvSpPr>
          <p:nvPr>
            <p:ph type="body" idx="1"/>
          </p:nvPr>
        </p:nvSpPr>
        <p:spPr>
          <a:xfrm>
            <a:off x="715126" y="4551296"/>
            <a:ext cx="24198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" sz="2800" i="1" dirty="0"/>
              <a:t>[YOUR IDEA HERE!]</a:t>
            </a:r>
            <a:endParaRPr sz="2800" i="1" dirty="0"/>
          </a:p>
        </p:txBody>
      </p:sp>
      <p:sp>
        <p:nvSpPr>
          <p:cNvPr id="285" name="Shape 285"/>
          <p:cNvSpPr txBox="1">
            <a:spLocks noGrp="1"/>
          </p:cNvSpPr>
          <p:nvPr>
            <p:ph type="body" idx="2"/>
          </p:nvPr>
        </p:nvSpPr>
        <p:spPr>
          <a:xfrm>
            <a:off x="3329989" y="4551296"/>
            <a:ext cx="2419800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 sz="2800" i="1" dirty="0"/>
              <a:t>Relocation and weeding projects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800" i="1" dirty="0"/>
          </a:p>
        </p:txBody>
      </p:sp>
      <p:sp>
        <p:nvSpPr>
          <p:cNvPr id="286" name="Shape 286"/>
          <p:cNvSpPr txBox="1">
            <a:spLocks noGrp="1"/>
          </p:cNvSpPr>
          <p:nvPr>
            <p:ph type="body" idx="3"/>
          </p:nvPr>
        </p:nvSpPr>
        <p:spPr>
          <a:xfrm>
            <a:off x="6060265" y="4551296"/>
            <a:ext cx="2702002" cy="146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" sz="2800" i="1" dirty="0"/>
              <a:t>Digitization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2800" i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lang="en" sz="2800" i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800" i="1" dirty="0"/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2800" i="1" dirty="0"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2050" name="Picture 2" descr="handshake ic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14" y="173281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071" y="173281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nowflake 3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292" y="1732810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truck ic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56071" y="410187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cann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4292" y="410187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de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0514" y="4101876"/>
            <a:ext cx="54864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7352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" grpId="0" build="p"/>
      <p:bldP spid="282" grpId="0" build="p"/>
      <p:bldP spid="283" grpId="0" build="p"/>
      <p:bldP spid="284" grpId="0" build="p"/>
      <p:bldP spid="285" grpId="0" build="p"/>
      <p:bldP spid="28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51" y="1155185"/>
            <a:ext cx="9007797" cy="5236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4972" y="1658819"/>
            <a:ext cx="8969961" cy="4999435"/>
          </a:xfrm>
          <a:prstGeom prst="rect">
            <a:avLst/>
          </a:prstGeom>
        </p:spPr>
      </p:pic>
      <p:sp>
        <p:nvSpPr>
          <p:cNvPr id="7" name="Shape 161"/>
          <p:cNvSpPr/>
          <p:nvPr/>
        </p:nvSpPr>
        <p:spPr>
          <a:xfrm>
            <a:off x="5299970" y="0"/>
            <a:ext cx="3524460" cy="2246994"/>
          </a:xfrm>
          <a:prstGeom prst="ellipse">
            <a:avLst/>
          </a:prstGeom>
          <a:solidFill>
            <a:srgbClr val="0091EA">
              <a:alpha val="98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Transforming </a:t>
            </a:r>
            <a:r>
              <a:rPr lang="en-US" sz="2400" b="1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or </a:t>
            </a:r>
            <a:r>
              <a:rPr lang="en-US" sz="2400" b="1" smtClean="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Maturing?</a:t>
            </a:r>
            <a:endParaRPr sz="2400" b="1" dirty="0">
              <a:solidFill>
                <a:srgbClr val="26323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2240386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 txBox="1">
            <a:spLocks noGrp="1"/>
          </p:cNvSpPr>
          <p:nvPr>
            <p:ph type="ctrTitle" idx="4294967295"/>
          </p:nvPr>
        </p:nvSpPr>
        <p:spPr>
          <a:xfrm>
            <a:off x="685800" y="587123"/>
            <a:ext cx="7772400" cy="154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b="1" dirty="0"/>
              <a:t>Thanks!</a:t>
            </a:r>
            <a:endParaRPr sz="6000" b="1" dirty="0"/>
          </a:p>
        </p:txBody>
      </p:sp>
      <p:sp>
        <p:nvSpPr>
          <p:cNvPr id="376" name="Shape 376"/>
          <p:cNvSpPr txBox="1">
            <a:spLocks noGrp="1"/>
          </p:cNvSpPr>
          <p:nvPr>
            <p:ph type="subTitle" idx="4294967295"/>
          </p:nvPr>
        </p:nvSpPr>
        <p:spPr>
          <a:xfrm>
            <a:off x="685800" y="2186550"/>
            <a:ext cx="65937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3600" b="1" dirty="0"/>
          </a:p>
        </p:txBody>
      </p:sp>
      <p:sp>
        <p:nvSpPr>
          <p:cNvPr id="377" name="Shape 377"/>
          <p:cNvSpPr txBox="1">
            <a:spLocks noGrp="1"/>
          </p:cNvSpPr>
          <p:nvPr>
            <p:ph type="body" idx="4294967295"/>
          </p:nvPr>
        </p:nvSpPr>
        <p:spPr>
          <a:xfrm>
            <a:off x="3677581" y="5114677"/>
            <a:ext cx="4863900" cy="125061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dirty="0"/>
              <a:t>@JeffKosokoff</a:t>
            </a:r>
            <a:endParaRPr sz="2000" dirty="0"/>
          </a:p>
          <a:p>
            <a:pPr marL="0" lvl="0" indent="0" algn="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j</a:t>
            </a:r>
            <a:r>
              <a:rPr lang="en" sz="2000" dirty="0"/>
              <a:t>eff.kosokoff@duke.edu</a:t>
            </a:r>
            <a:endParaRPr sz="2000" dirty="0"/>
          </a:p>
        </p:txBody>
      </p:sp>
      <p:sp>
        <p:nvSpPr>
          <p:cNvPr id="378" name="Shape 378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291066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home.cern/sites/home.web.cern.ch/files/image/update-for_the_public/2013/11/atlas-detec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9728" y="3984"/>
            <a:ext cx="9262746" cy="6951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143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07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sp>
        <p:nvSpPr>
          <p:cNvPr id="3" name="AutoShape 2" descr="https://www.techgps.net/wp-content/uploads/2016/02/Garmin-Nuvi-76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96" y="824635"/>
            <a:ext cx="8835686" cy="491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07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home.cern/sites/home.web.cern.ch/files/image/update-for_the_public/2015/01/cm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85216" y="-25231"/>
            <a:ext cx="10332974" cy="691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82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Standard Model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1026" name="Picture 2" descr="http://www.modellinginvisible.org/wp-content/uploads/2017/05/SMLagrangian-1024x59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90944" y="1571348"/>
            <a:ext cx="7257186" cy="418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595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129529" y="1489393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786150" y="410826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Monograph Retention “Standard Model”</a:t>
            </a:r>
            <a:endParaRPr dirty="0"/>
          </a:p>
        </p:txBody>
      </p:sp>
      <p:sp>
        <p:nvSpPr>
          <p:cNvPr id="268" name="Shape 268"/>
          <p:cNvSpPr/>
          <p:nvPr/>
        </p:nvSpPr>
        <p:spPr>
          <a:xfrm>
            <a:off x="325979" y="1685843"/>
            <a:ext cx="2743200" cy="2743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MOU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3160517" y="2953468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371342" y="3164293"/>
            <a:ext cx="2743200" cy="27432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Hire OCLC or CARL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6000369" y="855379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6233171" y="1088031"/>
            <a:ext cx="2743200" cy="2743200"/>
          </a:xfrm>
          <a:prstGeom prst="ellipse">
            <a:avLst/>
          </a:prstGeom>
          <a:noFill/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Analyze, Allocate, Commit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272683" y="3284738"/>
            <a:ext cx="1518082" cy="1144305"/>
          </a:xfrm>
          <a:prstGeom prst="straightConnector1">
            <a:avLst/>
          </a:prstGeom>
          <a:ln w="57150">
            <a:solidFill>
              <a:srgbClr val="0091E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5601810" y="3045041"/>
            <a:ext cx="1118586" cy="1287262"/>
          </a:xfrm>
          <a:prstGeom prst="straightConnector1">
            <a:avLst/>
          </a:prstGeom>
          <a:ln w="57150">
            <a:solidFill>
              <a:srgbClr val="0091E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196019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270" grpId="0" animBg="1"/>
      <p:bldP spid="271" grpId="0" animBg="1"/>
      <p:bldP spid="2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/>
        </p:nvSpPr>
        <p:spPr>
          <a:xfrm>
            <a:off x="5969924" y="86979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Shape 267"/>
          <p:cNvSpPr txBox="1">
            <a:spLocks noGrp="1"/>
          </p:cNvSpPr>
          <p:nvPr>
            <p:ph type="title"/>
          </p:nvPr>
        </p:nvSpPr>
        <p:spPr>
          <a:xfrm>
            <a:off x="-39474" y="-409812"/>
            <a:ext cx="7571700" cy="93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HathiTrust “Volunteer” Model</a:t>
            </a:r>
            <a:endParaRPr dirty="0"/>
          </a:p>
        </p:txBody>
      </p:sp>
      <p:sp>
        <p:nvSpPr>
          <p:cNvPr id="268" name="Shape 268"/>
          <p:cNvSpPr/>
          <p:nvPr/>
        </p:nvSpPr>
        <p:spPr>
          <a:xfrm>
            <a:off x="6166374" y="283429"/>
            <a:ext cx="2743200" cy="274320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MOU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Shape 269"/>
          <p:cNvSpPr/>
          <p:nvPr/>
        </p:nvSpPr>
        <p:spPr>
          <a:xfrm>
            <a:off x="2843428" y="86979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Shape 270"/>
          <p:cNvSpPr/>
          <p:nvPr/>
        </p:nvSpPr>
        <p:spPr>
          <a:xfrm>
            <a:off x="3054253" y="297804"/>
            <a:ext cx="2743200" cy="27432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Holdings file overlaps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1" name="Shape 271"/>
          <p:cNvSpPr/>
          <p:nvPr/>
        </p:nvSpPr>
        <p:spPr>
          <a:xfrm>
            <a:off x="15526" y="1653994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Shape 272"/>
          <p:cNvSpPr/>
          <p:nvPr/>
        </p:nvSpPr>
        <p:spPr>
          <a:xfrm>
            <a:off x="212813" y="1824499"/>
            <a:ext cx="2743200" cy="2743200"/>
          </a:xfrm>
          <a:prstGeom prst="ellipse">
            <a:avLst/>
          </a:prstGeom>
          <a:noFill/>
          <a:ln w="76200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Cho</a:t>
            </a:r>
            <a:r>
              <a:rPr lang="en-US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locally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Shape 275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2273089" y="1561254"/>
            <a:ext cx="1393397" cy="1261845"/>
          </a:xfrm>
          <a:prstGeom prst="straightConnector1">
            <a:avLst/>
          </a:prstGeom>
          <a:ln w="38100">
            <a:solidFill>
              <a:srgbClr val="0091E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5579359" y="1467477"/>
            <a:ext cx="1345224" cy="187552"/>
          </a:xfrm>
          <a:prstGeom prst="straightConnector1">
            <a:avLst/>
          </a:prstGeom>
          <a:ln w="38100">
            <a:solidFill>
              <a:srgbClr val="0091E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hape 269"/>
          <p:cNvSpPr/>
          <p:nvPr/>
        </p:nvSpPr>
        <p:spPr>
          <a:xfrm>
            <a:off x="6024495" y="2999231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270"/>
          <p:cNvSpPr/>
          <p:nvPr/>
        </p:nvSpPr>
        <p:spPr>
          <a:xfrm>
            <a:off x="6235320" y="3210056"/>
            <a:ext cx="2743200" cy="2743200"/>
          </a:xfrm>
          <a:prstGeom prst="ellipse">
            <a:avLst/>
          </a:prstGeom>
          <a:noFill/>
          <a:ln w="28575" cap="flat" cmpd="sng">
            <a:solidFill>
              <a:srgbClr val="CFD8D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Previous commit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overlaps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524404" y="2101046"/>
            <a:ext cx="82517" cy="1591684"/>
          </a:xfrm>
          <a:prstGeom prst="straightConnector1">
            <a:avLst/>
          </a:prstGeom>
          <a:ln w="38100">
            <a:solidFill>
              <a:srgbClr val="0091E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hape 271"/>
          <p:cNvSpPr/>
          <p:nvPr/>
        </p:nvSpPr>
        <p:spPr>
          <a:xfrm>
            <a:off x="2860709" y="3176615"/>
            <a:ext cx="3108960" cy="3108960"/>
          </a:xfrm>
          <a:prstGeom prst="ellipse">
            <a:avLst/>
          </a:prstGeom>
          <a:noFill/>
          <a:ln w="9525" cap="flat" cmpd="sng">
            <a:solidFill>
              <a:srgbClr val="CFD8DC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Shape 272"/>
          <p:cNvSpPr/>
          <p:nvPr/>
        </p:nvSpPr>
        <p:spPr>
          <a:xfrm>
            <a:off x="3057996" y="3347120"/>
            <a:ext cx="2743200" cy="2743200"/>
          </a:xfrm>
          <a:prstGeom prst="ellipse">
            <a:avLst/>
          </a:prstGeom>
          <a:noFill/>
          <a:ln w="101600" cap="flat" cmpd="sng">
            <a:solidFill>
              <a:srgbClr val="607D8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26323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Commit</a:t>
            </a:r>
            <a:endParaRPr sz="3200" b="1" dirty="0">
              <a:solidFill>
                <a:srgbClr val="263238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779790" y="3791676"/>
            <a:ext cx="1744645" cy="789980"/>
          </a:xfrm>
          <a:prstGeom prst="straightConnector1">
            <a:avLst/>
          </a:prstGeom>
          <a:ln w="38100">
            <a:solidFill>
              <a:srgbClr val="0091E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5406501" y="4567281"/>
            <a:ext cx="1234234" cy="195673"/>
          </a:xfrm>
          <a:prstGeom prst="straightConnector1">
            <a:avLst/>
          </a:prstGeom>
          <a:ln w="38100">
            <a:solidFill>
              <a:srgbClr val="0091EA"/>
            </a:solidFill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91037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animBg="1"/>
      <p:bldP spid="270" grpId="0" animBg="1"/>
      <p:bldP spid="271" grpId="0" animBg="1"/>
      <p:bldP spid="272" grpId="0" animBg="1"/>
      <p:bldP spid="13" grpId="0" animBg="1"/>
      <p:bldP spid="14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sldNum" idx="12"/>
          </p:nvPr>
        </p:nvSpPr>
        <p:spPr>
          <a:xfrm>
            <a:off x="8404384" y="6333134"/>
            <a:ext cx="548700" cy="52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/>
              <a:pPr/>
              <a:t>9</a:t>
            </a:fld>
            <a:endParaRPr/>
          </a:p>
        </p:txBody>
      </p:sp>
      <p:sp>
        <p:nvSpPr>
          <p:cNvPr id="4" name="Shape 161"/>
          <p:cNvSpPr/>
          <p:nvPr/>
        </p:nvSpPr>
        <p:spPr>
          <a:xfrm>
            <a:off x="6036816" y="-938"/>
            <a:ext cx="2885268" cy="2246994"/>
          </a:xfrm>
          <a:prstGeom prst="ellipse">
            <a:avLst/>
          </a:prstGeom>
          <a:solidFill>
            <a:srgbClr val="0091EA">
              <a:alpha val="98000"/>
            </a:srgbClr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-US" sz="2400" b="1" dirty="0" smtClean="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Maturing </a:t>
            </a:r>
            <a:r>
              <a:rPr lang="en-US" sz="2400" b="1" dirty="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Models</a:t>
            </a:r>
            <a:r>
              <a:rPr lang="en-US" sz="2400" dirty="0">
                <a:solidFill>
                  <a:srgbClr val="263238"/>
                </a:solidFill>
                <a:latin typeface="Roboto Slab"/>
                <a:ea typeface="Roboto Slab"/>
                <a:cs typeface="Roboto Slab"/>
                <a:sym typeface="Roboto Slab"/>
              </a:rPr>
              <a:t>?</a:t>
            </a:r>
            <a:endParaRPr sz="2400" b="1" dirty="0">
              <a:solidFill>
                <a:srgbClr val="263238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  <p:extLst>
      <p:ext uri="{BB962C8B-B14F-4D97-AF65-F5344CB8AC3E}">
        <p14:creationId xmlns:p14="http://schemas.microsoft.com/office/powerpoint/2010/main" val="17599984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Cordeli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498</Words>
  <Application>Microsoft Office PowerPoint</Application>
  <PresentationFormat>On-screen Show (4:3)</PresentationFormat>
  <Paragraphs>69</Paragraphs>
  <Slides>16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Source Sans Pro</vt:lpstr>
      <vt:lpstr>Roboto Slab</vt:lpstr>
      <vt:lpstr>Cordelia template</vt:lpstr>
      <vt:lpstr>MOU as Place: Overlapping realm(s) and intention(s) in shared print</vt:lpstr>
      <vt:lpstr>PowerPoint Presentation</vt:lpstr>
      <vt:lpstr>PowerPoint Presentation</vt:lpstr>
      <vt:lpstr>PowerPoint Presentation</vt:lpstr>
      <vt:lpstr>PowerPoint Presentation</vt:lpstr>
      <vt:lpstr>The Standard Model</vt:lpstr>
      <vt:lpstr>Monograph Retention “Standard Model”</vt:lpstr>
      <vt:lpstr>HathiTrust “Volunteer” Model</vt:lpstr>
      <vt:lpstr>PowerPoint Presentation</vt:lpstr>
      <vt:lpstr>PowerPoint Presentation</vt:lpstr>
      <vt:lpstr>PowerPoint Presentation</vt:lpstr>
      <vt:lpstr>MOU as Project?</vt:lpstr>
      <vt:lpstr>PowerPoint Presentation</vt:lpstr>
      <vt:lpstr>Overlapping Realms, Leveraging Across Workflows</vt:lpstr>
      <vt:lpstr>PowerPoint Presentation</vt:lpstr>
      <vt:lpstr>Thanks!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Jeff Kosokoff</dc:creator>
  <cp:lastModifiedBy>Marie Waltz</cp:lastModifiedBy>
  <cp:revision>63</cp:revision>
  <cp:lastPrinted>2018-06-04T14:44:53Z</cp:lastPrinted>
  <dcterms:modified xsi:type="dcterms:W3CDTF">2018-08-08T19:39:47Z</dcterms:modified>
</cp:coreProperties>
</file>