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1" r:id="rId2"/>
    <p:sldMasterId id="2147483650" r:id="rId3"/>
    <p:sldMasterId id="2147483652" r:id="rId4"/>
  </p:sldMasterIdLst>
  <p:notesMasterIdLst>
    <p:notesMasterId r:id="rId63"/>
  </p:notesMasterIdLst>
  <p:handoutMasterIdLst>
    <p:handoutMasterId r:id="rId64"/>
  </p:handoutMasterIdLst>
  <p:sldIdLst>
    <p:sldId id="660" r:id="rId5"/>
    <p:sldId id="661" r:id="rId6"/>
    <p:sldId id="662" r:id="rId7"/>
    <p:sldId id="663" r:id="rId8"/>
    <p:sldId id="664" r:id="rId9"/>
    <p:sldId id="665" r:id="rId10"/>
    <p:sldId id="666" r:id="rId11"/>
    <p:sldId id="667" r:id="rId12"/>
    <p:sldId id="668" r:id="rId13"/>
    <p:sldId id="669" r:id="rId14"/>
    <p:sldId id="670" r:id="rId15"/>
    <p:sldId id="671" r:id="rId16"/>
    <p:sldId id="672" r:id="rId17"/>
    <p:sldId id="673" r:id="rId18"/>
    <p:sldId id="674" r:id="rId19"/>
    <p:sldId id="738" r:id="rId20"/>
    <p:sldId id="739" r:id="rId21"/>
    <p:sldId id="740" r:id="rId22"/>
    <p:sldId id="724" r:id="rId23"/>
    <p:sldId id="704" r:id="rId24"/>
    <p:sldId id="705" r:id="rId25"/>
    <p:sldId id="706" r:id="rId26"/>
    <p:sldId id="707" r:id="rId27"/>
    <p:sldId id="708" r:id="rId28"/>
    <p:sldId id="709" r:id="rId29"/>
    <p:sldId id="710" r:id="rId30"/>
    <p:sldId id="711" r:id="rId31"/>
    <p:sldId id="712" r:id="rId32"/>
    <p:sldId id="713" r:id="rId33"/>
    <p:sldId id="679" r:id="rId34"/>
    <p:sldId id="680" r:id="rId35"/>
    <p:sldId id="682" r:id="rId36"/>
    <p:sldId id="683" r:id="rId37"/>
    <p:sldId id="684" r:id="rId38"/>
    <p:sldId id="685" r:id="rId39"/>
    <p:sldId id="686" r:id="rId40"/>
    <p:sldId id="687" r:id="rId41"/>
    <p:sldId id="718" r:id="rId42"/>
    <p:sldId id="688" r:id="rId43"/>
    <p:sldId id="723" r:id="rId44"/>
    <p:sldId id="715" r:id="rId45"/>
    <p:sldId id="694" r:id="rId46"/>
    <p:sldId id="726" r:id="rId47"/>
    <p:sldId id="741" r:id="rId48"/>
    <p:sldId id="736" r:id="rId49"/>
    <p:sldId id="742" r:id="rId50"/>
    <p:sldId id="743" r:id="rId51"/>
    <p:sldId id="732" r:id="rId52"/>
    <p:sldId id="731" r:id="rId53"/>
    <p:sldId id="733" r:id="rId54"/>
    <p:sldId id="737" r:id="rId55"/>
    <p:sldId id="720" r:id="rId56"/>
    <p:sldId id="716" r:id="rId57"/>
    <p:sldId id="700" r:id="rId58"/>
    <p:sldId id="701" r:id="rId59"/>
    <p:sldId id="725" r:id="rId60"/>
    <p:sldId id="719" r:id="rId61"/>
    <p:sldId id="703" r:id="rId6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CD4"/>
    <a:srgbClr val="D06800"/>
    <a:srgbClr val="77A046"/>
    <a:srgbClr val="DAE2BC"/>
    <a:srgbClr val="99AE4C"/>
    <a:srgbClr val="CC6600"/>
    <a:srgbClr val="808000"/>
    <a:srgbClr val="6F864A"/>
    <a:srgbClr val="577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9702" autoAdjust="0"/>
    <p:restoredTop sz="68858" autoAdjust="0"/>
  </p:normalViewPr>
  <p:slideViewPr>
    <p:cSldViewPr>
      <p:cViewPr varScale="1">
        <p:scale>
          <a:sx n="101" d="100"/>
          <a:sy n="101" d="100"/>
        </p:scale>
        <p:origin x="-108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99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B912E4F2-4508-4967-9869-F1DC35340AEB}" type="datetimeFigureOut">
              <a:rPr lang="en-US"/>
              <a:pPr>
                <a:defRPr/>
              </a:pPr>
              <a:t>6/16/2014</a:t>
            </a:fld>
            <a:endParaRPr lang="en-US"/>
          </a:p>
        </p:txBody>
      </p:sp>
      <p:sp>
        <p:nvSpPr>
          <p:cNvPr id="281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1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11032968-17B8-48C3-95BA-833509BC5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94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6426"/>
            <a:ext cx="514096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D669C45-1BCE-44AE-B7BC-D7F8DFF80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016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466468-72DB-450D-867B-C1C8B3F6C8E6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E646C-E8B5-457D-B15B-5EC41CB0B332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24A9DF-E839-43AB-B563-DF24788DC994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417FF-A3C4-4F09-9610-27813D620EE8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9ED5DD-4D78-4C8A-8ED2-CA6A4C85E763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CF8B03-3CBC-401C-BD31-E8C90B297505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8120E-41BA-44FF-998E-A11B001C0D58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2D0294-CE9B-46B6-B96E-B55815E9D464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pl-PL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79185-0733-4A95-B2C6-927FD3E66FE0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9D1871-9162-43E0-8A26-20CAAB33A190}" type="slidenum">
              <a:rPr lang="en-US" smtClean="0">
                <a:latin typeface="Arial" charset="0"/>
              </a:rPr>
              <a:pPr/>
              <a:t>18</a:t>
            </a:fld>
            <a:endParaRPr lang="en-US" smtClean="0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29F2D2-BE3D-427B-8B12-86B546427A61}" type="slidenum">
              <a:rPr lang="en-US"/>
              <a:pPr/>
              <a:t>19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buFontTx/>
              <a:buNone/>
            </a:pPr>
            <a:endParaRPr lang="pl-PL" b="1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450B3F-7D84-47BC-9DD9-AB6DD1FEB1D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244300-F42E-4612-9E45-8F3E6A26ADAE}" type="slidenum">
              <a:rPr lang="en-US"/>
              <a:pPr/>
              <a:t>20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495800"/>
            <a:ext cx="5140960" cy="4183063"/>
          </a:xfrm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29F2D2-BE3D-427B-8B12-86B546427A61}" type="slidenum">
              <a:rPr lang="en-US"/>
              <a:pPr/>
              <a:t>21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84EC00-A983-44F8-8290-386E1AE38C72}" type="slidenum">
              <a:rPr lang="en-US"/>
              <a:pPr/>
              <a:t>22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60386-F465-41D8-A70D-7E9CEFEFAB59}" type="slidenum">
              <a:rPr lang="en-US"/>
              <a:pPr/>
              <a:t>23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A72BED-2467-45CD-9D52-F7AEE0DBA644}" type="slidenum">
              <a:rPr lang="en-US"/>
              <a:pPr/>
              <a:t>24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7D32C8-C503-4818-AD14-5D69E81111EC}" type="slidenum">
              <a:rPr lang="en-US"/>
              <a:pPr/>
              <a:t>25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2D3247-D512-4DFD-A1D0-A1C91115B187}" type="slidenum">
              <a:rPr lang="en-US"/>
              <a:pPr/>
              <a:t>26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F57BEC-F7B9-4B75-82A7-F36A619821F5}" type="slidenum">
              <a:rPr lang="en-US"/>
              <a:pPr/>
              <a:t>27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77077-813E-4891-AB09-03D403369A34}" type="slidenum">
              <a:rPr lang="en-US"/>
              <a:pPr/>
              <a:t>28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E3F28-9E6C-40E6-ACA9-1DB79A963B2C}" type="slidenum">
              <a:rPr lang="en-US"/>
              <a:pPr/>
              <a:t>29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9393D6-3816-4D5A-A913-75C5094D082F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b="0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73B8DC-66CF-4B7A-A26D-D9729D3CABF5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26F59E-D4A5-4E2D-B9C5-49D5DE44ED68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0616F3-C574-4ABB-96F4-F6E967D5432B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AF1C4B-885D-47ED-84C7-63EE512CC318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A2A9A-1E13-4993-A46A-D9E9D2477D51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0AC307-1357-43F7-98A6-D6F43424C1CC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C29B07-0E92-4097-9350-BDFCB463DA1A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775103-6892-48F0-827F-53F3B95A8592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775103-6892-48F0-827F-53F3B95A8592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775103-6892-48F0-827F-53F3B95A8592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88FA06-0A71-4B6B-B206-FB8DCE73DE1F}" type="slidenum">
              <a:rPr lang="en-US"/>
              <a:pPr/>
              <a:t>41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8" tIns="46264" rIns="92528" bIns="46264" anchor="b"/>
          <a:lstStyle/>
          <a:p>
            <a:pPr algn="r" defTabSz="925513"/>
            <a:fld id="{F50565CB-DD8B-4734-82CA-441C89AEA008}" type="slidenum">
              <a:rPr lang="en-US" sz="1200"/>
              <a:pPr algn="r" defTabSz="925513"/>
              <a:t>42</a:t>
            </a:fld>
            <a:endParaRPr lang="en-US" sz="1200"/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8" tIns="46264" rIns="92528" bIns="46264" anchor="b"/>
          <a:lstStyle/>
          <a:p>
            <a:pPr algn="r" defTabSz="925513"/>
            <a:fld id="{F58B2394-EC68-486C-AC17-A7A649499B21}" type="slidenum">
              <a:rPr lang="en-US" sz="1200"/>
              <a:pPr algn="r" defTabSz="925513"/>
              <a:t>42</a:t>
            </a:fld>
            <a:endParaRPr lang="en-US" sz="1200"/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 typeface="Courier New" pitchFamily="49" charset="0"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726D19-9DA8-44F7-8A79-5C6FB57937FB}" type="slidenum">
              <a:rPr lang="en-US" smtClean="0">
                <a:latin typeface="Times"/>
                <a:cs typeface="Arial" charset="0"/>
              </a:rPr>
              <a:pPr/>
              <a:t>43</a:t>
            </a:fld>
            <a:endParaRPr lang="en-US" smtClean="0">
              <a:latin typeface="Times"/>
              <a:cs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483" y="696913"/>
            <a:ext cx="4733435" cy="348615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972560" y="8831265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3" tIns="46262" rIns="92523" bIns="46262" anchor="b"/>
          <a:lstStyle/>
          <a:p>
            <a:pPr algn="r" defTabSz="925462"/>
            <a:fld id="{F50565CB-DD8B-4734-82CA-441C89AEA008}" type="slidenum">
              <a:rPr lang="en-US" sz="1200">
                <a:solidFill>
                  <a:prstClr val="black"/>
                </a:solidFill>
              </a:rPr>
              <a:pPr algn="r" defTabSz="925462"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972560" y="8831265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3" tIns="46262" rIns="92523" bIns="46262" anchor="b"/>
          <a:lstStyle/>
          <a:p>
            <a:pPr algn="r" defTabSz="925462"/>
            <a:fld id="{F58B2394-EC68-486C-AC17-A7A649499B21}" type="slidenum">
              <a:rPr lang="en-US" sz="1200">
                <a:solidFill>
                  <a:prstClr val="black"/>
                </a:solidFill>
              </a:rPr>
              <a:pPr algn="r" defTabSz="925462"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8" tIns="46264" rIns="92528" bIns="46264" anchor="b"/>
          <a:lstStyle/>
          <a:p>
            <a:pPr algn="r" defTabSz="925513"/>
            <a:fld id="{F50565CB-DD8B-4734-82CA-441C89AEA008}" type="slidenum">
              <a:rPr lang="en-US" sz="1200"/>
              <a:pPr algn="r" defTabSz="925513"/>
              <a:t>45</a:t>
            </a:fld>
            <a:endParaRPr lang="en-US" sz="1200"/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8" tIns="46264" rIns="92528" bIns="46264" anchor="b"/>
          <a:lstStyle/>
          <a:p>
            <a:pPr algn="r" defTabSz="925513"/>
            <a:fld id="{F58B2394-EC68-486C-AC17-A7A649499B21}" type="slidenum">
              <a:rPr lang="en-US" sz="1200"/>
              <a:pPr algn="r" defTabSz="925513"/>
              <a:t>45</a:t>
            </a:fld>
            <a:endParaRPr lang="en-US" sz="1200"/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baseline="0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972560" y="8831265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3" tIns="46262" rIns="92523" bIns="46262" anchor="b"/>
          <a:lstStyle/>
          <a:p>
            <a:pPr algn="r" defTabSz="925462"/>
            <a:fld id="{F50565CB-DD8B-4734-82CA-441C89AEA008}" type="slidenum">
              <a:rPr lang="en-US" sz="1200">
                <a:solidFill>
                  <a:prstClr val="black"/>
                </a:solidFill>
              </a:rPr>
              <a:pPr algn="r" defTabSz="925462"/>
              <a:t>46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972560" y="8831265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3" tIns="46262" rIns="92523" bIns="46262" anchor="b"/>
          <a:lstStyle/>
          <a:p>
            <a:pPr algn="r" defTabSz="925462"/>
            <a:fld id="{F58B2394-EC68-486C-AC17-A7A649499B21}" type="slidenum">
              <a:rPr lang="en-US" sz="1200">
                <a:solidFill>
                  <a:prstClr val="black"/>
                </a:solidFill>
              </a:rPr>
              <a:pPr algn="r" defTabSz="925462"/>
              <a:t>46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972560" y="8831265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3" tIns="46262" rIns="92523" bIns="46262" anchor="b"/>
          <a:lstStyle/>
          <a:p>
            <a:pPr algn="r" defTabSz="925462"/>
            <a:fld id="{F50565CB-DD8B-4734-82CA-441C89AEA008}" type="slidenum">
              <a:rPr lang="en-US" sz="1200">
                <a:solidFill>
                  <a:prstClr val="black"/>
                </a:solidFill>
              </a:rPr>
              <a:pPr algn="r" defTabSz="925462"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972560" y="8831265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3" tIns="46262" rIns="92523" bIns="46262" anchor="b"/>
          <a:lstStyle/>
          <a:p>
            <a:pPr algn="r" defTabSz="925462"/>
            <a:fld id="{F58B2394-EC68-486C-AC17-A7A649499B21}" type="slidenum">
              <a:rPr lang="en-US" sz="1200">
                <a:solidFill>
                  <a:prstClr val="black"/>
                </a:solidFill>
              </a:rPr>
              <a:pPr algn="r" defTabSz="925462"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8" tIns="46264" rIns="92528" bIns="46264" anchor="b"/>
          <a:lstStyle/>
          <a:p>
            <a:pPr algn="r" defTabSz="925513"/>
            <a:fld id="{F50565CB-DD8B-4734-82CA-441C89AEA008}" type="slidenum">
              <a:rPr lang="en-US" sz="1200"/>
              <a:pPr algn="r" defTabSz="925513"/>
              <a:t>48</a:t>
            </a:fld>
            <a:endParaRPr lang="en-US" sz="1200"/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8" tIns="46264" rIns="92528" bIns="46264" anchor="b"/>
          <a:lstStyle/>
          <a:p>
            <a:pPr algn="r" defTabSz="925513"/>
            <a:fld id="{F58B2394-EC68-486C-AC17-A7A649499B21}" type="slidenum">
              <a:rPr lang="en-US" sz="1200"/>
              <a:pPr algn="r" defTabSz="925513"/>
              <a:t>48</a:t>
            </a:fld>
            <a:endParaRPr lang="en-US" sz="1200"/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8" tIns="46264" rIns="92528" bIns="46264" anchor="b"/>
          <a:lstStyle/>
          <a:p>
            <a:pPr algn="r" defTabSz="925513"/>
            <a:fld id="{F50565CB-DD8B-4734-82CA-441C89AEA008}" type="slidenum">
              <a:rPr lang="en-US" sz="1200"/>
              <a:pPr algn="r" defTabSz="925513"/>
              <a:t>49</a:t>
            </a:fld>
            <a:endParaRPr lang="en-US" sz="1200"/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8" tIns="46264" rIns="92528" bIns="46264" anchor="b"/>
          <a:lstStyle/>
          <a:p>
            <a:pPr algn="r" defTabSz="925513"/>
            <a:fld id="{F58B2394-EC68-486C-AC17-A7A649499B21}" type="slidenum">
              <a:rPr lang="en-US" sz="1200"/>
              <a:pPr algn="r" defTabSz="925513"/>
              <a:t>49</a:t>
            </a:fld>
            <a:endParaRPr lang="en-US" sz="1200"/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8" tIns="46264" rIns="92528" bIns="46264" anchor="b"/>
          <a:lstStyle/>
          <a:p>
            <a:pPr algn="r" defTabSz="925513"/>
            <a:fld id="{F50565CB-DD8B-4734-82CA-441C89AEA008}" type="slidenum">
              <a:rPr lang="en-US" sz="1200"/>
              <a:pPr algn="r" defTabSz="925513"/>
              <a:t>50</a:t>
            </a:fld>
            <a:endParaRPr lang="en-US" sz="1200"/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8" tIns="46264" rIns="92528" bIns="46264" anchor="b"/>
          <a:lstStyle/>
          <a:p>
            <a:pPr algn="r" defTabSz="925513"/>
            <a:fld id="{F58B2394-EC68-486C-AC17-A7A649499B21}" type="slidenum">
              <a:rPr lang="en-US" sz="1200"/>
              <a:pPr algn="r" defTabSz="925513"/>
              <a:t>50</a:t>
            </a:fld>
            <a:endParaRPr lang="en-US" sz="1200"/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200" baseline="0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8" tIns="46264" rIns="92528" bIns="46264" anchor="b"/>
          <a:lstStyle/>
          <a:p>
            <a:pPr algn="r" defTabSz="925513"/>
            <a:fld id="{F50565CB-DD8B-4734-82CA-441C89AEA008}" type="slidenum">
              <a:rPr lang="en-US" sz="1200"/>
              <a:pPr algn="r" defTabSz="925513"/>
              <a:t>51</a:t>
            </a:fld>
            <a:endParaRPr lang="en-US" sz="1200"/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28" tIns="46264" rIns="92528" bIns="46264" anchor="b"/>
          <a:lstStyle/>
          <a:p>
            <a:pPr algn="r" defTabSz="925513"/>
            <a:fld id="{F58B2394-EC68-486C-AC17-A7A649499B21}" type="slidenum">
              <a:rPr lang="en-US" sz="1200"/>
              <a:pPr algn="r" defTabSz="925513"/>
              <a:t>51</a:t>
            </a:fld>
            <a:endParaRPr lang="en-US" sz="1200"/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EBA61-C8DD-41D6-8CB0-385EB06A77A5}" type="slidenum">
              <a:rPr lang="en-US" smtClean="0">
                <a:latin typeface="Times"/>
                <a:cs typeface="Arial" charset="0"/>
              </a:rPr>
              <a:pPr/>
              <a:t>52</a:t>
            </a:fld>
            <a:endParaRPr lang="en-US" smtClean="0">
              <a:latin typeface="Times"/>
              <a:cs typeface="Arial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DBC828-25C4-40C6-9E95-8F64F29AF145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69C45-1BCE-44AE-B7BC-D7F8DFF803B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25D1C-75E1-47BA-BCFB-4AA06A5041A5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FF67E-E7D3-4CED-B1B6-D65DDE881F1E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FF67E-E7D3-4CED-B1B6-D65DDE881F1E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CEDE14-06CA-4A01-8A1C-0BD3C2A42511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C4DDBC-B6D8-4C06-9810-C19AD1BEBDB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280AB0-22F1-45A7-B3B7-3B237DE4F06F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02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02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asd@crl.ed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thos.bl.uk/About.do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wilks@crl.edu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sd@crl.edu" TargetMode="External"/><Relationship Id="rId4" Type="http://schemas.openxmlformats.org/officeDocument/2006/relationships/hyperlink" Target="mailto:carver@crl.edu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emf"/><Relationship Id="rId4" Type="http://schemas.openxmlformats.org/officeDocument/2006/relationships/hyperlink" Target="http://www.crl.edu/collections/collection-building/cooperative-resource-development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l.edu/primary-source-awards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jsimon@crl.edu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ddyer@crl.edu" TargetMode="External"/><Relationship Id="rId5" Type="http://schemas.openxmlformats.org/officeDocument/2006/relationships/hyperlink" Target="mailto:mwilke@crl.edu" TargetMode="External"/><Relationship Id="rId4" Type="http://schemas.openxmlformats.org/officeDocument/2006/relationships/hyperlink" Target="mailto:kwiks@crl.edu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veymonkey.com/s/CRLWebinarFollowup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rl.edu/connect" TargetMode="External"/><Relationship Id="rId5" Type="http://schemas.openxmlformats.org/officeDocument/2006/relationships/hyperlink" Target="http://www.crl.edu/" TargetMode="External"/><Relationship Id="rId4" Type="http://schemas.openxmlformats.org/officeDocument/2006/relationships/hyperlink" Target="http://www.youtube.com/crldoted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447800"/>
            <a:ext cx="9144000" cy="14478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CC6600"/>
                </a:solidFill>
              </a:rPr>
              <a:t>The Center for Research Libraries</a:t>
            </a:r>
            <a:br>
              <a:rPr lang="en-US" sz="3200" b="1" dirty="0" smtClean="0">
                <a:solidFill>
                  <a:srgbClr val="CC6600"/>
                </a:solidFill>
              </a:rPr>
            </a:br>
            <a:r>
              <a:rPr lang="en-US" sz="2800" b="1" dirty="0" smtClean="0">
                <a:solidFill>
                  <a:srgbClr val="8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808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 smtClean="0">
              <a:solidFill>
                <a:srgbClr val="CC6600"/>
              </a:solidFill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idx="1"/>
          </p:nvPr>
        </p:nvSpPr>
        <p:spPr>
          <a:xfrm>
            <a:off x="0" y="2438400"/>
            <a:ext cx="9144000" cy="2286000"/>
          </a:xfrm>
        </p:spPr>
        <p:txBody>
          <a:bodyPr anchor="ctr"/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b="1" dirty="0" smtClean="0">
                <a:solidFill>
                  <a:srgbClr val="808000"/>
                </a:solidFill>
                <a:cs typeface="Times New Roman" pitchFamily="18" charset="0"/>
              </a:rPr>
              <a:t>Collections and Services Overview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en-US" b="1" dirty="0" smtClean="0">
              <a:solidFill>
                <a:srgbClr val="808000"/>
              </a:solidFill>
              <a:cs typeface="Times New Roman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solidFill>
                  <a:srgbClr val="808000"/>
                </a:solidFill>
                <a:cs typeface="Times New Roman" pitchFamily="18" charset="0"/>
              </a:rPr>
              <a:t>June 11, 2014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2</a:t>
            </a:r>
            <a:r>
              <a:rPr lang="en-US" sz="3200" baseline="30000" dirty="0" smtClean="0">
                <a:solidFill>
                  <a:srgbClr val="CC6600"/>
                </a:solidFill>
              </a:rPr>
              <a:t>nd</a:t>
            </a:r>
            <a:r>
              <a:rPr lang="en-US" sz="3200" dirty="0" smtClean="0">
                <a:solidFill>
                  <a:srgbClr val="CC6600"/>
                </a:solidFill>
              </a:rPr>
              <a:t> Floor Stacks</a:t>
            </a:r>
          </a:p>
        </p:txBody>
      </p:sp>
      <p:pic>
        <p:nvPicPr>
          <p:cNvPr id="14339" name="Picture 6" descr="2nd_flo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447800"/>
            <a:ext cx="3771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4</a:t>
            </a:r>
            <a:r>
              <a:rPr lang="en-US" sz="3200" baseline="30000" dirty="0" smtClean="0">
                <a:solidFill>
                  <a:srgbClr val="CC6600"/>
                </a:solidFill>
              </a:rPr>
              <a:t>th</a:t>
            </a:r>
            <a:r>
              <a:rPr lang="en-US" sz="3200" dirty="0" smtClean="0">
                <a:solidFill>
                  <a:srgbClr val="CC6600"/>
                </a:solidFill>
              </a:rPr>
              <a:t> Floor Compact Shelving</a:t>
            </a:r>
          </a:p>
        </p:txBody>
      </p:sp>
      <p:pic>
        <p:nvPicPr>
          <p:cNvPr id="15363" name="Picture 7" descr="4th_flo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752600"/>
            <a:ext cx="60340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381000"/>
            <a:ext cx="65532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Newspapers</a:t>
            </a:r>
          </a:p>
        </p:txBody>
      </p:sp>
      <p:pic>
        <p:nvPicPr>
          <p:cNvPr id="8" name="Picture 5" descr="Chicago Defen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3690938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frica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1295400"/>
            <a:ext cx="3429000" cy="2571750"/>
          </a:xfrm>
          <a:prstGeom prst="rect">
            <a:avLst/>
          </a:prstGeom>
        </p:spPr>
      </p:pic>
      <p:pic>
        <p:nvPicPr>
          <p:cNvPr id="7" name="Picture 6" descr="0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2819400"/>
            <a:ext cx="2437015" cy="3552924"/>
          </a:xfrm>
          <a:prstGeom prst="rect">
            <a:avLst/>
          </a:prstGeom>
        </p:spPr>
      </p:pic>
      <p:pic>
        <p:nvPicPr>
          <p:cNvPr id="5" name="Picture 4" descr="Judische Wochenschau 2Nov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43200" y="3581400"/>
            <a:ext cx="2779752" cy="2819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381000"/>
            <a:ext cx="65532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Journals</a:t>
            </a:r>
          </a:p>
        </p:txBody>
      </p:sp>
      <p:pic>
        <p:nvPicPr>
          <p:cNvPr id="13315" name="Picture 7" descr="BridgeMen'sMa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066800"/>
            <a:ext cx="3119438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ardware Deal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2198511"/>
            <a:ext cx="3267692" cy="4659489"/>
          </a:xfrm>
          <a:prstGeom prst="rect">
            <a:avLst/>
          </a:prstGeom>
        </p:spPr>
      </p:pic>
      <p:pic>
        <p:nvPicPr>
          <p:cNvPr id="5" name="Picture 4" descr="SS-2012-10-08_13.12.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447800"/>
            <a:ext cx="2686050" cy="45053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-2012-10-08_13.05.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914400"/>
            <a:ext cx="2790825" cy="4324350"/>
          </a:xfrm>
          <a:prstGeom prst="rect">
            <a:avLst/>
          </a:prstGeom>
        </p:spPr>
      </p:pic>
      <p:sp>
        <p:nvSpPr>
          <p:cNvPr id="1843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381000"/>
            <a:ext cx="65532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Dissertations</a:t>
            </a:r>
          </a:p>
        </p:txBody>
      </p:sp>
      <p:pic>
        <p:nvPicPr>
          <p:cNvPr id="14341" name="Picture 8" descr="LutteContreMouches19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276225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914400"/>
            <a:ext cx="2986415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Albert Einstein's Dissertation"/>
          <p:cNvPicPr>
            <a:picLocks noChangeAspect="1" noChangeArrowheads="1"/>
          </p:cNvPicPr>
          <p:nvPr/>
        </p:nvPicPr>
        <p:blipFill>
          <a:blip r:embed="rId6" cstate="print"/>
          <a:srcRect r="9434" b="29268"/>
          <a:stretch>
            <a:fillRect/>
          </a:stretch>
        </p:blipFill>
        <p:spPr bwMode="auto">
          <a:xfrm>
            <a:off x="2667000" y="1676400"/>
            <a:ext cx="3709988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381000"/>
            <a:ext cx="65532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Government Documents and Archives</a:t>
            </a:r>
          </a:p>
        </p:txBody>
      </p:sp>
      <p:pic>
        <p:nvPicPr>
          <p:cNvPr id="15363" name="Picture 6" descr="GovDocs_Indi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28800"/>
            <a:ext cx="3165475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7" descr="GovDocs_OntarioPri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286000"/>
            <a:ext cx="3060700" cy="420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1" name="Picture 8" descr="GovDocs_Hondur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743200"/>
            <a:ext cx="2731477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Collection Partnerships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371600"/>
            <a:ext cx="7391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Global Resources Partnership </a:t>
            </a:r>
          </a:p>
          <a:p>
            <a:pPr algn="ctr"/>
            <a:r>
              <a:rPr lang="en-US" b="1" dirty="0" smtClean="0">
                <a:latin typeface="+mn-lt"/>
              </a:rPr>
              <a:t>Linda Hall Library</a:t>
            </a:r>
          </a:p>
          <a:p>
            <a:r>
              <a:rPr lang="en-US" dirty="0" smtClean="0">
                <a:latin typeface="Arial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charset="0"/>
              </a:rPr>
              <a:t>  Preserve and develop research collections in STE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charset="0"/>
              </a:rPr>
              <a:t>  Access to 50,000 current, historical journals from CRL/LHL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</a:rPr>
              <a:t>  Document delivery through 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   Rapid ILL</a:t>
            </a:r>
          </a:p>
          <a:p>
            <a:pPr>
              <a:buFontTx/>
              <a:buChar char="•"/>
            </a:pPr>
            <a:endParaRPr lang="en-US" dirty="0" smtClean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</a:rPr>
              <a:t>  Strategic digitization of pre-1950 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   monographs</a:t>
            </a:r>
          </a:p>
          <a:p>
            <a:pPr>
              <a:buFontTx/>
              <a:buChar char="•"/>
            </a:pPr>
            <a:endParaRPr lang="en-US" dirty="0" smtClean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</a:rPr>
              <a:t>  Print preservation</a:t>
            </a:r>
          </a:p>
          <a:p>
            <a:pPr>
              <a:buFontTx/>
              <a:buChar char="•"/>
            </a:pPr>
            <a:endParaRPr lang="en-US" dirty="0" smtClean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Arial" charset="0"/>
              </a:rPr>
              <a:t>  Senior Advisor, Steering Committee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    to shape future development</a:t>
            </a:r>
          </a:p>
          <a:p>
            <a:pPr>
              <a:buFontTx/>
              <a:buChar char="•"/>
            </a:pPr>
            <a:endParaRPr lang="en-US" dirty="0">
              <a:latin typeface="Arial" charset="0"/>
            </a:endParaRPr>
          </a:p>
        </p:txBody>
      </p:sp>
      <p:pic>
        <p:nvPicPr>
          <p:cNvPr id="78850" name="Picture 2" descr="http://www.crl.edu/sites/default/files/imagecache/news-event-image/images/news/SS-2012-03-26_14.46.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733800"/>
            <a:ext cx="3419653" cy="249988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Collection Partnerships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6781800" cy="2514600"/>
          </a:xfrm>
          <a:noFill/>
          <a:ln>
            <a:noFill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1800" b="1" dirty="0" smtClean="0"/>
              <a:t>LLMC-Digital</a:t>
            </a:r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r>
              <a:rPr lang="en-US" sz="2000" dirty="0" smtClean="0"/>
              <a:t>Partnership with Law Library Microform Consortium</a:t>
            </a:r>
          </a:p>
          <a:p>
            <a:r>
              <a:rPr lang="en-US" sz="2000" smtClean="0"/>
              <a:t>48 </a:t>
            </a:r>
            <a:r>
              <a:rPr lang="en-US" sz="2000" dirty="0" smtClean="0"/>
              <a:t>million pages converted legal and government texts</a:t>
            </a:r>
          </a:p>
          <a:p>
            <a:r>
              <a:rPr lang="en-US" sz="2000" dirty="0" smtClean="0"/>
              <a:t>Targeted digitization from CRL, member libraries </a:t>
            </a:r>
          </a:p>
          <a:p>
            <a:r>
              <a:rPr lang="en-US" sz="2000" dirty="0" smtClean="0"/>
              <a:t>Access open to all CRL libraries</a:t>
            </a:r>
          </a:p>
          <a:p>
            <a:pPr eaLnBrk="1" hangingPunct="1"/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endParaRPr lang="en-US" sz="1600" dirty="0" smtClean="0"/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343400"/>
            <a:ext cx="84582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Collection Partnerships</a:t>
            </a: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467600" cy="2514600"/>
          </a:xfrm>
          <a:noFill/>
          <a:ln>
            <a:noFill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1800" b="1" dirty="0" smtClean="0"/>
              <a:t>World Newspaper Archive</a:t>
            </a:r>
            <a:endParaRPr lang="en-US" sz="1800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/>
            <a:r>
              <a:rPr lang="en-US" sz="2000" dirty="0" smtClean="0"/>
              <a:t>Partnership between CRL member libraries and </a:t>
            </a:r>
            <a:r>
              <a:rPr lang="en-US" sz="2000" dirty="0" err="1" smtClean="0"/>
              <a:t>Readex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Historical content from Latin America, Africa, South Asia</a:t>
            </a:r>
            <a:br>
              <a:rPr lang="en-US" sz="2000" dirty="0" smtClean="0"/>
            </a:br>
            <a:r>
              <a:rPr lang="en-US" sz="2000" dirty="0" smtClean="0"/>
              <a:t>(Eastern Europe upcoming)</a:t>
            </a:r>
          </a:p>
          <a:p>
            <a:pPr eaLnBrk="1" hangingPunct="1"/>
            <a:r>
              <a:rPr lang="en-US" sz="2000" dirty="0" smtClean="0"/>
              <a:t>Community sourced, community controlled</a:t>
            </a:r>
          </a:p>
          <a:p>
            <a:pPr eaLnBrk="1" hangingPunct="1"/>
            <a:r>
              <a:rPr lang="en-US" sz="2000" dirty="0" smtClean="0"/>
              <a:t>Favorable member pricing through CRL</a:t>
            </a:r>
          </a:p>
          <a:p>
            <a:pPr eaLnBrk="1" hangingPunct="1">
              <a:lnSpc>
                <a:spcPct val="80000"/>
              </a:lnSpc>
            </a:pPr>
            <a:endParaRPr lang="en-US" sz="1600" dirty="0" smtClean="0"/>
          </a:p>
        </p:txBody>
      </p:sp>
      <p:pic>
        <p:nvPicPr>
          <p:cNvPr id="21509" name="Picture 7" descr="Excelsior_4111919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2350" y="4191000"/>
            <a:ext cx="3628450" cy="2357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010400" cy="11430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 Records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382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/>
              <a:t>In CRL online catalog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/>
              <a:t>Also available in </a:t>
            </a:r>
            <a:r>
              <a:rPr lang="en-US" sz="2400" dirty="0" err="1" smtClean="0"/>
              <a:t>WorldCat</a:t>
            </a:r>
            <a:r>
              <a:rPr lang="en-US" sz="2400" dirty="0" smtClean="0"/>
              <a:t> and the major web-scale discovery services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/>
              <a:t>Records available for local loading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endParaRPr lang="en-US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CC6600"/>
                </a:solidFill>
              </a:rPr>
              <a:t>CRL Presenters</a:t>
            </a:r>
          </a:p>
        </p:txBody>
      </p:sp>
      <p:sp>
        <p:nvSpPr>
          <p:cNvPr id="6147" name="Rectangle 4"/>
          <p:cNvSpPr>
            <a:spLocks noGrp="1" noChangeArrowheads="1"/>
          </p:cNvSpPr>
          <p:nvPr>
            <p:ph idx="1"/>
          </p:nvPr>
        </p:nvSpPr>
        <p:spPr>
          <a:xfrm>
            <a:off x="1828800" y="1066800"/>
            <a:ext cx="5867400" cy="4144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00224C"/>
                </a:solidFill>
              </a:rPr>
              <a:t>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James Simon     </a:t>
            </a:r>
          </a:p>
          <a:p>
            <a:pPr eaLnBrk="1" hangingPunct="1">
              <a:buFontTx/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		Director, International Resources</a:t>
            </a:r>
          </a:p>
          <a:p>
            <a:pPr eaLnBrk="1" hangingPunct="1">
              <a:buFontTx/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Kevin Wilks        </a:t>
            </a:r>
          </a:p>
          <a:p>
            <a:pPr eaLnBrk="1" hangingPunct="1">
              <a:buFontTx/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		Head of Access Services</a:t>
            </a:r>
          </a:p>
          <a:p>
            <a:pPr eaLnBrk="1" hangingPunct="1">
              <a:buFontTx/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Virginia Kerr</a:t>
            </a:r>
          </a:p>
          <a:p>
            <a:pPr eaLnBrk="1" hangingPunct="1">
              <a:buFontTx/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		Digital Program Manager</a:t>
            </a:r>
          </a:p>
          <a:p>
            <a:pPr eaLnBrk="1" hangingPunct="1">
              <a:buFontTx/>
              <a:buNone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b="1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Gwen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Ihnat</a:t>
            </a: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		Communications Specialist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3988"/>
            <a:ext cx="8991600" cy="7620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Sending ILL Requests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848600" cy="39624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CRL accepts requests via:</a:t>
            </a:r>
          </a:p>
          <a:p>
            <a:pPr lvl="1" eaLnBrk="1" hangingPunct="1">
              <a:spcBef>
                <a:spcPts val="1200"/>
              </a:spcBef>
              <a:buFontTx/>
              <a:buNone/>
            </a:pPr>
            <a:r>
              <a:rPr lang="en-US" sz="2400" dirty="0" smtClean="0"/>
              <a:t>-	OCLC – </a:t>
            </a:r>
            <a:r>
              <a:rPr lang="en-US" sz="2400" dirty="0" err="1" smtClean="0"/>
              <a:t>ILLiad</a:t>
            </a:r>
            <a:r>
              <a:rPr lang="en-US" sz="2400" dirty="0" smtClean="0"/>
              <a:t> (symbol: CRL)</a:t>
            </a:r>
          </a:p>
          <a:p>
            <a:pPr lvl="1" eaLnBrk="1" hangingPunct="1">
              <a:spcBef>
                <a:spcPts val="1200"/>
              </a:spcBef>
              <a:buFontTx/>
              <a:buNone/>
            </a:pPr>
            <a:r>
              <a:rPr lang="en-US" sz="2400" dirty="0" smtClean="0"/>
              <a:t>-	Fax: 773-955-9732</a:t>
            </a:r>
          </a:p>
          <a:p>
            <a:pPr lvl="1" eaLnBrk="1" hangingPunct="1">
              <a:spcBef>
                <a:spcPts val="1200"/>
              </a:spcBef>
              <a:buFontTx/>
              <a:buNone/>
            </a:pPr>
            <a:r>
              <a:rPr lang="en-US" sz="2400" dirty="0" smtClean="0"/>
              <a:t>-	Postal Service </a:t>
            </a:r>
          </a:p>
          <a:p>
            <a:pPr lvl="1" eaLnBrk="1" hangingPunct="1">
              <a:spcBef>
                <a:spcPts val="1200"/>
              </a:spcBef>
              <a:buFontTx/>
              <a:buNone/>
            </a:pPr>
            <a:r>
              <a:rPr lang="en-US" sz="2400" dirty="0" smtClean="0"/>
              <a:t>-	Access Services Department email: </a:t>
            </a:r>
            <a:r>
              <a:rPr lang="en-US" sz="2400" dirty="0" smtClean="0">
                <a:hlinkClick r:id="rId3"/>
              </a:rPr>
              <a:t>asd@crl.edu</a:t>
            </a:r>
            <a:endParaRPr lang="en-US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010400" cy="11430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CRL’s Affiliations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9916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en-US" sz="2400" dirty="0" smtClean="0"/>
              <a:t>Partners in resource-sharing: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/>
              <a:t>Linda Hall Library of Science, Engineering, and Technology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/>
              <a:t>Prospector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/>
              <a:t>Rapid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/>
              <a:t>Connect NY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/>
              <a:t>Borrow Direct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400" dirty="0" err="1" smtClean="0"/>
              <a:t>UBorrow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/>
              <a:t>Others as member demand arises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3988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Shipping CRL Materials: Loans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idx="1"/>
          </p:nvPr>
        </p:nvSpPr>
        <p:spPr>
          <a:xfrm>
            <a:off x="838200" y="1905000"/>
            <a:ext cx="8534400" cy="2895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Loan period</a:t>
            </a:r>
          </a:p>
          <a:p>
            <a:pPr lvl="1" eaLnBrk="1" hangingPunct="1">
              <a:buFontTx/>
              <a:buNone/>
            </a:pPr>
            <a:r>
              <a:rPr lang="en-US" sz="2400" dirty="0" smtClean="0"/>
              <a:t>-  6 months with unlimited renewals</a:t>
            </a:r>
          </a:p>
          <a:p>
            <a:pPr lvl="1" eaLnBrk="1" hangingPunct="1">
              <a:buFontTx/>
              <a:buChar char="-"/>
            </a:pPr>
            <a:r>
              <a:rPr lang="en-US" sz="2400" dirty="0" smtClean="0"/>
              <a:t>May be recalled for another CRL member</a:t>
            </a:r>
          </a:p>
          <a:p>
            <a:pPr lvl="1" eaLnBrk="1" hangingPunct="1">
              <a:buFontTx/>
              <a:buChar char="-"/>
            </a:pPr>
            <a:endParaRPr lang="en-US" sz="2400" dirty="0" smtClean="0"/>
          </a:p>
          <a:p>
            <a:pPr eaLnBrk="1" hangingPunct="1"/>
            <a:r>
              <a:rPr lang="en-US" sz="2400" dirty="0" smtClean="0"/>
              <a:t>UPS 2nd day delivery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3988"/>
            <a:ext cx="9677400" cy="11430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Shipping CRL Materials: Copies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idx="1"/>
          </p:nvPr>
        </p:nvSpPr>
        <p:spPr>
          <a:xfrm>
            <a:off x="838200" y="1752600"/>
            <a:ext cx="83058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CRL sends copies via: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Ariel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Odyssey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Email </a:t>
            </a:r>
            <a:r>
              <a:rPr lang="en-US" sz="2400" dirty="0" err="1" smtClean="0"/>
              <a:t>pdf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Fax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Postal Service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5"/>
          <p:cNvSpPr>
            <a:spLocks noGrp="1" noChangeArrowheads="1"/>
          </p:cNvSpPr>
          <p:nvPr>
            <p:ph type="title"/>
          </p:nvPr>
        </p:nvSpPr>
        <p:spPr>
          <a:xfrm>
            <a:off x="0" y="153988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CRL’s Shipping and Loan Policies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8229600" cy="42672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24-hour response time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Possible delays:</a:t>
            </a:r>
          </a:p>
          <a:p>
            <a:pPr lvl="1" eaLnBrk="1" hangingPunct="1">
              <a:spcBef>
                <a:spcPts val="1200"/>
              </a:spcBef>
              <a:buFontTx/>
              <a:buNone/>
            </a:pPr>
            <a:r>
              <a:rPr lang="en-US" sz="2400" dirty="0" smtClean="0"/>
              <a:t>-  citation problem</a:t>
            </a:r>
          </a:p>
          <a:p>
            <a:pPr lvl="1" eaLnBrk="1" hangingPunct="1">
              <a:spcBef>
                <a:spcPts val="1200"/>
              </a:spcBef>
              <a:buFontTx/>
              <a:buNone/>
            </a:pPr>
            <a:r>
              <a:rPr lang="en-US" sz="2400" dirty="0" smtClean="0"/>
              <a:t>-  not on shelf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90% one-day turnaround time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954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Demand Purchase Program: Overview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8305800" cy="30480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“You demand, we purchase” 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Archival material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Newspapers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Foreign Doctoral Dissertations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954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Demand Purchase Program: </a:t>
            </a:r>
            <a:br>
              <a:rPr lang="en-US" sz="3200" dirty="0" smtClean="0">
                <a:solidFill>
                  <a:srgbClr val="CC6600"/>
                </a:solidFill>
              </a:rPr>
            </a:br>
            <a:r>
              <a:rPr lang="en-US" sz="3200" dirty="0" smtClean="0">
                <a:solidFill>
                  <a:srgbClr val="CC6600"/>
                </a:solidFill>
              </a:rPr>
              <a:t>Other Details</a:t>
            </a:r>
          </a:p>
        </p:txBody>
      </p:sp>
      <p:sp>
        <p:nvSpPr>
          <p:cNvPr id="25603" name="Rectangle 7"/>
          <p:cNvSpPr>
            <a:spLocks noGrp="1" noChangeArrowheads="1"/>
          </p:cNvSpPr>
          <p:nvPr>
            <p:ph idx="1"/>
          </p:nvPr>
        </p:nvSpPr>
        <p:spPr>
          <a:xfrm>
            <a:off x="914400" y="1905000"/>
            <a:ext cx="8229600" cy="3916363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$2,000 limit per patron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Related CRL Programs</a:t>
            </a:r>
          </a:p>
          <a:p>
            <a:pPr lvl="1" eaLnBrk="1" hangingPunct="1">
              <a:spcBef>
                <a:spcPts val="1200"/>
              </a:spcBef>
              <a:buFontTx/>
              <a:buNone/>
            </a:pPr>
            <a:r>
              <a:rPr lang="en-US" sz="2400" dirty="0" smtClean="0"/>
              <a:t>- 	Purchase Proposal</a:t>
            </a:r>
          </a:p>
          <a:p>
            <a:pPr lvl="1" eaLnBrk="1" hangingPunct="1">
              <a:spcBef>
                <a:spcPts val="1200"/>
              </a:spcBef>
              <a:buFontTx/>
              <a:buChar char="-"/>
            </a:pPr>
            <a:r>
              <a:rPr lang="en-US" sz="2400" dirty="0" smtClean="0"/>
              <a:t>Shared Purchase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954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Demand Purchase Program: Archival Material</a:t>
            </a:r>
          </a:p>
        </p:txBody>
      </p:sp>
      <p:sp>
        <p:nvSpPr>
          <p:cNvPr id="26627" name="Rectangle 4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8229600" cy="21336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Governments, agencies, etc. </a:t>
            </a:r>
          </a:p>
          <a:p>
            <a:pPr lvl="1" eaLnBrk="1" hangingPunct="1">
              <a:spcBef>
                <a:spcPts val="1200"/>
              </a:spcBef>
              <a:buFontTx/>
              <a:buNone/>
            </a:pPr>
            <a:r>
              <a:rPr lang="en-US" sz="2400" dirty="0" smtClean="0"/>
              <a:t>- 	U.S. National Archives</a:t>
            </a:r>
          </a:p>
          <a:p>
            <a:pPr lvl="1" eaLnBrk="1" hangingPunct="1">
              <a:spcBef>
                <a:spcPts val="1200"/>
              </a:spcBef>
              <a:buFontTx/>
              <a:buChar char="-"/>
            </a:pPr>
            <a:r>
              <a:rPr lang="en-US" sz="2400" dirty="0" smtClean="0"/>
              <a:t>U.K. National Archives</a:t>
            </a:r>
          </a:p>
          <a:p>
            <a:pPr lvl="1" eaLnBrk="1" hangingPunct="1">
              <a:spcBef>
                <a:spcPts val="1200"/>
              </a:spcBef>
              <a:buFontTx/>
              <a:buChar char="-"/>
            </a:pPr>
            <a:r>
              <a:rPr lang="en-US" sz="2400" dirty="0" smtClean="0"/>
              <a:t>NGOs and institutions</a:t>
            </a:r>
            <a:endParaRPr lang="pl-PL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954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Demand Purchase Program: Newspapers</a:t>
            </a:r>
          </a:p>
        </p:txBody>
      </p:sp>
      <p:sp>
        <p:nvSpPr>
          <p:cNvPr id="27651" name="Rectangle 4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8229600" cy="20574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Foreign and Domestic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If any date owned, will purchase date(s) needed</a:t>
            </a:r>
            <a:endParaRPr lang="pl-PL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29540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Demand Purchase Program: </a:t>
            </a:r>
            <a:br>
              <a:rPr lang="en-US" sz="3200" dirty="0" smtClean="0">
                <a:solidFill>
                  <a:srgbClr val="CC6600"/>
                </a:solidFill>
              </a:rPr>
            </a:br>
            <a:r>
              <a:rPr lang="en-US" sz="3200" dirty="0" smtClean="0">
                <a:solidFill>
                  <a:srgbClr val="CC6600"/>
                </a:solidFill>
              </a:rPr>
              <a:t>Foreign Doctoral Dissertations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idx="1"/>
          </p:nvPr>
        </p:nvSpPr>
        <p:spPr>
          <a:xfrm>
            <a:off x="609600" y="1752600"/>
            <a:ext cx="8305800" cy="42672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“</a:t>
            </a:r>
            <a:r>
              <a:rPr lang="en-US" sz="2400" i="1" dirty="0" smtClean="0"/>
              <a:t>If not owned, please purchase</a:t>
            </a:r>
            <a:r>
              <a:rPr lang="en-US" sz="2400" dirty="0" smtClean="0"/>
              <a:t>”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Signed Copyright Declaration</a:t>
            </a:r>
          </a:p>
          <a:p>
            <a:pPr lvl="2" eaLnBrk="1" hangingPunct="1">
              <a:spcBef>
                <a:spcPts val="800"/>
              </a:spcBef>
              <a:buFontTx/>
              <a:buNone/>
            </a:pPr>
            <a:r>
              <a:rPr lang="en-US" dirty="0" smtClean="0"/>
              <a:t>- Oxford</a:t>
            </a:r>
          </a:p>
          <a:p>
            <a:pPr lvl="2" eaLnBrk="1" hangingPunct="1">
              <a:spcBef>
                <a:spcPts val="800"/>
              </a:spcBef>
              <a:buFontTx/>
              <a:buNone/>
            </a:pPr>
            <a:r>
              <a:rPr lang="en-US" dirty="0" smtClean="0"/>
              <a:t>- Cambridge</a:t>
            </a:r>
          </a:p>
          <a:p>
            <a:pPr lvl="2" eaLnBrk="1" hangingPunct="1">
              <a:spcBef>
                <a:spcPts val="800"/>
              </a:spcBef>
              <a:buFontTx/>
              <a:buNone/>
            </a:pPr>
            <a:r>
              <a:rPr lang="en-US" dirty="0" smtClean="0"/>
              <a:t>- Hong Kong</a:t>
            </a:r>
          </a:p>
          <a:p>
            <a:pPr lvl="2" eaLnBrk="1" hangingPunct="1">
              <a:spcBef>
                <a:spcPts val="800"/>
              </a:spcBef>
              <a:buFontTx/>
              <a:buNone/>
            </a:pPr>
            <a:r>
              <a:rPr lang="en-US" dirty="0" smtClean="0"/>
              <a:t>- Leeds</a:t>
            </a:r>
          </a:p>
          <a:p>
            <a:pPr lvl="2" eaLnBrk="1" hangingPunct="1">
              <a:spcBef>
                <a:spcPts val="800"/>
              </a:spcBef>
              <a:buFontTx/>
              <a:buChar char="-"/>
            </a:pPr>
            <a:r>
              <a:rPr lang="en-US" dirty="0" smtClean="0"/>
              <a:t>Manchester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dirty="0" err="1" smtClean="0"/>
              <a:t>EThOS</a:t>
            </a:r>
            <a:r>
              <a:rPr lang="en-US" sz="2400" dirty="0" smtClean="0"/>
              <a:t> (</a:t>
            </a:r>
            <a:r>
              <a:rPr lang="en-US" sz="2400" dirty="0" smtClean="0">
                <a:hlinkClick r:id="rId3"/>
              </a:rPr>
              <a:t>http://ethos.bl.uk/About.do</a:t>
            </a:r>
            <a:r>
              <a:rPr lang="en-US" sz="2400" dirty="0" smtClean="0"/>
              <a:t>)</a:t>
            </a:r>
          </a:p>
          <a:p>
            <a:pPr lvl="2" eaLnBrk="1" hangingPunct="1">
              <a:spcBef>
                <a:spcPts val="1200"/>
              </a:spcBef>
            </a:pP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 Global Resources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dirty="0" smtClean="0"/>
              <a:t>More than 200 academic and independent research libraries as voting members</a:t>
            </a:r>
          </a:p>
          <a:p>
            <a:pPr algn="ctr" eaLnBrk="1" hangingPunct="1">
              <a:buFontTx/>
              <a:buNone/>
            </a:pPr>
            <a:endParaRPr lang="en-US" sz="2400" dirty="0" smtClean="0"/>
          </a:p>
          <a:p>
            <a:pPr algn="ctr" eaLnBrk="1" hangingPunct="1">
              <a:buFontTx/>
              <a:buNone/>
            </a:pPr>
            <a:r>
              <a:rPr lang="en-US" sz="2400" dirty="0" smtClean="0"/>
              <a:t>United States </a:t>
            </a:r>
          </a:p>
          <a:p>
            <a:pPr algn="ctr" eaLnBrk="1" hangingPunct="1">
              <a:buFontTx/>
              <a:buNone/>
            </a:pPr>
            <a:r>
              <a:rPr lang="en-US" sz="2400" dirty="0" smtClean="0"/>
              <a:t>Canada</a:t>
            </a:r>
          </a:p>
          <a:p>
            <a:pPr algn="ctr" eaLnBrk="1" hangingPunct="1">
              <a:buFontTx/>
              <a:buNone/>
            </a:pPr>
            <a:r>
              <a:rPr lang="en-US" sz="2400" dirty="0" smtClean="0"/>
              <a:t>Hong Kong</a:t>
            </a:r>
          </a:p>
          <a:p>
            <a:pPr algn="ctr" eaLnBrk="1" hangingPunct="1">
              <a:buFontTx/>
              <a:buNone/>
            </a:pPr>
            <a:endParaRPr lang="en-US" sz="2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381000"/>
            <a:ext cx="7010400" cy="12192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solidFill>
                  <a:srgbClr val="CC6600"/>
                </a:solidFill>
              </a:rPr>
              <a:t>Digital Collections and Services at CRL</a:t>
            </a:r>
          </a:p>
        </p:txBody>
      </p:sp>
      <p:sp>
        <p:nvSpPr>
          <p:cNvPr id="24579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1447800" y="1524000"/>
            <a:ext cx="6781800" cy="2819400"/>
          </a:xfrm>
        </p:spPr>
        <p:txBody>
          <a:bodyPr/>
          <a:lstStyle/>
          <a:p>
            <a:pPr eaLnBrk="1" hangingPunct="1"/>
            <a:r>
              <a:rPr lang="en-US" sz="2400" u="sng" dirty="0" smtClean="0"/>
              <a:t>CRL strategic goal</a:t>
            </a:r>
            <a:r>
              <a:rPr lang="en-US" sz="2400" dirty="0" smtClean="0"/>
              <a:t>: providing research and teaching resources in digital format</a:t>
            </a:r>
          </a:p>
          <a:p>
            <a:pPr eaLnBrk="1" hangingPunct="1"/>
            <a:r>
              <a:rPr lang="en-US" sz="2400" u="sng" dirty="0" smtClean="0"/>
              <a:t>Annual in-house digital conversion</a:t>
            </a:r>
            <a:r>
              <a:rPr lang="en-US" sz="2400" dirty="0" smtClean="0"/>
              <a:t>: nearly one million pages/4,500 items </a:t>
            </a:r>
          </a:p>
          <a:p>
            <a:pPr eaLnBrk="1" hangingPunct="1"/>
            <a:r>
              <a:rPr lang="en-US" sz="2400" u="sng" dirty="0" smtClean="0"/>
              <a:t>Selection for digital conversion</a:t>
            </a:r>
            <a:r>
              <a:rPr lang="en-US" sz="2400" dirty="0" smtClean="0"/>
              <a:t>: two sources</a:t>
            </a:r>
          </a:p>
          <a:p>
            <a:pPr lvl="1" eaLnBrk="1" hangingPunct="1"/>
            <a:r>
              <a:rPr lang="en-US" sz="2400" dirty="0" smtClean="0"/>
              <a:t>Digital delivery (patron loan requests provided in digital format): majority of in-house production</a:t>
            </a:r>
          </a:p>
          <a:p>
            <a:pPr lvl="1" eaLnBrk="1" hangingPunct="1"/>
            <a:r>
              <a:rPr lang="en-US" sz="2400" dirty="0" smtClean="0"/>
              <a:t>Strategic digitization: primarily through partnerships to build collections</a:t>
            </a:r>
          </a:p>
          <a:p>
            <a:pPr lvl="1" eaLnBrk="1" hangingPunct="1"/>
            <a:endParaRPr lang="en-US" sz="2400" dirty="0" smtClean="0">
              <a:solidFill>
                <a:srgbClr val="00224C"/>
              </a:solidFill>
            </a:endParaRPr>
          </a:p>
          <a:p>
            <a:pPr lvl="1" eaLnBrk="1" hangingPunct="1"/>
            <a:endParaRPr lang="en-US" sz="2000" dirty="0" smtClean="0">
              <a:latin typeface="Times" pitchFamily="18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1752600" y="5943600"/>
            <a:ext cx="5715000" cy="588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D06800"/>
                </a:solidFill>
                <a:latin typeface="+mn-lt"/>
              </a:rPr>
              <a:t>Digital </a:t>
            </a:r>
            <a:r>
              <a:rPr lang="en-US" sz="3200" b="1" dirty="0" smtClean="0">
                <a:solidFill>
                  <a:srgbClr val="D06800"/>
                </a:solidFill>
                <a:latin typeface="+mn-lt"/>
              </a:rPr>
              <a:t>Delivery </a:t>
            </a:r>
            <a:r>
              <a:rPr lang="en-US" sz="3200" b="1" dirty="0">
                <a:solidFill>
                  <a:srgbClr val="D06800"/>
                </a:solidFill>
                <a:latin typeface="+mn-lt"/>
              </a:rPr>
              <a:t>for </a:t>
            </a:r>
            <a:r>
              <a:rPr lang="en-US" sz="3200" b="1" dirty="0" smtClean="0">
                <a:solidFill>
                  <a:srgbClr val="D06800"/>
                </a:solidFill>
                <a:latin typeface="+mn-lt"/>
              </a:rPr>
              <a:t>Scholars</a:t>
            </a:r>
            <a:endParaRPr lang="en-US" sz="3200" b="1" dirty="0">
              <a:solidFill>
                <a:srgbClr val="D06800"/>
              </a:solidFill>
              <a:latin typeface="+mn-lt"/>
            </a:endParaRPr>
          </a:p>
        </p:txBody>
      </p:sp>
      <p:pic>
        <p:nvPicPr>
          <p:cNvPr id="3" name="Picture 2" descr="IMG_2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2235200" cy="1676400"/>
          </a:xfrm>
          <a:prstGeom prst="rect">
            <a:avLst/>
          </a:prstGeom>
        </p:spPr>
      </p:pic>
      <p:pic>
        <p:nvPicPr>
          <p:cNvPr id="6" name="Picture 5" descr="IMG_27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914400"/>
            <a:ext cx="4140200" cy="3105150"/>
          </a:xfrm>
          <a:prstGeom prst="rect">
            <a:avLst/>
          </a:prstGeom>
        </p:spPr>
      </p:pic>
      <p:pic>
        <p:nvPicPr>
          <p:cNvPr id="4" name="Picture 3" descr="IMG_27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0" y="2057400"/>
            <a:ext cx="4064000" cy="3048000"/>
          </a:xfrm>
          <a:prstGeom prst="rect">
            <a:avLst/>
          </a:prstGeom>
        </p:spPr>
      </p:pic>
      <p:pic>
        <p:nvPicPr>
          <p:cNvPr id="7" name="Picture 6" descr="IMG_27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5400" y="2694962"/>
            <a:ext cx="4038600" cy="326052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381000"/>
            <a:ext cx="6705600" cy="12192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 Digital Delivery</a:t>
            </a:r>
          </a:p>
        </p:txBody>
      </p:sp>
      <p:sp>
        <p:nvSpPr>
          <p:cNvPr id="27651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0" y="1828800"/>
            <a:ext cx="6781800" cy="2819400"/>
          </a:xfrm>
        </p:spPr>
        <p:txBody>
          <a:bodyPr/>
          <a:lstStyle/>
          <a:p>
            <a:pPr lvl="1" eaLnBrk="1" hangingPunct="1"/>
            <a:endParaRPr lang="en-US" sz="2400" smtClean="0">
              <a:solidFill>
                <a:srgbClr val="00224C"/>
              </a:solidFill>
            </a:endParaRPr>
          </a:p>
          <a:p>
            <a:pPr lvl="1" eaLnBrk="1" hangingPunct="1"/>
            <a:endParaRPr lang="en-US" sz="2000" smtClean="0">
              <a:latin typeface="Times" pitchFamily="18" charset="0"/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27653" name="AutoShape 7"/>
          <p:cNvSpPr>
            <a:spLocks noChangeArrowheads="1"/>
          </p:cNvSpPr>
          <p:nvPr/>
        </p:nvSpPr>
        <p:spPr bwMode="auto">
          <a:xfrm>
            <a:off x="5486400" y="2438400"/>
            <a:ext cx="519113" cy="257175"/>
          </a:xfrm>
          <a:prstGeom prst="rightArrow">
            <a:avLst>
              <a:gd name="adj1" fmla="val 50000"/>
              <a:gd name="adj2" fmla="val 504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AutoShape 8"/>
          <p:cNvSpPr>
            <a:spLocks noChangeArrowheads="1"/>
          </p:cNvSpPr>
          <p:nvPr/>
        </p:nvSpPr>
        <p:spPr bwMode="auto">
          <a:xfrm>
            <a:off x="2133600" y="2438400"/>
            <a:ext cx="519113" cy="257175"/>
          </a:xfrm>
          <a:prstGeom prst="rightArrow">
            <a:avLst>
              <a:gd name="adj1" fmla="val 50000"/>
              <a:gd name="adj2" fmla="val 504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457200" y="2057400"/>
            <a:ext cx="1524000" cy="830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224C"/>
                </a:solidFill>
                <a:latin typeface="+mn-lt"/>
              </a:rPr>
              <a:t>Scan the </a:t>
            </a:r>
          </a:p>
          <a:p>
            <a:pPr>
              <a:defRPr/>
            </a:pPr>
            <a:r>
              <a:rPr lang="en-US" dirty="0">
                <a:solidFill>
                  <a:srgbClr val="00224C"/>
                </a:solidFill>
                <a:latin typeface="+mn-lt"/>
              </a:rPr>
              <a:t>item(s)</a:t>
            </a:r>
            <a:r>
              <a:rPr lang="en-US" dirty="0">
                <a:latin typeface="+mn-lt"/>
              </a:rPr>
              <a:t>   </a:t>
            </a:r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2743200" y="2057400"/>
            <a:ext cx="25908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24C"/>
                </a:solidFill>
                <a:latin typeface="+mn-lt"/>
              </a:rPr>
              <a:t>Create OCR (searchable text), save as PDF file</a:t>
            </a:r>
          </a:p>
        </p:txBody>
      </p:sp>
      <p:sp>
        <p:nvSpPr>
          <p:cNvPr id="27657" name="Text Box 11"/>
          <p:cNvSpPr txBox="1">
            <a:spLocks noChangeArrowheads="1"/>
          </p:cNvSpPr>
          <p:nvPr/>
        </p:nvSpPr>
        <p:spPr bwMode="auto">
          <a:xfrm>
            <a:off x="6096000" y="2057400"/>
            <a:ext cx="2514600" cy="1562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224C"/>
                </a:solidFill>
                <a:latin typeface="Arial" charset="0"/>
              </a:rPr>
              <a:t>Mount files on CRL’s server + link from record in OPAC </a:t>
            </a:r>
          </a:p>
        </p:txBody>
      </p:sp>
      <p:sp>
        <p:nvSpPr>
          <p:cNvPr id="27658" name="Text Box 12"/>
          <p:cNvSpPr txBox="1">
            <a:spLocks noChangeArrowheads="1"/>
          </p:cNvSpPr>
          <p:nvPr/>
        </p:nvSpPr>
        <p:spPr bwMode="auto">
          <a:xfrm>
            <a:off x="3429000" y="4114800"/>
            <a:ext cx="41910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224C"/>
                </a:solidFill>
                <a:latin typeface="Arial" charset="0"/>
              </a:rPr>
              <a:t>Send member email with url</a:t>
            </a:r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4191000" y="5181600"/>
            <a:ext cx="2667000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224C"/>
                </a:solidFill>
                <a:latin typeface="+mn-lt"/>
              </a:rPr>
              <a:t>Update </a:t>
            </a:r>
            <a:r>
              <a:rPr lang="en-US" dirty="0" err="1">
                <a:solidFill>
                  <a:srgbClr val="00224C"/>
                </a:solidFill>
                <a:latin typeface="+mn-lt"/>
              </a:rPr>
              <a:t>WorldCat</a:t>
            </a:r>
            <a:r>
              <a:rPr lang="en-US" dirty="0">
                <a:latin typeface="+mn-lt"/>
              </a:rPr>
              <a:t> </a:t>
            </a:r>
          </a:p>
        </p:txBody>
      </p:sp>
      <p:sp>
        <p:nvSpPr>
          <p:cNvPr id="27660" name="AutoShape 14"/>
          <p:cNvSpPr>
            <a:spLocks noChangeArrowheads="1"/>
          </p:cNvSpPr>
          <p:nvPr/>
        </p:nvSpPr>
        <p:spPr bwMode="auto">
          <a:xfrm rot="8559001">
            <a:off x="6970713" y="5260975"/>
            <a:ext cx="909637" cy="428625"/>
          </a:xfrm>
          <a:prstGeom prst="curvedDownArrow">
            <a:avLst>
              <a:gd name="adj1" fmla="val 42444"/>
              <a:gd name="adj2" fmla="val 8488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61" name="Picture 15" descr="scanning room photos 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657600"/>
            <a:ext cx="200025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62" name="AutoShape 16"/>
          <p:cNvSpPr>
            <a:spLocks noChangeArrowheads="1"/>
          </p:cNvSpPr>
          <p:nvPr/>
        </p:nvSpPr>
        <p:spPr bwMode="auto">
          <a:xfrm rot="6189365">
            <a:off x="7902575" y="3984625"/>
            <a:ext cx="909638" cy="407988"/>
          </a:xfrm>
          <a:prstGeom prst="curvedDownArrow">
            <a:avLst>
              <a:gd name="adj1" fmla="val 42352"/>
              <a:gd name="adj2" fmla="val 8469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imon\AppData\Local\Temp\SNAGHTML6886c6e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2451118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228600"/>
            <a:ext cx="65532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Strategic Digitization</a:t>
            </a: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4724400" y="2743200"/>
            <a:ext cx="4419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00200" lvl="3" indent="-228600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 smtClean="0">
                <a:latin typeface="Arial" charset="0"/>
              </a:rPr>
              <a:t>Examples</a:t>
            </a:r>
            <a:br>
              <a:rPr lang="en-US" sz="2000" b="1" dirty="0" smtClean="0">
                <a:latin typeface="Arial" charset="0"/>
              </a:rPr>
            </a:br>
            <a:endParaRPr lang="en-US" sz="2000" b="1" dirty="0">
              <a:latin typeface="Arial" charset="0"/>
            </a:endParaRP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i="1" dirty="0">
                <a:latin typeface="Arial" charset="0"/>
              </a:rPr>
              <a:t>Drum </a:t>
            </a:r>
            <a:r>
              <a:rPr lang="en-US" i="1" dirty="0" smtClean="0">
                <a:latin typeface="Arial" charset="0"/>
              </a:rPr>
              <a:t>magazine </a:t>
            </a:r>
            <a:r>
              <a:rPr lang="en-US" dirty="0" smtClean="0">
                <a:latin typeface="Arial" charset="0"/>
              </a:rPr>
              <a:t>(Johannesburg, South Africa)</a:t>
            </a:r>
            <a:endParaRPr lang="en-US" sz="2000" dirty="0" smtClean="0">
              <a:latin typeface="Arial" charset="0"/>
            </a:endParaRP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latin typeface="Arial" charset="0"/>
            </a:endParaRP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Arial" charset="0"/>
              </a:rPr>
              <a:t>Civilian Conservation Corps </a:t>
            </a:r>
            <a:r>
              <a:rPr lang="en-US" dirty="0" smtClean="0">
                <a:latin typeface="Arial" charset="0"/>
              </a:rPr>
              <a:t>camp </a:t>
            </a:r>
            <a:r>
              <a:rPr lang="en-US" sz="2000" dirty="0" smtClean="0">
                <a:latin typeface="Arial" charset="0"/>
              </a:rPr>
              <a:t>newspapers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latin typeface="Arial" charset="0"/>
            </a:endParaRP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Arial" charset="0"/>
              </a:rPr>
              <a:t>Microform guides and finding aids</a:t>
            </a:r>
            <a:endParaRPr lang="en-US" sz="2000" dirty="0">
              <a:latin typeface="Arial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219200"/>
            <a:ext cx="2616297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46501">
            <a:off x="1160347" y="4125484"/>
            <a:ext cx="3825511" cy="2833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6019800" y="1371600"/>
            <a:ext cx="2819400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24C"/>
                </a:solidFill>
                <a:latin typeface="+mn-lt"/>
              </a:rPr>
              <a:t>Scanning in support of instruction or targeted research projects</a:t>
            </a:r>
            <a:r>
              <a:rPr lang="en-US" b="1" dirty="0" smtClean="0">
                <a:solidFill>
                  <a:schemeClr val="tx2"/>
                </a:solidFill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S-2012-10-08_12.48.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838200"/>
            <a:ext cx="4924425" cy="3400425"/>
          </a:xfrm>
          <a:prstGeom prst="rect">
            <a:avLst/>
          </a:prstGeom>
        </p:spPr>
      </p:pic>
      <p:sp>
        <p:nvSpPr>
          <p:cNvPr id="2969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28700" y="0"/>
            <a:ext cx="7086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Access to CRL Digital Items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1828800" y="5867400"/>
            <a:ext cx="5105400" cy="590550"/>
          </a:xfrm>
          <a:prstGeom prst="rect">
            <a:avLst/>
          </a:prstGeom>
          <a:solidFill>
            <a:srgbClr val="FFFF00">
              <a:alpha val="36862"/>
            </a:srgbClr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224C"/>
                </a:solidFill>
                <a:latin typeface="Arial" charset="0"/>
              </a:rPr>
              <a:t>For off-campus access to “Members Restricted” digital items:  add CRL to proxy server configuration</a:t>
            </a:r>
          </a:p>
        </p:txBody>
      </p:sp>
      <p:sp>
        <p:nvSpPr>
          <p:cNvPr id="29701" name="Text Box 11"/>
          <p:cNvSpPr txBox="1">
            <a:spLocks noChangeArrowheads="1"/>
          </p:cNvSpPr>
          <p:nvPr/>
        </p:nvSpPr>
        <p:spPr bwMode="auto">
          <a:xfrm>
            <a:off x="6019800" y="1828800"/>
            <a:ext cx="2590800" cy="762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latin typeface="Arial" charset="0"/>
              </a:rPr>
              <a:t>1. From CRL Digital Collections  Page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 rot="10800000" flipV="1">
            <a:off x="457200" y="4451350"/>
            <a:ext cx="2895600" cy="73025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99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224C"/>
                </a:solidFill>
                <a:latin typeface="Arial" charset="0"/>
              </a:rPr>
              <a:t>2. From ‘Digital Version’ link in catalog</a:t>
            </a:r>
          </a:p>
        </p:txBody>
      </p:sp>
      <p:sp>
        <p:nvSpPr>
          <p:cNvPr id="29704" name="Oval 10"/>
          <p:cNvSpPr>
            <a:spLocks noChangeArrowheads="1"/>
          </p:cNvSpPr>
          <p:nvPr/>
        </p:nvSpPr>
        <p:spPr bwMode="auto">
          <a:xfrm>
            <a:off x="762000" y="2438400"/>
            <a:ext cx="5334000" cy="1828800"/>
          </a:xfrm>
          <a:prstGeom prst="ellipse">
            <a:avLst/>
          </a:prstGeom>
          <a:noFill/>
          <a:ln w="9525">
            <a:solidFill>
              <a:srgbClr val="CC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70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267200"/>
            <a:ext cx="5257800" cy="1365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6" name="Oval 13"/>
          <p:cNvSpPr>
            <a:spLocks noChangeArrowheads="1"/>
          </p:cNvSpPr>
          <p:nvPr/>
        </p:nvSpPr>
        <p:spPr bwMode="auto">
          <a:xfrm>
            <a:off x="3581400" y="4572000"/>
            <a:ext cx="2209800" cy="11430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Copyright Access &amp; Restrictions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3840163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	Three categories of accessibility – based on </a:t>
            </a:r>
          </a:p>
          <a:p>
            <a:pPr>
              <a:buNone/>
            </a:pPr>
            <a:r>
              <a:rPr lang="en-US" sz="2400" dirty="0" smtClean="0"/>
              <a:t>	fair use principles</a:t>
            </a:r>
          </a:p>
          <a:p>
            <a:pPr>
              <a:buNone/>
            </a:pPr>
            <a:endParaRPr lang="en-US" sz="2400" dirty="0" smtClean="0"/>
          </a:p>
          <a:p>
            <a:pPr lvl="1">
              <a:buFontTx/>
              <a:buChar char="•"/>
            </a:pPr>
            <a:r>
              <a:rPr lang="en-US" sz="2400" dirty="0" smtClean="0"/>
              <a:t> Open access (public domain)</a:t>
            </a:r>
          </a:p>
          <a:p>
            <a:pPr lvl="1">
              <a:buFontTx/>
              <a:buChar char="•"/>
            </a:pPr>
            <a:r>
              <a:rPr lang="en-US" sz="2400" dirty="0" smtClean="0"/>
              <a:t> Member access (“gray area”)</a:t>
            </a:r>
          </a:p>
          <a:p>
            <a:pPr lvl="1">
              <a:buFontTx/>
              <a:buChar char="•"/>
            </a:pPr>
            <a:r>
              <a:rPr lang="en-US" sz="2400" dirty="0" smtClean="0"/>
              <a:t> Member access restricted (active copyright protection)</a:t>
            </a:r>
          </a:p>
          <a:p>
            <a:pPr lvl="1">
              <a:buNone/>
            </a:pPr>
            <a:endParaRPr lang="en-US" sz="2400" dirty="0" smtClean="0"/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pyrigh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1752600"/>
            <a:ext cx="4943475" cy="442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381000"/>
            <a:ext cx="73914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Digital Access to Copyrighted Items</a:t>
            </a: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4876800" y="2743200"/>
            <a:ext cx="3733800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9933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224C"/>
                </a:solidFill>
              </a:rPr>
              <a:t>For source items with active copyright protection: member agrees to use restrictions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81000"/>
            <a:ext cx="73914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 Records in </a:t>
            </a:r>
            <a:br>
              <a:rPr lang="en-US" sz="3200" dirty="0" smtClean="0">
                <a:solidFill>
                  <a:srgbClr val="CC6600"/>
                </a:solidFill>
              </a:rPr>
            </a:br>
            <a:r>
              <a:rPr lang="en-US" sz="3200" dirty="0" smtClean="0">
                <a:solidFill>
                  <a:srgbClr val="CC6600"/>
                </a:solidFill>
              </a:rPr>
              <a:t>Harvard’s Catalog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87079"/>
            <a:ext cx="7685088" cy="537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8"/>
          <p:cNvSpPr>
            <a:spLocks noChangeArrowheads="1"/>
          </p:cNvSpPr>
          <p:nvPr/>
        </p:nvSpPr>
        <p:spPr bwMode="auto">
          <a:xfrm>
            <a:off x="1066800" y="5715000"/>
            <a:ext cx="6858000" cy="762000"/>
          </a:xfrm>
          <a:prstGeom prst="rect">
            <a:avLst/>
          </a:prstGeom>
          <a:noFill/>
          <a:ln w="25400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6962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 Records in </a:t>
            </a:r>
            <a:br>
              <a:rPr lang="en-US" sz="3200" dirty="0" smtClean="0">
                <a:solidFill>
                  <a:srgbClr val="CC6600"/>
                </a:solidFill>
              </a:rPr>
            </a:br>
            <a:r>
              <a:rPr lang="en-US" sz="3200" dirty="0" smtClean="0">
                <a:solidFill>
                  <a:srgbClr val="CC6600"/>
                </a:solidFill>
              </a:rPr>
              <a:t> Florida Libraries Catalog</a:t>
            </a:r>
          </a:p>
        </p:txBody>
      </p: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2362200" y="4267200"/>
            <a:ext cx="1371600" cy="457200"/>
          </a:xfrm>
          <a:prstGeom prst="rect">
            <a:avLst/>
          </a:prstGeom>
          <a:noFill/>
          <a:ln w="25400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9"/>
          <p:cNvSpPr>
            <a:spLocks noChangeArrowheads="1"/>
          </p:cNvSpPr>
          <p:nvPr/>
        </p:nvSpPr>
        <p:spPr bwMode="auto">
          <a:xfrm>
            <a:off x="4038600" y="4114800"/>
            <a:ext cx="1143000" cy="152400"/>
          </a:xfrm>
          <a:prstGeom prst="rect">
            <a:avLst/>
          </a:prstGeom>
          <a:noFill/>
          <a:ln w="25400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 descr="SS-2012-05-30_11.57.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600200"/>
            <a:ext cx="8914204" cy="4343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6962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 Records in </a:t>
            </a:r>
            <a:br>
              <a:rPr lang="en-US" sz="3200" dirty="0" smtClean="0">
                <a:solidFill>
                  <a:srgbClr val="CC6600"/>
                </a:solidFill>
              </a:rPr>
            </a:br>
            <a:r>
              <a:rPr lang="en-US" sz="3200" dirty="0" smtClean="0">
                <a:solidFill>
                  <a:srgbClr val="CC6600"/>
                </a:solidFill>
              </a:rPr>
              <a:t> </a:t>
            </a:r>
            <a:r>
              <a:rPr lang="en-US" sz="3200" dirty="0" err="1" smtClean="0">
                <a:solidFill>
                  <a:srgbClr val="CC6600"/>
                </a:solidFill>
              </a:rPr>
              <a:t>OhioLINK</a:t>
            </a:r>
            <a:r>
              <a:rPr lang="en-US" sz="3200" dirty="0" smtClean="0">
                <a:solidFill>
                  <a:srgbClr val="CC6600"/>
                </a:solidFill>
              </a:rPr>
              <a:t> Catalog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7385050" cy="634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1600200" y="5943600"/>
            <a:ext cx="5334000" cy="609600"/>
          </a:xfrm>
          <a:prstGeom prst="rect">
            <a:avLst/>
          </a:prstGeom>
          <a:noFill/>
          <a:ln w="25400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9"/>
          <p:cNvSpPr>
            <a:spLocks noChangeArrowheads="1"/>
          </p:cNvSpPr>
          <p:nvPr/>
        </p:nvSpPr>
        <p:spPr bwMode="auto">
          <a:xfrm>
            <a:off x="1600200" y="5410200"/>
            <a:ext cx="838200" cy="381000"/>
          </a:xfrm>
          <a:prstGeom prst="rect">
            <a:avLst/>
          </a:prstGeom>
          <a:noFill/>
          <a:ln w="25400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 Global Resources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dirty="0" smtClean="0"/>
              <a:t>More than 200 academic and independent research libraries as voting members</a:t>
            </a:r>
          </a:p>
          <a:p>
            <a:pPr algn="ctr" eaLnBrk="1" hangingPunct="1">
              <a:buFontTx/>
              <a:buNone/>
            </a:pPr>
            <a:endParaRPr lang="en-US" sz="2400" dirty="0" smtClean="0"/>
          </a:p>
          <a:p>
            <a:pPr algn="ctr" eaLnBrk="1" hangingPunct="1">
              <a:buFontTx/>
              <a:buNone/>
            </a:pPr>
            <a:r>
              <a:rPr lang="en-US" sz="2400" dirty="0" smtClean="0"/>
              <a:t>Supporting advanced research and teaching in the humanities, sciences, and social sciences</a:t>
            </a:r>
          </a:p>
          <a:p>
            <a:pPr algn="ctr" eaLnBrk="1" hangingPunct="1">
              <a:buFontTx/>
              <a:buNone/>
            </a:pPr>
            <a:endParaRPr lang="en-US" sz="2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6962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Reading Room</a:t>
            </a:r>
            <a:br>
              <a:rPr lang="en-US" sz="3200" dirty="0" smtClean="0">
                <a:solidFill>
                  <a:srgbClr val="CC6600"/>
                </a:solidFill>
              </a:rPr>
            </a:br>
            <a:r>
              <a:rPr lang="en-US" sz="3200" dirty="0" smtClean="0">
                <a:solidFill>
                  <a:srgbClr val="CC6600"/>
                </a:solidFill>
              </a:rPr>
              <a:t>for Visiting Scholars</a:t>
            </a:r>
          </a:p>
        </p:txBody>
      </p:sp>
      <p:pic>
        <p:nvPicPr>
          <p:cNvPr id="6" name="Picture 6" descr="reading_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981200"/>
            <a:ext cx="60340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Rectangle 8"/>
          <p:cNvSpPr txBox="1">
            <a:spLocks noChangeArrowheads="1"/>
          </p:cNvSpPr>
          <p:nvPr/>
        </p:nvSpPr>
        <p:spPr>
          <a:xfrm>
            <a:off x="0" y="1981200"/>
            <a:ext cx="2895600" cy="4343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business days advance notice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Monday-Friday 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9:00 a.m.-2:00 p.m.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Problems? Concerns? </a:t>
            </a:r>
            <a:br>
              <a:rPr lang="en-US" sz="3200" dirty="0" smtClean="0">
                <a:solidFill>
                  <a:srgbClr val="CC6600"/>
                </a:solidFill>
              </a:rPr>
            </a:br>
            <a:r>
              <a:rPr lang="en-US" sz="3200" dirty="0" smtClean="0">
                <a:solidFill>
                  <a:srgbClr val="CC6600"/>
                </a:solidFill>
              </a:rPr>
              <a:t>Contact Us</a:t>
            </a:r>
          </a:p>
        </p:txBody>
      </p:sp>
      <p:sp>
        <p:nvSpPr>
          <p:cNvPr id="33795" name="Rectangle 8"/>
          <p:cNvSpPr>
            <a:spLocks noGrp="1" noChangeArrowheads="1"/>
          </p:cNvSpPr>
          <p:nvPr>
            <p:ph idx="1"/>
          </p:nvPr>
        </p:nvSpPr>
        <p:spPr>
          <a:xfrm>
            <a:off x="914400" y="2362200"/>
            <a:ext cx="7315200" cy="3230563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CRL: 800-621-6044 or 773-955-4545</a:t>
            </a:r>
            <a:r>
              <a:rPr lang="pl-PL" sz="2400" dirty="0" smtClean="0"/>
              <a:t> </a:t>
            </a:r>
            <a:endParaRPr lang="en-US" sz="2400" dirty="0" smtClean="0"/>
          </a:p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Kevin Wilks ext.314, </a:t>
            </a:r>
            <a:r>
              <a:rPr lang="en-US" sz="2400" dirty="0" smtClean="0">
                <a:hlinkClick r:id="rId3"/>
              </a:rPr>
              <a:t>wilks@crl.edu</a:t>
            </a:r>
            <a:endParaRPr lang="en-US" sz="2400" dirty="0" smtClean="0"/>
          </a:p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Michelle Carver ext.321, </a:t>
            </a:r>
            <a:r>
              <a:rPr lang="en-US" sz="2400" dirty="0" smtClean="0">
                <a:hlinkClick r:id="rId4"/>
              </a:rPr>
              <a:t>carver@crl.edu</a:t>
            </a:r>
            <a:endParaRPr lang="en-US" sz="2400" dirty="0" smtClean="0"/>
          </a:p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Access Services email, </a:t>
            </a:r>
            <a:r>
              <a:rPr lang="en-US" sz="2400" dirty="0" smtClean="0">
                <a:hlinkClick r:id="rId5"/>
              </a:rPr>
              <a:t>asd@crl.edu</a:t>
            </a:r>
            <a:endParaRPr lang="en-US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crlsplash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28600" y="1600200"/>
            <a:ext cx="8610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r>
              <a:rPr lang="en-US">
                <a:latin typeface="Arial" charset="0"/>
              </a:rPr>
              <a:t> </a:t>
            </a:r>
          </a:p>
          <a:p>
            <a:pPr algn="ctr"/>
            <a:endParaRPr lang="en-US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Licensing and Collection Programs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19200" y="1447800"/>
            <a:ext cx="69342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 smtClean="0">
                <a:latin typeface="+mn-lt"/>
              </a:rPr>
              <a:t>Electronic Resource Licensing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 smtClean="0">
                <a:latin typeface="+mn-lt"/>
              </a:rPr>
              <a:t>Cooperative Collection Development Programs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800" kern="0" dirty="0" smtClean="0"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Reference Consultation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41325" y="-15875"/>
            <a:ext cx="3368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chemeClr val="bg1"/>
                </a:solidFill>
                <a:latin typeface="Arial Bold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C6600"/>
                </a:solidFill>
              </a:rPr>
              <a:t>Electronic Licensing @ CRL</a:t>
            </a:r>
          </a:p>
        </p:txBody>
      </p:sp>
      <p:sp>
        <p:nvSpPr>
          <p:cNvPr id="58370" name="Rectangle 3"/>
          <p:cNvSpPr txBox="1">
            <a:spLocks noChangeArrowheads="1"/>
          </p:cNvSpPr>
          <p:nvPr/>
        </p:nvSpPr>
        <p:spPr bwMode="auto">
          <a:xfrm>
            <a:off x="3962401" y="2819400"/>
            <a:ext cx="48815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7675" indent="-447675">
              <a:spcBef>
                <a:spcPct val="20000"/>
              </a:spcBef>
            </a:pPr>
            <a:r>
              <a:rPr lang="en-US" b="1" dirty="0">
                <a:latin typeface="Arial" charset="0"/>
              </a:rPr>
              <a:t>	</a:t>
            </a:r>
            <a:endParaRPr lang="en-US" sz="3200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00200"/>
            <a:ext cx="7848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n-lt"/>
                <a:cs typeface="Arial" pitchFamily="34" charset="0"/>
              </a:rPr>
              <a:t>Goals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Expand CRL libraries’ electronic access to primary source collections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 smtClean="0">
                <a:latin typeface="+mn-lt"/>
                <a:cs typeface="Arial" pitchFamily="34" charset="0"/>
              </a:rPr>
              <a:t>Support informed local investment</a:t>
            </a:r>
          </a:p>
          <a:p>
            <a:pPr marL="457200" indent="-457200"/>
            <a:endParaRPr lang="en-US" dirty="0" smtClean="0">
              <a:latin typeface="+mn-lt"/>
              <a:cs typeface="Arial" pitchFamily="34" charset="0"/>
            </a:endParaRPr>
          </a:p>
          <a:p>
            <a:pPr marL="457200" indent="-457200"/>
            <a:r>
              <a:rPr lang="en-US" b="1" dirty="0" smtClean="0">
                <a:latin typeface="+mn-lt"/>
                <a:cs typeface="Arial" pitchFamily="34" charset="0"/>
              </a:rPr>
              <a:t>Strategic Priorities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 smtClean="0">
                <a:latin typeface="+mn-lt"/>
                <a:cs typeface="Arial" pitchFamily="34" charset="0"/>
              </a:rPr>
              <a:t>Focus on CRL collection strengths (news,  archives, data, international).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 smtClean="0">
                <a:latin typeface="+mn-lt"/>
                <a:cs typeface="Arial" pitchFamily="34" charset="0"/>
              </a:rPr>
              <a:t>Objective, critical analysis of content, platform.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 smtClean="0">
                <a:latin typeface="+mn-lt"/>
                <a:cs typeface="Arial" pitchFamily="34" charset="0"/>
              </a:rPr>
              <a:t>Leverage expertise and “market share” to obtain more favorable terms.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n-US" dirty="0" smtClean="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crlsplash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768" y="24565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28600" y="1600200"/>
            <a:ext cx="8610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>
                <a:solidFill>
                  <a:srgbClr val="000000"/>
                </a:solidFill>
                <a:latin typeface="Arial"/>
              </a:rPr>
              <a:t> </a:t>
            </a:r>
          </a:p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Recent Electronic Resources Offers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962401" y="2819400"/>
            <a:ext cx="48815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7675" indent="-447675">
              <a:spcBef>
                <a:spcPct val="20000"/>
              </a:spcBef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	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406757"/>
            <a:ext cx="32099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5760200"/>
            <a:ext cx="2743200" cy="8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9525" y="1143000"/>
            <a:ext cx="4724400" cy="139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2971800"/>
            <a:ext cx="2314575" cy="297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 descr="http://www.stalindigitalarchive.com/frontend/sites/all/themes/stalin/images/header/sda_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6831" y="1371600"/>
            <a:ext cx="3284833" cy="838200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583808"/>
            <a:ext cx="11049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43425" y="3419475"/>
            <a:ext cx="571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1" y="2820971"/>
            <a:ext cx="646496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011128"/>
            <a:ext cx="4962525" cy="1072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060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crlsplash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73857"/>
            <a:ext cx="9139707" cy="70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80012" y="1357312"/>
            <a:ext cx="8610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r>
              <a:rPr lang="en-US">
                <a:latin typeface="Arial" charset="0"/>
              </a:rPr>
              <a:t> </a:t>
            </a:r>
          </a:p>
          <a:p>
            <a:pPr algn="ctr"/>
            <a:endParaRPr lang="en-US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4837" y="3176587"/>
            <a:ext cx="571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dirty="0" err="1" smtClean="0">
                <a:solidFill>
                  <a:srgbClr val="CC6600"/>
                </a:solidFill>
              </a:rPr>
              <a:t>eDesiderata</a:t>
            </a:r>
            <a:r>
              <a:rPr lang="en-US" dirty="0" smtClean="0">
                <a:solidFill>
                  <a:srgbClr val="CC6600"/>
                </a:solidFill>
              </a:rPr>
              <a:t>  </a:t>
            </a:r>
            <a:r>
              <a:rPr lang="en-US" sz="2800" dirty="0" smtClean="0">
                <a:solidFill>
                  <a:srgbClr val="CC6600"/>
                </a:solidFill>
              </a:rPr>
              <a:t>edesiderata.crl.edu</a:t>
            </a:r>
            <a:endParaRPr lang="en-US" sz="2800" dirty="0">
              <a:solidFill>
                <a:srgbClr val="CC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0" y="1425922"/>
            <a:ext cx="7010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An online platform developed by CRL to gather and organize e-resources of interest to CRL libraries, solicit member input, and track the progress of negotiations and take-up. 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A place for sharing information and opinions about e-resources.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39630"/>
            <a:ext cx="36385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66" y="5139630"/>
            <a:ext cx="36385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4232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crlsplash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28600" y="1600200"/>
            <a:ext cx="8610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>
                <a:solidFill>
                  <a:srgbClr val="000000"/>
                </a:solidFill>
                <a:latin typeface="Arial"/>
              </a:rPr>
              <a:t> </a:t>
            </a:r>
          </a:p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3200" dirty="0" smtClean="0">
              <a:solidFill>
                <a:srgbClr val="CC6600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962401" y="2819400"/>
            <a:ext cx="48815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7675" indent="-447675">
              <a:spcBef>
                <a:spcPct val="20000"/>
              </a:spcBef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	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3425" y="3419475"/>
            <a:ext cx="571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1890759"/>
            <a:ext cx="9001125" cy="544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53277"/>
            <a:ext cx="7315200" cy="1618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9820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crlsplash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28600" y="1600200"/>
            <a:ext cx="8610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>
                <a:solidFill>
                  <a:srgbClr val="000000"/>
                </a:solidFill>
                <a:latin typeface="Arial"/>
              </a:rPr>
              <a:t> </a:t>
            </a:r>
          </a:p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  <a:p>
            <a:pPr algn="ctr"/>
            <a:endParaRPr lang="en-US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3200" dirty="0" smtClean="0">
              <a:solidFill>
                <a:srgbClr val="CC6600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962401" y="2819400"/>
            <a:ext cx="48815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7675" indent="-447675">
              <a:spcBef>
                <a:spcPct val="20000"/>
              </a:spcBef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	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3425" y="3419475"/>
            <a:ext cx="571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439150" cy="4541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66" y="5139630"/>
            <a:ext cx="36385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346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crlsplash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28600" y="1600200"/>
            <a:ext cx="8610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r>
              <a:rPr lang="en-US">
                <a:latin typeface="Arial" charset="0"/>
              </a:rPr>
              <a:t> </a:t>
            </a:r>
          </a:p>
          <a:p>
            <a:pPr algn="ctr"/>
            <a:endParaRPr lang="en-US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D06800"/>
                </a:solidFill>
                <a:latin typeface="+mn-lt"/>
                <a:hlinkClick r:id="rId4"/>
              </a:rPr>
              <a:t>http://www.crl.edu/collections/collection-building/cooperative-resource-development</a:t>
            </a:r>
            <a:endParaRPr lang="en-US" sz="1900" dirty="0">
              <a:solidFill>
                <a:srgbClr val="D068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104900"/>
            <a:ext cx="6937375" cy="4652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371600" y="377781"/>
            <a:ext cx="602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D06800"/>
                </a:solidFill>
                <a:latin typeface="+mj-lt"/>
              </a:rPr>
              <a:t>Cooperative Collection Development</a:t>
            </a:r>
            <a:endParaRPr lang="en-US" sz="2800" dirty="0">
              <a:solidFill>
                <a:srgbClr val="D068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7494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crlsplash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28600" y="1600200"/>
            <a:ext cx="8610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r>
              <a:rPr lang="en-US">
                <a:latin typeface="Arial" charset="0"/>
              </a:rPr>
              <a:t> </a:t>
            </a:r>
          </a:p>
          <a:p>
            <a:pPr algn="ctr"/>
            <a:endParaRPr lang="en-US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</p:txBody>
      </p:sp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304800" y="1371601"/>
            <a:ext cx="4724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charset="0"/>
              </a:rPr>
              <a:t>Central American Archives </a:t>
            </a:r>
            <a:r>
              <a:rPr lang="en-US" sz="2400" dirty="0" smtClean="0">
                <a:latin typeface="Arial" charset="0"/>
              </a:rPr>
              <a:t>(purchase over 3 years) $180,000</a:t>
            </a:r>
          </a:p>
          <a:p>
            <a:endParaRPr lang="en-US" sz="2400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en-US" sz="2400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en-US" sz="2400" dirty="0" smtClean="0">
              <a:latin typeface="Arial" charset="0"/>
            </a:endParaRPr>
          </a:p>
          <a:p>
            <a:r>
              <a:rPr lang="en-US" sz="2400" b="1" dirty="0" smtClean="0">
                <a:latin typeface="Arial" charset="0"/>
              </a:rPr>
              <a:t>China &amp; the West: the Maritime Customs Service Archive from the Second Historical Archives of China Nanjing.  </a:t>
            </a:r>
            <a:r>
              <a:rPr lang="en-US" sz="2400" dirty="0" smtClean="0">
                <a:latin typeface="Arial" charset="0"/>
              </a:rPr>
              <a:t>Parts 1-7 $74,400</a:t>
            </a:r>
            <a:endParaRPr lang="en-US" sz="1600" dirty="0">
              <a:latin typeface="Times"/>
            </a:endParaRPr>
          </a:p>
          <a:p>
            <a:pPr>
              <a:buFont typeface="Arial" charset="0"/>
              <a:buChar char="•"/>
              <a:defRPr/>
            </a:pPr>
            <a:endParaRPr lang="en-US" sz="1600" dirty="0">
              <a:latin typeface="Times"/>
            </a:endParaRPr>
          </a:p>
          <a:p>
            <a:pPr>
              <a:buFont typeface="Arial" charset="0"/>
              <a:buChar char="•"/>
              <a:defRPr/>
            </a:pPr>
            <a:endParaRPr lang="en-US" sz="1600" dirty="0">
              <a:latin typeface="Times"/>
            </a:endParaRPr>
          </a:p>
          <a:p>
            <a:pPr>
              <a:buFont typeface="Arial" charset="0"/>
              <a:buChar char="•"/>
              <a:defRPr/>
            </a:pPr>
            <a:endParaRPr lang="en-US" sz="1600" dirty="0">
              <a:latin typeface="Times"/>
            </a:endParaRPr>
          </a:p>
        </p:txBody>
      </p:sp>
      <p:pic>
        <p:nvPicPr>
          <p:cNvPr id="1515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5334000"/>
            <a:ext cx="434340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3" name="Rectangle 3"/>
          <p:cNvSpPr>
            <a:spLocks noChangeArrowheads="1"/>
          </p:cNvSpPr>
          <p:nvPr/>
        </p:nvSpPr>
        <p:spPr bwMode="auto">
          <a:xfrm>
            <a:off x="1066800" y="228600"/>
            <a:ext cx="701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7675" indent="-447675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3200" dirty="0">
                <a:solidFill>
                  <a:srgbClr val="D06800"/>
                </a:solidFill>
                <a:latin typeface="Arial" charset="0"/>
              </a:rPr>
              <a:t>Purchase Proposal Program</a:t>
            </a:r>
          </a:p>
          <a:p>
            <a:pPr marL="447675" indent="-447675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2000" dirty="0">
                <a:latin typeface="Arial" charset="0"/>
              </a:rPr>
              <a:t>	</a:t>
            </a:r>
            <a:endParaRPr lang="en-US" dirty="0">
              <a:latin typeface="Arial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371601"/>
            <a:ext cx="3810000" cy="15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12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 Global Resources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dirty="0" smtClean="0"/>
              <a:t>More than 200 academic and independent research libraries as voting members</a:t>
            </a:r>
          </a:p>
          <a:p>
            <a:pPr algn="ctr" eaLnBrk="1" hangingPunct="1">
              <a:buFontTx/>
              <a:buNone/>
            </a:pPr>
            <a:endParaRPr lang="en-US" sz="2400" dirty="0" smtClean="0"/>
          </a:p>
          <a:p>
            <a:pPr algn="ctr" eaLnBrk="1" hangingPunct="1">
              <a:buFontTx/>
              <a:buNone/>
            </a:pPr>
            <a:r>
              <a:rPr lang="en-US" sz="2400" dirty="0" smtClean="0"/>
              <a:t>Ensuring the availability of primary sources through preservation and acquisition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crlsplash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28600" y="1600200"/>
            <a:ext cx="8610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r>
              <a:rPr lang="en-US">
                <a:latin typeface="Arial" charset="0"/>
              </a:rPr>
              <a:t> </a:t>
            </a:r>
          </a:p>
          <a:p>
            <a:pPr algn="ctr"/>
            <a:endParaRPr lang="en-US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263" y="2286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D06800"/>
                </a:solidFill>
                <a:latin typeface="Arial" charset="0"/>
              </a:rPr>
              <a:t>Shared </a:t>
            </a:r>
            <a:r>
              <a:rPr lang="en-US" sz="3200" dirty="0" smtClean="0">
                <a:solidFill>
                  <a:srgbClr val="D06800"/>
                </a:solidFill>
                <a:latin typeface="Arial" charset="0"/>
              </a:rPr>
              <a:t>Purchase Program</a:t>
            </a:r>
            <a:endParaRPr lang="en-US" sz="3200" dirty="0">
              <a:solidFill>
                <a:srgbClr val="D06800"/>
              </a:solidFill>
              <a:latin typeface="Arial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28600" y="1295400"/>
            <a:ext cx="5257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+mj-lt"/>
              </a:rPr>
              <a:t>Gubernskie </a:t>
            </a:r>
            <a:r>
              <a:rPr lang="en-US" sz="2000" b="1" dirty="0" err="1" smtClean="0">
                <a:latin typeface="+mj-lt"/>
              </a:rPr>
              <a:t>Vedomosti</a:t>
            </a:r>
            <a:r>
              <a:rPr lang="en-US" sz="2000" b="1" dirty="0" smtClean="0">
                <a:latin typeface="+mj-lt"/>
              </a:rPr>
              <a:t> (Provincial Reports), 1838-1918</a:t>
            </a:r>
            <a:endParaRPr lang="en-US" b="1" dirty="0">
              <a:latin typeface="+mj-lt"/>
            </a:endParaRPr>
          </a:p>
          <a:p>
            <a:pPr>
              <a:defRPr/>
            </a:pPr>
            <a:r>
              <a:rPr lang="en-US" sz="2000" dirty="0" smtClean="0">
                <a:latin typeface="+mj-lt"/>
              </a:rPr>
              <a:t>$14,750</a:t>
            </a: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endParaRPr lang="en-US" sz="2000" dirty="0">
              <a:latin typeface="+mn-lt"/>
            </a:endParaRPr>
          </a:p>
          <a:p>
            <a:pPr>
              <a:defRPr/>
            </a:pPr>
            <a:endParaRPr lang="en-US" sz="2000" dirty="0" smtClean="0">
              <a:latin typeface="+mn-lt"/>
            </a:endParaRPr>
          </a:p>
          <a:p>
            <a:pPr>
              <a:defRPr/>
            </a:pPr>
            <a:endParaRPr lang="en-US" dirty="0" smtClean="0">
              <a:latin typeface="+mn-lt"/>
            </a:endParaRPr>
          </a:p>
          <a:p>
            <a:pPr>
              <a:defRPr/>
            </a:pPr>
            <a:r>
              <a:rPr lang="en-US" sz="2000" b="1" i="1" dirty="0" err="1" smtClean="0">
                <a:latin typeface="+mn-lt"/>
              </a:rPr>
              <a:t>Lyttelton</a:t>
            </a:r>
            <a:r>
              <a:rPr lang="en-US" sz="2000" b="1" i="1" dirty="0" smtClean="0">
                <a:latin typeface="+mn-lt"/>
              </a:rPr>
              <a:t> </a:t>
            </a:r>
            <a:r>
              <a:rPr lang="en-US" sz="2000" b="1" i="1" dirty="0">
                <a:latin typeface="+mn-lt"/>
              </a:rPr>
              <a:t>Times. </a:t>
            </a:r>
            <a:r>
              <a:rPr lang="en-US" sz="2000" b="1" dirty="0">
                <a:latin typeface="+mn-lt"/>
              </a:rPr>
              <a:t>Christchurch, New Zealand. </a:t>
            </a:r>
            <a:r>
              <a:rPr lang="en-US" sz="2000" b="1" dirty="0" smtClean="0">
                <a:latin typeface="+mn-lt"/>
              </a:rPr>
              <a:t>1890</a:t>
            </a:r>
            <a:r>
              <a:rPr lang="en-US" b="1" dirty="0" smtClean="0">
                <a:latin typeface="+mn-lt"/>
              </a:rPr>
              <a:t>–</a:t>
            </a:r>
            <a:r>
              <a:rPr lang="en-US" sz="2000" b="1" dirty="0" smtClean="0">
                <a:latin typeface="+mn-lt"/>
              </a:rPr>
              <a:t>1908</a:t>
            </a:r>
          </a:p>
          <a:p>
            <a:pPr>
              <a:defRPr/>
            </a:pPr>
            <a:r>
              <a:rPr lang="en-US" sz="2000" dirty="0" smtClean="0">
                <a:latin typeface="+mn-lt"/>
              </a:rPr>
              <a:t>$</a:t>
            </a:r>
            <a:r>
              <a:rPr lang="en-US" sz="2000" dirty="0">
                <a:latin typeface="+mn-lt"/>
              </a:rPr>
              <a:t>6,000</a:t>
            </a:r>
          </a:p>
          <a:p>
            <a:pPr>
              <a:defRPr/>
            </a:pPr>
            <a:endParaRPr lang="en-US" sz="2000" dirty="0">
              <a:latin typeface="+mj-lt"/>
            </a:endParaRPr>
          </a:p>
          <a:p>
            <a:pPr>
              <a:defRPr/>
            </a:pPr>
            <a:endParaRPr lang="en-US" sz="2000" dirty="0" smtClean="0">
              <a:latin typeface="+mj-lt"/>
            </a:endParaRPr>
          </a:p>
          <a:p>
            <a:pPr>
              <a:defRPr/>
            </a:pPr>
            <a:endParaRPr lang="en-US" dirty="0" smtClean="0">
              <a:latin typeface="+mj-lt"/>
            </a:endParaRPr>
          </a:p>
          <a:p>
            <a:pPr>
              <a:defRPr/>
            </a:pPr>
            <a:r>
              <a:rPr lang="en-US" sz="2000" b="1" dirty="0" smtClean="0">
                <a:latin typeface="+mj-lt"/>
              </a:rPr>
              <a:t>Sources </a:t>
            </a:r>
            <a:r>
              <a:rPr lang="en-US" sz="2000" b="1" dirty="0">
                <a:latin typeface="+mj-lt"/>
              </a:rPr>
              <a:t>on Social Welfare. </a:t>
            </a:r>
            <a:r>
              <a:rPr lang="en-US" sz="2000" b="1" dirty="0" err="1">
                <a:latin typeface="+mj-lt"/>
              </a:rPr>
              <a:t>Freie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Wohlfahrtspflege</a:t>
            </a:r>
            <a:endParaRPr lang="en-US" sz="2000" b="1" dirty="0" smtClean="0">
              <a:latin typeface="+mj-lt"/>
            </a:endParaRPr>
          </a:p>
          <a:p>
            <a:pPr>
              <a:defRPr/>
            </a:pPr>
            <a:r>
              <a:rPr lang="en-US" sz="2000" dirty="0" smtClean="0">
                <a:latin typeface="+mj-lt"/>
              </a:rPr>
              <a:t>$13,725</a:t>
            </a:r>
            <a:endParaRPr lang="en-US" sz="2000" dirty="0">
              <a:latin typeface="+mj-lt"/>
            </a:endParaRPr>
          </a:p>
          <a:p>
            <a:pPr>
              <a:defRPr/>
            </a:pPr>
            <a:r>
              <a:rPr lang="en-US" sz="2000" dirty="0" smtClean="0"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1174" y="4191000"/>
            <a:ext cx="1495425" cy="237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066800"/>
            <a:ext cx="2190750" cy="162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2895600"/>
            <a:ext cx="3429000" cy="881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4207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crlsplash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28600" y="1600200"/>
            <a:ext cx="8610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r>
              <a:rPr lang="en-US">
                <a:latin typeface="Arial" charset="0"/>
              </a:rPr>
              <a:t> </a:t>
            </a:r>
          </a:p>
          <a:p>
            <a:pPr algn="ctr"/>
            <a:endParaRPr lang="en-US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  <a:p>
            <a:pPr algn="ctr"/>
            <a:endParaRPr lang="en-US" i="1">
              <a:latin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28600" y="304800"/>
            <a:ext cx="86868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dirty="0" smtClean="0">
                <a:solidFill>
                  <a:srgbClr val="CC6600"/>
                </a:solidFill>
              </a:rPr>
              <a:t>Reference Consultation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04800" y="1066800"/>
            <a:ext cx="8458200" cy="32766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Identifying CRL materials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of particular interest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For researchers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For classroom use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Identifying specific items for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CRL to acquire</a:t>
            </a:r>
          </a:p>
          <a:p>
            <a:pPr lvl="1">
              <a:buFontTx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2000" dirty="0" smtClean="0">
              <a:latin typeface="Times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8301" y="4953000"/>
            <a:ext cx="2475149" cy="1534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971800"/>
            <a:ext cx="3429000" cy="1425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133782"/>
            <a:ext cx="3429000" cy="150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CC6600"/>
                </a:solidFill>
              </a:rPr>
              <a:t>Primary Source Awards</a:t>
            </a:r>
          </a:p>
        </p:txBody>
      </p:sp>
      <p:sp>
        <p:nvSpPr>
          <p:cNvPr id="32771" name="Rectangle 8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4953000" cy="4221163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2000" dirty="0" smtClean="0"/>
              <a:t>CRL’s annual Primary Source Awards recognize the innovative use of primary source materials in three areas: access, research, and teaching. Prizes are presented to the awardees and their nominators.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en-US" sz="2000" dirty="0" smtClean="0"/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2000" dirty="0" smtClean="0"/>
              <a:t>Nominations due: January 31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en-US" sz="2000" dirty="0" smtClean="0"/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2000" dirty="0" smtClean="0"/>
              <a:t>For more information, visit </a:t>
            </a:r>
          </a:p>
          <a:p>
            <a:pPr eaLnBrk="1" hangingPunct="1">
              <a:spcBef>
                <a:spcPts val="1200"/>
              </a:spcBef>
              <a:buNone/>
              <a:defRPr/>
            </a:pPr>
            <a:r>
              <a:rPr lang="en-US" sz="2000" dirty="0" smtClean="0">
                <a:hlinkClick r:id="rId3"/>
              </a:rPr>
              <a:t>www.crl.edu/primary-source-awards</a:t>
            </a:r>
            <a:r>
              <a:rPr lang="en-US" sz="2000" dirty="0" smtClean="0"/>
              <a:t> </a:t>
            </a:r>
          </a:p>
          <a:p>
            <a:pPr eaLnBrk="1" hangingPunct="1">
              <a:spcBef>
                <a:spcPts val="1200"/>
              </a:spcBef>
              <a:defRPr/>
            </a:pPr>
            <a:endParaRPr lang="en-US" sz="2000" dirty="0" smtClean="0"/>
          </a:p>
        </p:txBody>
      </p:sp>
      <p:pic>
        <p:nvPicPr>
          <p:cNvPr id="5" name="Picture 4" descr="Screenshot-2013-09-30_12.13.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8677" y="1066800"/>
            <a:ext cx="3677920" cy="2133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 Strategic Objectives 2015</a:t>
            </a:r>
          </a:p>
        </p:txBody>
      </p:sp>
      <p:sp>
        <p:nvSpPr>
          <p:cNvPr id="45059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533400" y="1371600"/>
            <a:ext cx="7924800" cy="4495800"/>
          </a:xfrm>
        </p:spPr>
        <p:txBody>
          <a:bodyPr/>
          <a:lstStyle/>
          <a:p>
            <a:pPr marL="622300" lvl="1" indent="-22225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sz="2400" dirty="0" smtClean="0"/>
              <a:t> Strengthen key partnerships</a:t>
            </a:r>
          </a:p>
          <a:p>
            <a:pPr marL="622300" lvl="1" indent="-222250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US" sz="2400" dirty="0" smtClean="0"/>
          </a:p>
          <a:p>
            <a:pPr marL="622300" lvl="1" indent="-22225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sz="2400" dirty="0" smtClean="0"/>
              <a:t> Expand member library access to primary source collections</a:t>
            </a:r>
          </a:p>
          <a:p>
            <a:pPr marL="622300" lvl="1" indent="-222250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US" sz="2400" dirty="0" smtClean="0"/>
          </a:p>
          <a:p>
            <a:pPr marL="622300" lvl="1" indent="-222250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sz="2400" dirty="0" smtClean="0"/>
              <a:t> Enhance online resources for collection decision-makers (PAPR, ICON, eDesiderata)</a:t>
            </a:r>
          </a:p>
          <a:p>
            <a:pPr marL="400050" lvl="1" indent="0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US" sz="2400" dirty="0" smtClean="0"/>
          </a:p>
          <a:p>
            <a:pPr marL="400050" lvl="1" indent="0" eaLnBrk="1" hangingPunct="1">
              <a:spcBef>
                <a:spcPct val="0"/>
              </a:spcBef>
              <a:buNone/>
            </a:pPr>
            <a:endParaRPr lang="en-US" sz="2400" dirty="0" smtClean="0"/>
          </a:p>
          <a:p>
            <a:pPr marL="400050" lvl="1" indent="0" algn="ctr" eaLnBrk="1" hangingPunct="1">
              <a:spcBef>
                <a:spcPct val="0"/>
              </a:spcBef>
              <a:buNone/>
            </a:pPr>
            <a:r>
              <a:rPr lang="en-US" sz="2400" i="1" dirty="0" smtClean="0"/>
              <a:t>Ensure the long-term integrity and accessibility of critical evidence </a:t>
            </a:r>
          </a:p>
          <a:p>
            <a:pPr marL="400050" lvl="1" indent="0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n-US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990600" y="990600"/>
            <a:ext cx="7239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CC6600"/>
                </a:solidFill>
                <a:latin typeface="Arial" charset="0"/>
              </a:rPr>
              <a:t>Questions &amp; Answers</a:t>
            </a:r>
            <a:endParaRPr lang="en-US" sz="3200" dirty="0">
              <a:solidFill>
                <a:srgbClr val="CC6600"/>
              </a:solidFill>
              <a:latin typeface="Arial" charset="0"/>
            </a:endParaRPr>
          </a:p>
          <a:p>
            <a:pPr algn="ctr"/>
            <a:endParaRPr lang="en-US" dirty="0">
              <a:latin typeface="Arial" charset="0"/>
            </a:endParaRPr>
          </a:p>
          <a:p>
            <a:pPr algn="ctr"/>
            <a:endParaRPr lang="en-US" dirty="0">
              <a:latin typeface="Arial" charset="0"/>
            </a:endParaRPr>
          </a:p>
          <a:p>
            <a:pPr algn="ctr"/>
            <a:r>
              <a:rPr lang="en-US" sz="2400" dirty="0">
                <a:latin typeface="Arial" charset="0"/>
              </a:rPr>
              <a:t>Please join us for a discussion with our presenters. </a:t>
            </a:r>
          </a:p>
          <a:p>
            <a:pPr algn="ctr"/>
            <a:endParaRPr lang="en-US" sz="2400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Please submit </a:t>
            </a:r>
            <a:r>
              <a:rPr lang="en-US" sz="2400" dirty="0">
                <a:latin typeface="Arial" charset="0"/>
              </a:rPr>
              <a:t>your </a:t>
            </a:r>
            <a:r>
              <a:rPr lang="en-US" sz="2400" dirty="0" smtClean="0">
                <a:latin typeface="Arial" charset="0"/>
              </a:rPr>
              <a:t>questions in the Q&amp;A box. </a:t>
            </a:r>
          </a:p>
          <a:p>
            <a:pPr algn="ctr"/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Contact Information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1066800" y="1219200"/>
            <a:ext cx="7543800" cy="4572000"/>
          </a:xfrm>
        </p:spPr>
        <p:txBody>
          <a:bodyPr/>
          <a:lstStyle/>
          <a:p>
            <a:pPr eaLnBrk="1" hangingPunct="1"/>
            <a:r>
              <a:rPr lang="en-US" sz="2000" b="1" dirty="0" smtClean="0"/>
              <a:t>James Simon </a:t>
            </a:r>
            <a:r>
              <a:rPr lang="en-US" sz="2000" dirty="0" smtClean="0"/>
              <a:t> Director, International Resources</a:t>
            </a:r>
          </a:p>
          <a:p>
            <a:pPr eaLnBrk="1" hangingPunct="1">
              <a:buNone/>
            </a:pPr>
            <a:r>
              <a:rPr lang="en-US" sz="2000" dirty="0" smtClean="0"/>
              <a:t>		</a:t>
            </a:r>
            <a:r>
              <a:rPr lang="en-US" sz="2000" dirty="0" smtClean="0">
                <a:hlinkClick r:id="rId3"/>
              </a:rPr>
              <a:t>jsimon@crl.edu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000" dirty="0" smtClean="0"/>
          </a:p>
          <a:p>
            <a:pPr eaLnBrk="1" hangingPunct="1"/>
            <a:r>
              <a:rPr lang="en-US" sz="2000" b="1" dirty="0" smtClean="0"/>
              <a:t>Kevin Wilks </a:t>
            </a:r>
            <a:r>
              <a:rPr lang="en-US" sz="2000" dirty="0" smtClean="0"/>
              <a:t> Head of Access Services</a:t>
            </a:r>
          </a:p>
          <a:p>
            <a:pPr eaLnBrk="1" hangingPunct="1">
              <a:buNone/>
            </a:pPr>
            <a:r>
              <a:rPr lang="en-US" sz="2000" dirty="0" smtClean="0"/>
              <a:t>		</a:t>
            </a:r>
            <a:r>
              <a:rPr lang="en-US" sz="2000" dirty="0" smtClean="0">
                <a:hlinkClick r:id="rId4"/>
              </a:rPr>
              <a:t>kwilks@crl.edu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endParaRPr lang="en-US" sz="1000" dirty="0" smtClean="0"/>
          </a:p>
          <a:p>
            <a:pPr eaLnBrk="1" hangingPunct="1"/>
            <a:r>
              <a:rPr lang="en-US" sz="2000" b="1" dirty="0" smtClean="0"/>
              <a:t>Mary Wilke  </a:t>
            </a:r>
            <a:r>
              <a:rPr lang="en-US" sz="2000" dirty="0" smtClean="0"/>
              <a:t>Member Liaison &amp; Outreach Services Director 	</a:t>
            </a:r>
            <a:r>
              <a:rPr lang="en-US" sz="2000" dirty="0" smtClean="0">
                <a:hlinkClick r:id="rId5"/>
              </a:rPr>
              <a:t>mwilke@crl.edu</a:t>
            </a:r>
            <a:endParaRPr lang="en-US" sz="20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000" b="1" dirty="0" smtClean="0"/>
              <a:t>Virginia Kerr </a:t>
            </a:r>
            <a:r>
              <a:rPr lang="en-US" sz="2000" dirty="0" smtClean="0"/>
              <a:t> Digital Program Manager	</a:t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2000" dirty="0" smtClean="0">
                <a:hlinkClick r:id="rId6"/>
              </a:rPr>
              <a:t>vkerr@crl.edu</a:t>
            </a:r>
            <a:endParaRPr lang="en-US" sz="20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000" b="1" dirty="0" smtClean="0"/>
              <a:t>Gwen </a:t>
            </a:r>
            <a:r>
              <a:rPr lang="en-US" sz="2000" b="1" dirty="0" err="1" smtClean="0"/>
              <a:t>Ihnat</a:t>
            </a:r>
            <a:r>
              <a:rPr lang="en-US" sz="2000" b="1" dirty="0" smtClean="0"/>
              <a:t>  </a:t>
            </a:r>
            <a:r>
              <a:rPr lang="en-US" sz="2000" dirty="0" smtClean="0"/>
              <a:t>Communications Specialist</a:t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2000" dirty="0" smtClean="0">
                <a:hlinkClick r:id="rId6"/>
              </a:rPr>
              <a:t>gihnat@crl.edu</a:t>
            </a:r>
            <a:endParaRPr lang="en-US" sz="2000" dirty="0" smtClean="0"/>
          </a:p>
          <a:p>
            <a:pPr eaLnBrk="1" hangingPunct="1">
              <a:buFontTx/>
              <a:buNone/>
            </a:pPr>
            <a:endParaRPr lang="en-US" sz="2400" dirty="0" smtClean="0">
              <a:solidFill>
                <a:srgbClr val="00224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71628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CC6600"/>
                </a:solidFill>
              </a:rPr>
              <a:t>Upcoming Webinar</a:t>
            </a:r>
          </a:p>
        </p:txBody>
      </p:sp>
      <p:sp>
        <p:nvSpPr>
          <p:cNvPr id="48131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0" y="1143000"/>
            <a:ext cx="9144000" cy="4495800"/>
          </a:xfrm>
        </p:spPr>
        <p:txBody>
          <a:bodyPr/>
          <a:lstStyle/>
          <a:p>
            <a:pPr marL="685800">
              <a:buNone/>
            </a:pPr>
            <a:endParaRPr lang="en-US" sz="2400" b="1" dirty="0" smtClean="0"/>
          </a:p>
          <a:p>
            <a:pPr marL="685800">
              <a:buNone/>
            </a:pPr>
            <a:endParaRPr lang="en-US" sz="2400" b="1" dirty="0" smtClean="0"/>
          </a:p>
          <a:p>
            <a:pPr marL="685800">
              <a:buNone/>
            </a:pPr>
            <a:r>
              <a:rPr lang="en-US" sz="2400" b="1" dirty="0" smtClean="0"/>
              <a:t>CRL Licensing and Acquisitions 2014–15</a:t>
            </a:r>
            <a:r>
              <a:rPr lang="en-US" sz="2400" dirty="0" smtClean="0"/>
              <a:t>	August 13</a:t>
            </a:r>
          </a:p>
          <a:p>
            <a:pPr marL="685800"/>
            <a:endParaRPr lang="en-US" sz="2400" dirty="0" smtClean="0"/>
          </a:p>
          <a:p>
            <a:pPr algn="ctr">
              <a:buFontTx/>
              <a:buNone/>
            </a:pPr>
            <a:r>
              <a:rPr lang="en-US" sz="2400" dirty="0" smtClean="0"/>
              <a:t>CRL webinars usually occur on Wednesdays </a:t>
            </a:r>
            <a:br>
              <a:rPr lang="en-US" sz="2400" dirty="0" smtClean="0"/>
            </a:br>
            <a:r>
              <a:rPr lang="en-US" sz="2400" dirty="0" smtClean="0"/>
              <a:t>from 2 to 3 p.m. Central Time</a:t>
            </a:r>
          </a:p>
          <a:p>
            <a:pPr algn="ctr">
              <a:buFontTx/>
              <a:buNone/>
            </a:pPr>
            <a:endParaRPr lang="en-US" sz="700" dirty="0" smtClean="0"/>
          </a:p>
          <a:p>
            <a:pPr>
              <a:buNone/>
            </a:pPr>
            <a:endParaRPr lang="en-US" sz="2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600" i="1" dirty="0" smtClean="0">
              <a:solidFill>
                <a:srgbClr val="00224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71628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CC6600"/>
                </a:solidFill>
              </a:rPr>
              <a:t>Upcoming Events</a:t>
            </a:r>
          </a:p>
        </p:txBody>
      </p:sp>
      <p:sp>
        <p:nvSpPr>
          <p:cNvPr id="48131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0" y="914400"/>
            <a:ext cx="9144000" cy="4724400"/>
          </a:xfrm>
        </p:spPr>
        <p:txBody>
          <a:bodyPr/>
          <a:lstStyle/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CC6600"/>
                </a:solidFill>
              </a:rPr>
              <a:t>Annual Meeting of the CRL Council of Voting Members</a:t>
            </a:r>
            <a:r>
              <a:rPr lang="en-US" sz="2400" dirty="0" smtClean="0"/>
              <a:t> </a:t>
            </a:r>
          </a:p>
          <a:p>
            <a:pPr marL="0" indent="0" algn="ctr">
              <a:buNone/>
            </a:pPr>
            <a:r>
              <a:rPr lang="en-US" sz="2400" b="1" dirty="0" smtClean="0"/>
              <a:t>April 24, 2015</a:t>
            </a:r>
          </a:p>
          <a:p>
            <a:pPr marL="0" indent="0" algn="ctr">
              <a:buNone/>
            </a:pPr>
            <a:endParaRPr lang="en-US" sz="2600" dirty="0" smtClean="0"/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en-US" sz="2600" i="1" dirty="0" smtClean="0">
              <a:solidFill>
                <a:srgbClr val="00224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1628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CC6600"/>
                </a:solidFill>
              </a:rPr>
              <a:t>For More Information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0" y="1066800"/>
            <a:ext cx="9144000" cy="5334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Fill out our follow-up survey at </a:t>
            </a:r>
            <a:r>
              <a:rPr lang="en-US" sz="2000" dirty="0" smtClean="0">
                <a:latin typeface="Arial" pitchFamily="34" charset="0"/>
                <a:cs typeface="Arial" pitchFamily="34" charset="0"/>
                <a:hlinkClick r:id="rId3"/>
              </a:rPr>
              <a:t>http://www.surveymonkey.com/s/CRLWebinarFollowup</a:t>
            </a:r>
            <a:endParaRPr lang="en-US" sz="2000" dirty="0" smtClean="0"/>
          </a:p>
          <a:p>
            <a:pPr>
              <a:buFont typeface="Wingdings" pitchFamily="2" charset="2"/>
              <a:buChar char="§"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This presentation will soon be available on our YouTube channel: </a:t>
            </a:r>
            <a:r>
              <a:rPr lang="en-US" sz="2000" dirty="0" smtClean="0">
                <a:hlinkClick r:id="rId4"/>
              </a:rPr>
              <a:t>www.youtube.com/crldotedu</a:t>
            </a:r>
            <a:endParaRPr lang="en-US" sz="2000" dirty="0" smtClean="0"/>
          </a:p>
          <a:p>
            <a:pPr>
              <a:buFontTx/>
              <a:buNone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Visit the CRL website </a:t>
            </a:r>
            <a:r>
              <a:rPr lang="en-US" sz="2000" dirty="0" smtClean="0">
                <a:solidFill>
                  <a:srgbClr val="222268"/>
                </a:solidFill>
                <a:hlinkClick r:id="rId5"/>
              </a:rPr>
              <a:t>www.crl.edu</a:t>
            </a:r>
            <a:endParaRPr lang="en-US" sz="2000" dirty="0" smtClean="0">
              <a:solidFill>
                <a:srgbClr val="222268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Sign up for </a:t>
            </a:r>
            <a:r>
              <a:rPr lang="en-US" sz="2000" i="1" dirty="0" smtClean="0"/>
              <a:t>CRL Connect: </a:t>
            </a:r>
            <a:r>
              <a:rPr lang="en-US" sz="2000" dirty="0" smtClean="0">
                <a:hlinkClick r:id="rId6"/>
              </a:rPr>
              <a:t>www.crl.edu/connect</a:t>
            </a:r>
            <a:endParaRPr lang="en-US" sz="2000" dirty="0" smtClean="0"/>
          </a:p>
          <a:p>
            <a:pPr>
              <a:buFont typeface="Wingdings" pitchFamily="2" charset="2"/>
              <a:buChar char="§"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Find CRL on </a:t>
            </a:r>
            <a:r>
              <a:rPr lang="en-US" sz="2000" dirty="0" err="1" smtClean="0"/>
              <a:t>Facebook</a:t>
            </a:r>
            <a:r>
              <a:rPr lang="en-US" sz="2000" dirty="0" smtClean="0"/>
              <a:t> and Twitter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 Global Resources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dirty="0" smtClean="0"/>
              <a:t>More than 200 academic and independent research libraries as voting members</a:t>
            </a:r>
          </a:p>
          <a:p>
            <a:pPr algn="ctr" eaLnBrk="1" hangingPunct="1">
              <a:buFontTx/>
              <a:buNone/>
            </a:pPr>
            <a:endParaRPr lang="en-US" sz="2400" dirty="0" smtClean="0"/>
          </a:p>
          <a:p>
            <a:pPr algn="ctr" eaLnBrk="1" hangingPunct="1">
              <a:buFontTx/>
              <a:buNone/>
            </a:pPr>
            <a:r>
              <a:rPr lang="en-US" sz="2400" dirty="0" smtClean="0"/>
              <a:t>A shared collection of 5 million books, journals, archives, documents, and newspapers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C6600"/>
                </a:solidFill>
              </a:rPr>
              <a:t>CRL Global Resources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dirty="0" smtClean="0"/>
              <a:t>More than 200 academic and independent research libraries as voting members</a:t>
            </a:r>
          </a:p>
          <a:p>
            <a:pPr algn="ctr" eaLnBrk="1" hangingPunct="1">
              <a:buFontTx/>
              <a:buNone/>
            </a:pPr>
            <a:endParaRPr lang="en-US" sz="2400" dirty="0" smtClean="0"/>
          </a:p>
          <a:p>
            <a:pPr algn="ctr" eaLnBrk="1" hangingPunct="1">
              <a:buFontTx/>
              <a:buNone/>
            </a:pPr>
            <a:r>
              <a:rPr lang="en-US" sz="2400" dirty="0" smtClean="0"/>
              <a:t>Communities of interest identifying and sharing information about critical and at-risk source materials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CC6600"/>
                </a:solidFill>
              </a:rPr>
              <a:t>Agenda</a:t>
            </a:r>
          </a:p>
        </p:txBody>
      </p:sp>
      <p:sp>
        <p:nvSpPr>
          <p:cNvPr id="12291" name="Rectangle 4"/>
          <p:cNvSpPr>
            <a:spLocks noGrp="1" noChangeArrowheads="1"/>
          </p:cNvSpPr>
          <p:nvPr>
            <p:ph idx="1"/>
          </p:nvPr>
        </p:nvSpPr>
        <p:spPr>
          <a:xfrm>
            <a:off x="2133600" y="914400"/>
            <a:ext cx="53340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Collection Overview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Collection Partnerships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Discovering CRL Resources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How to Borrow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 ILL policies &amp; practices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Digital Services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Electronic Resource Licensing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Purchase Programs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Outreach Services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Reference Consultations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Optimizing your CRL Membership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Questions &amp; Answers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 garbage c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762000"/>
            <a:ext cx="7095744" cy="532180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6011</TotalTime>
  <Words>1153</Words>
  <Application>Microsoft Office PowerPoint</Application>
  <PresentationFormat>On-screen Show (4:3)</PresentationFormat>
  <Paragraphs>434</Paragraphs>
  <Slides>58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Custom Design</vt:lpstr>
      <vt:lpstr>2_Custom Design</vt:lpstr>
      <vt:lpstr>1_Custom Design</vt:lpstr>
      <vt:lpstr>3_Custom Design</vt:lpstr>
      <vt:lpstr>The Center for Research Libraries  </vt:lpstr>
      <vt:lpstr>CRL Presenters</vt:lpstr>
      <vt:lpstr>CRL Global Resources</vt:lpstr>
      <vt:lpstr>CRL Global Resources</vt:lpstr>
      <vt:lpstr>CRL Global Resources</vt:lpstr>
      <vt:lpstr>CRL Global Resources</vt:lpstr>
      <vt:lpstr>CRL Global Resources</vt:lpstr>
      <vt:lpstr>Agenda</vt:lpstr>
      <vt:lpstr>PowerPoint Presentation</vt:lpstr>
      <vt:lpstr>2nd Floor Stacks</vt:lpstr>
      <vt:lpstr>4th Floor Compact Shelving</vt:lpstr>
      <vt:lpstr>Newspapers</vt:lpstr>
      <vt:lpstr>Journals</vt:lpstr>
      <vt:lpstr>Dissertations</vt:lpstr>
      <vt:lpstr>Government Documents and Archives</vt:lpstr>
      <vt:lpstr>Collection Partnerships</vt:lpstr>
      <vt:lpstr>Collection Partnerships</vt:lpstr>
      <vt:lpstr>Collection Partnerships</vt:lpstr>
      <vt:lpstr>CRL Records</vt:lpstr>
      <vt:lpstr>Sending ILL Requests</vt:lpstr>
      <vt:lpstr>CRL’s Affiliations</vt:lpstr>
      <vt:lpstr>Shipping CRL Materials: Loans</vt:lpstr>
      <vt:lpstr>Shipping CRL Materials: Copies</vt:lpstr>
      <vt:lpstr>CRL’s Shipping and Loan Policies</vt:lpstr>
      <vt:lpstr>Demand Purchase Program: Overview</vt:lpstr>
      <vt:lpstr>Demand Purchase Program:  Other Details</vt:lpstr>
      <vt:lpstr>Demand Purchase Program: Archival Material</vt:lpstr>
      <vt:lpstr>Demand Purchase Program: Newspapers</vt:lpstr>
      <vt:lpstr>Demand Purchase Program:  Foreign Doctoral Dissertations</vt:lpstr>
      <vt:lpstr>Digital Collections and Services at CRL</vt:lpstr>
      <vt:lpstr>PowerPoint Presentation</vt:lpstr>
      <vt:lpstr>CRL Digital Delivery</vt:lpstr>
      <vt:lpstr>Strategic Digitization</vt:lpstr>
      <vt:lpstr>Access to CRL Digital Items</vt:lpstr>
      <vt:lpstr>Copyright Access &amp; Restrictions</vt:lpstr>
      <vt:lpstr>Digital Access to Copyrighted Items</vt:lpstr>
      <vt:lpstr>CRL Records in  Harvard’s Catalog</vt:lpstr>
      <vt:lpstr>CRL Records in   Florida Libraries Catalog</vt:lpstr>
      <vt:lpstr>CRL Records in   OhioLINK Catalog</vt:lpstr>
      <vt:lpstr>Reading Room for Visiting Scholars</vt:lpstr>
      <vt:lpstr>Problems? Concerns?  Contact Us</vt:lpstr>
      <vt:lpstr>PowerPoint Presentation</vt:lpstr>
      <vt:lpstr>Electronic Licensing @ CRL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Source Awards</vt:lpstr>
      <vt:lpstr>CRL Strategic Objectives 2015</vt:lpstr>
      <vt:lpstr>PowerPoint Presentation</vt:lpstr>
      <vt:lpstr>Contact Information</vt:lpstr>
      <vt:lpstr>Upcoming Webinar</vt:lpstr>
      <vt:lpstr>Upcoming Events</vt:lpstr>
      <vt:lpstr>For More Information</vt:lpstr>
    </vt:vector>
  </TitlesOfParts>
  <Company>_x001b_ꚰ蓕뫤卌䐸뿿졀Ā䀀蓖ኌ뿿졔뿿졀_x000f_茌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O'Halloran</dc:creator>
  <cp:lastModifiedBy>Asif Dewji</cp:lastModifiedBy>
  <cp:revision>554</cp:revision>
  <dcterms:created xsi:type="dcterms:W3CDTF">2008-03-28T20:49:51Z</dcterms:created>
  <dcterms:modified xsi:type="dcterms:W3CDTF">2014-06-16T22:44:06Z</dcterms:modified>
</cp:coreProperties>
</file>