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FE55-C6AB-D04B-B54E-BA15BF37FCB1}" type="datetimeFigureOut">
              <a:rPr lang="en-US" smtClean="0"/>
              <a:t>10/27/11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CAC1D-CEF9-954C-9273-3744BA7749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FE55-C6AB-D04B-B54E-BA15BF37FCB1}" type="datetimeFigureOut">
              <a:rPr lang="en-US" smtClean="0"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AC1D-CEF9-954C-9273-3744BA7749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2CAC1D-CEF9-954C-9273-3744BA7749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FE55-C6AB-D04B-B54E-BA15BF37FCB1}" type="datetimeFigureOut">
              <a:rPr lang="en-US" smtClean="0"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FE55-C6AB-D04B-B54E-BA15BF37FCB1}" type="datetimeFigureOut">
              <a:rPr lang="en-US" smtClean="0"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2CAC1D-CEF9-954C-9273-3744BA7749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FE55-C6AB-D04B-B54E-BA15BF37FCB1}" type="datetimeFigureOut">
              <a:rPr lang="en-US" smtClean="0"/>
              <a:t>10/27/11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CAC1D-CEF9-954C-9273-3744BA7749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5D0FE55-C6AB-D04B-B54E-BA15BF37FCB1}" type="datetimeFigureOut">
              <a:rPr lang="en-US" smtClean="0"/>
              <a:t>10/27/11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AC1D-CEF9-954C-9273-3744BA7749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FE55-C6AB-D04B-B54E-BA15BF37FCB1}" type="datetimeFigureOut">
              <a:rPr lang="en-US" smtClean="0"/>
              <a:t>10/27/11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2CAC1D-CEF9-954C-9273-3744BA77491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FE55-C6AB-D04B-B54E-BA15BF37FCB1}" type="datetimeFigureOut">
              <a:rPr lang="en-US" smtClean="0"/>
              <a:t>10/27/11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2CAC1D-CEF9-954C-9273-3744BA774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FE55-C6AB-D04B-B54E-BA15BF37FCB1}" type="datetimeFigureOut">
              <a:rPr lang="en-US" smtClean="0"/>
              <a:t>10/27/11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2CAC1D-CEF9-954C-9273-3744BA774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CAC1D-CEF9-954C-9273-3744BA77491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FE55-C6AB-D04B-B54E-BA15BF37FCB1}" type="datetimeFigureOut">
              <a:rPr lang="en-US" smtClean="0"/>
              <a:t>10/27/11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2CAC1D-CEF9-954C-9273-3744BA7749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5D0FE55-C6AB-D04B-B54E-BA15BF37FCB1}" type="datetimeFigureOut">
              <a:rPr lang="en-US" smtClean="0"/>
              <a:t>10/27/11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5D0FE55-C6AB-D04B-B54E-BA15BF37FCB1}" type="datetimeFigureOut">
              <a:rPr lang="en-US" smtClean="0"/>
              <a:t>10/27/11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CAC1D-CEF9-954C-9273-3744BA77491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7449"/>
            <a:ext cx="7772400" cy="2380998"/>
          </a:xfrm>
        </p:spPr>
        <p:txBody>
          <a:bodyPr>
            <a:normAutofit/>
          </a:bodyPr>
          <a:lstStyle/>
          <a:p>
            <a:r>
              <a:rPr lang="en-US" dirty="0" smtClean="0"/>
              <a:t>Shared Print Archiving Preconference</a:t>
            </a:r>
          </a:p>
          <a:p>
            <a:r>
              <a:rPr lang="en-US" dirty="0" smtClean="0"/>
              <a:t>Charleston Conference</a:t>
            </a:r>
          </a:p>
          <a:p>
            <a:r>
              <a:rPr lang="en-US" dirty="0" smtClean="0"/>
              <a:t>November 2, 2011</a:t>
            </a:r>
          </a:p>
          <a:p>
            <a:r>
              <a:rPr lang="en-US" dirty="0" smtClean="0"/>
              <a:t>Michael Levine-Clark</a:t>
            </a:r>
          </a:p>
          <a:p>
            <a:r>
              <a:rPr lang="en-US" dirty="0" smtClean="0"/>
              <a:t>Collections Librarian</a:t>
            </a:r>
          </a:p>
          <a:p>
            <a:r>
              <a:rPr lang="en-US" dirty="0" smtClean="0"/>
              <a:t>University of Denver</a:t>
            </a:r>
          </a:p>
          <a:p>
            <a:r>
              <a:rPr lang="en-US" dirty="0" err="1" smtClean="0"/>
              <a:t>Michael.levine-clark@du.edu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Prospective Collection Development: Impacts on Library Collaboration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606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Monographs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Journals are easy</a:t>
            </a:r>
          </a:p>
          <a:p>
            <a:pPr lvl="1"/>
            <a:r>
              <a:rPr lang="en-US" sz="3100" dirty="0" smtClean="0"/>
              <a:t>Digital</a:t>
            </a:r>
          </a:p>
          <a:p>
            <a:pPr lvl="1"/>
            <a:r>
              <a:rPr lang="en-US" sz="3100" dirty="0" smtClean="0"/>
              <a:t>Shared</a:t>
            </a:r>
          </a:p>
          <a:p>
            <a:pPr lvl="1"/>
            <a:r>
              <a:rPr lang="en-US" sz="3100" dirty="0" smtClean="0"/>
              <a:t>Are the few print titles worth considering?</a:t>
            </a:r>
          </a:p>
        </p:txBody>
      </p:sp>
    </p:spTree>
    <p:extLst>
      <p:ext uri="{BB962C8B-B14F-4D97-AF65-F5344CB8AC3E}">
        <p14:creationId xmlns:p14="http://schemas.microsoft.com/office/powerpoint/2010/main" val="59754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Looking into the Future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5 years</a:t>
            </a:r>
            <a:endParaRPr lang="en-US" sz="3600" dirty="0" smtClean="0"/>
          </a:p>
          <a:p>
            <a:pPr lvl="1"/>
            <a:r>
              <a:rPr lang="en-US" sz="3000" dirty="0" smtClean="0"/>
              <a:t>Print/electronic mix – still transitional</a:t>
            </a:r>
          </a:p>
          <a:p>
            <a:pPr lvl="1"/>
            <a:r>
              <a:rPr lang="en-US" sz="3000" dirty="0" smtClean="0"/>
              <a:t>DDA predominant for e-books</a:t>
            </a:r>
          </a:p>
          <a:p>
            <a:r>
              <a:rPr lang="en-US" sz="3600" dirty="0" smtClean="0"/>
              <a:t>10 years</a:t>
            </a:r>
            <a:endParaRPr lang="en-US" sz="3600" dirty="0" smtClean="0"/>
          </a:p>
          <a:p>
            <a:pPr lvl="1"/>
            <a:r>
              <a:rPr lang="en-US" sz="3000" dirty="0" smtClean="0"/>
              <a:t>Mostly electronic</a:t>
            </a:r>
          </a:p>
          <a:p>
            <a:pPr lvl="1"/>
            <a:r>
              <a:rPr lang="en-US" sz="3000" dirty="0" smtClean="0"/>
              <a:t>Mostly DDA</a:t>
            </a:r>
          </a:p>
          <a:p>
            <a:pPr lvl="1"/>
            <a:r>
              <a:rPr lang="en-US" sz="3000" dirty="0" smtClean="0"/>
              <a:t>Local POD </a:t>
            </a:r>
          </a:p>
          <a:p>
            <a:r>
              <a:rPr lang="en-US" sz="3600" dirty="0" smtClean="0"/>
              <a:t>How actively will we still collect print?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702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Do E-Book Collections Mean?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Easier cooperation within consortia</a:t>
            </a:r>
          </a:p>
          <a:p>
            <a:pPr lvl="1"/>
            <a:r>
              <a:rPr lang="en-US" sz="3100" dirty="0" smtClean="0"/>
              <a:t>Shared access to shared purchases</a:t>
            </a:r>
          </a:p>
          <a:p>
            <a:r>
              <a:rPr lang="en-US" sz="3600" dirty="0" smtClean="0"/>
              <a:t>No shared access beyond consortia</a:t>
            </a:r>
          </a:p>
          <a:p>
            <a:pPr lvl="1"/>
            <a:r>
              <a:rPr lang="en-US" sz="3100" dirty="0" smtClean="0"/>
              <a:t>Depletion of the collective collection</a:t>
            </a:r>
          </a:p>
          <a:p>
            <a:pPr lvl="1"/>
            <a:r>
              <a:rPr lang="en-US" sz="3100" dirty="0" smtClean="0"/>
              <a:t>ILL replaced by STL</a:t>
            </a:r>
          </a:p>
          <a:p>
            <a:pPr lvl="1"/>
            <a:endParaRPr lang="en-US" sz="31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6387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Demand-Driven Acquisition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there a role for consortia?</a:t>
            </a:r>
          </a:p>
          <a:p>
            <a:pPr lvl="1"/>
            <a:r>
              <a:rPr lang="en-US" sz="3000" dirty="0" smtClean="0"/>
              <a:t>Tension between shared discount/local needs</a:t>
            </a:r>
          </a:p>
          <a:p>
            <a:r>
              <a:rPr lang="en-US" sz="3600" dirty="0" smtClean="0"/>
              <a:t>Immediate access vs. stewardship of the cultural record</a:t>
            </a:r>
          </a:p>
          <a:p>
            <a:pPr lvl="1"/>
            <a:r>
              <a:rPr lang="en-US" sz="3100" dirty="0" smtClean="0"/>
              <a:t>Access </a:t>
            </a:r>
          </a:p>
          <a:p>
            <a:pPr lvl="2"/>
            <a:r>
              <a:rPr lang="en-US" sz="2900" dirty="0" smtClean="0"/>
              <a:t>Better served by DDA</a:t>
            </a:r>
          </a:p>
          <a:p>
            <a:pPr lvl="1"/>
            <a:r>
              <a:rPr lang="en-US" sz="3100" dirty="0" smtClean="0"/>
              <a:t>Stewardship of potential acquisitions</a:t>
            </a:r>
            <a:endParaRPr lang="en-US" sz="2900" dirty="0" smtClean="0"/>
          </a:p>
          <a:p>
            <a:pPr lvl="2"/>
            <a:endParaRPr lang="en-US" sz="2900" dirty="0" smtClean="0"/>
          </a:p>
          <a:p>
            <a:pPr lvl="1"/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773215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And What About Print?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Copies for sharing</a:t>
            </a:r>
            <a:r>
              <a:rPr lang="en-US" sz="3600" dirty="0" smtClean="0"/>
              <a:t>? Copies </a:t>
            </a:r>
            <a:r>
              <a:rPr lang="en-US" sz="3600" dirty="0" smtClean="0"/>
              <a:t>for preservation?</a:t>
            </a:r>
          </a:p>
          <a:p>
            <a:pPr lvl="1"/>
            <a:r>
              <a:rPr lang="en-US" sz="3100" dirty="0" smtClean="0"/>
              <a:t>Bundled with e-book purchases?</a:t>
            </a:r>
          </a:p>
          <a:p>
            <a:pPr lvl="1"/>
            <a:r>
              <a:rPr lang="en-US" sz="3100" dirty="0" smtClean="0"/>
              <a:t>Who stores?</a:t>
            </a:r>
          </a:p>
          <a:p>
            <a:pPr lvl="1"/>
            <a:r>
              <a:rPr lang="en-US" sz="3100" dirty="0" smtClean="0"/>
              <a:t>Who pays? </a:t>
            </a:r>
            <a:endParaRPr lang="en-US" sz="3100" dirty="0" smtClean="0"/>
          </a:p>
          <a:p>
            <a:r>
              <a:rPr lang="en-US" sz="3600" dirty="0" smtClean="0"/>
              <a:t>Some stuff will always be print - opportunities</a:t>
            </a:r>
          </a:p>
          <a:p>
            <a:pPr lvl="1"/>
            <a:r>
              <a:rPr lang="en-US" sz="3100" dirty="0" smtClean="0"/>
              <a:t>Special collections</a:t>
            </a:r>
          </a:p>
          <a:p>
            <a:pPr lvl="1"/>
            <a:r>
              <a:rPr lang="en-US" sz="3100" dirty="0" smtClean="0"/>
              <a:t>Non-English</a:t>
            </a:r>
          </a:p>
          <a:p>
            <a:pPr lvl="1"/>
            <a:r>
              <a:rPr lang="en-US" sz="3100" dirty="0" smtClean="0"/>
              <a:t>Small Press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76159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4000" dirty="0" smtClean="0"/>
              <a:t>Thank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0421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12881</TotalTime>
  <Words>191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Prospective Collection Development: Impacts on Library Collaboration </vt:lpstr>
      <vt:lpstr>Monographs</vt:lpstr>
      <vt:lpstr>Looking into the Future</vt:lpstr>
      <vt:lpstr>What Do E-Book Collections Mean?</vt:lpstr>
      <vt:lpstr>Demand-Driven Acquisition</vt:lpstr>
      <vt:lpstr>And What About Print?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Prospective Collection Development and the Future of Library Cooperation</dc:title>
  <dc:creator>Michael Levine-Clark</dc:creator>
  <cp:lastModifiedBy>Michael Levine-Clark</cp:lastModifiedBy>
  <cp:revision>18</cp:revision>
  <dcterms:created xsi:type="dcterms:W3CDTF">2011-10-20T15:10:22Z</dcterms:created>
  <dcterms:modified xsi:type="dcterms:W3CDTF">2011-11-02T14:00:27Z</dcterms:modified>
</cp:coreProperties>
</file>