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3" r:id="rId2"/>
    <p:sldId id="296" r:id="rId3"/>
    <p:sldId id="298" r:id="rId4"/>
    <p:sldId id="297" r:id="rId5"/>
    <p:sldId id="300" r:id="rId6"/>
    <p:sldId id="299" r:id="rId7"/>
    <p:sldId id="302" r:id="rId8"/>
    <p:sldId id="301" r:id="rId9"/>
    <p:sldId id="305" r:id="rId10"/>
    <p:sldId id="304" r:id="rId11"/>
    <p:sldId id="306" r:id="rId12"/>
    <p:sldId id="308" r:id="rId13"/>
    <p:sldId id="307" r:id="rId14"/>
    <p:sldId id="312" r:id="rId15"/>
    <p:sldId id="314" r:id="rId16"/>
    <p:sldId id="313" r:id="rId17"/>
    <p:sldId id="310" r:id="rId18"/>
    <p:sldId id="311" r:id="rId19"/>
    <p:sldId id="315" r:id="rId20"/>
    <p:sldId id="322" r:id="rId21"/>
    <p:sldId id="319" r:id="rId22"/>
    <p:sldId id="316" r:id="rId23"/>
    <p:sldId id="32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D8814742-A82B-B844-A7BA-FE7A2FB57333}">
          <p14:sldIdLst>
            <p14:sldId id="256"/>
          </p14:sldIdLst>
        </p14:section>
        <p14:section name="Progress Update" id="{176F250F-7CDF-5C4C-AFB8-93C9375AB973}">
          <p14:sldIdLst>
            <p14:sldId id="257"/>
            <p14:sldId id="284"/>
            <p14:sldId id="285"/>
            <p14:sldId id="286"/>
            <p14:sldId id="283"/>
            <p14:sldId id="258"/>
            <p14:sldId id="259"/>
            <p14:sldId id="260"/>
            <p14:sldId id="266"/>
            <p14:sldId id="265"/>
            <p14:sldId id="267"/>
            <p14:sldId id="291"/>
            <p14:sldId id="287"/>
            <p14:sldId id="288"/>
            <p14:sldId id="290"/>
            <p14:sldId id="292"/>
            <p14:sldId id="282"/>
            <p14:sldId id="262"/>
            <p14:sldId id="280"/>
            <p14:sldId id="281"/>
            <p14:sldId id="275"/>
            <p14:sldId id="276"/>
            <p14:sldId id="277"/>
            <p14:sldId id="278"/>
            <p14:sldId id="274"/>
            <p14:sldId id="279"/>
          </p14:sldIdLst>
        </p14:section>
        <p14:section name="Library and Consortial Summaries" id="{EE5CE3F5-2B7A-0A41-9557-B246D5332432}">
          <p14:sldIdLst/>
        </p14:section>
        <p14:section name="Discussion" id="{21BA4F6C-59A5-BC40-BC11-9223C6DA456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857863"/>
    <a:srgbClr val="6024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5368" autoAdjust="0"/>
    <p:restoredTop sz="97376" autoAdjust="0"/>
  </p:normalViewPr>
  <p:slideViewPr>
    <p:cSldViewPr snapToGrid="0" snapToObjects="1">
      <p:cViewPr varScale="1">
        <p:scale>
          <a:sx n="74" d="100"/>
          <a:sy n="74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094A3-42F4-BA4A-80E8-113D81D92C58}" type="datetime1">
              <a:rPr lang="en-US" smtClean="0"/>
              <a:pPr/>
              <a:t>11/7/2011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56138-6483-594A-A6ED-B43CF329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030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49792-55B1-934D-AE1B-C4F343B7AE8C}" type="datetime1">
              <a:rPr lang="en-US" smtClean="0"/>
              <a:pPr/>
              <a:t>11/7/2011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B6797-7CEC-FF41-8612-928F8A2AE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0920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318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For every 10,000 monographs added (net):</a:t>
            </a:r>
          </a:p>
          <a:p>
            <a:pPr lvl="2"/>
            <a:r>
              <a:rPr lang="en-US" dirty="0" smtClean="0"/>
              <a:t>2,000 square feet of space is required</a:t>
            </a:r>
          </a:p>
          <a:p>
            <a:pPr lvl="2"/>
            <a:r>
              <a:rPr lang="en-US" dirty="0" smtClean="0"/>
              <a:t>2007 construction cost/square foot: $300</a:t>
            </a:r>
          </a:p>
          <a:p>
            <a:pPr lvl="2"/>
            <a:r>
              <a:rPr lang="en-US" dirty="0" smtClean="0"/>
              <a:t>2,000 x $300 = $600,000</a:t>
            </a:r>
          </a:p>
          <a:p>
            <a:pPr lvl="2">
              <a:buFontTx/>
              <a:buNone/>
            </a:pPr>
            <a:endParaRPr lang="en-US" sz="2800" dirty="0" smtClean="0"/>
          </a:p>
          <a:p>
            <a:r>
              <a:rPr lang="en-US" sz="2800" dirty="0" smtClean="0"/>
              <a:t>For every 10,000 monographs retained in central stacks</a:t>
            </a:r>
            <a:r>
              <a:rPr lang="en-US" sz="2400" dirty="0" smtClean="0"/>
              <a:t>:</a:t>
            </a:r>
          </a:p>
          <a:p>
            <a:pPr lvl="2"/>
            <a:r>
              <a:rPr lang="en-US" dirty="0" smtClean="0"/>
              <a:t>Annual Maintenance cost (UCB): $25,000</a:t>
            </a:r>
          </a:p>
          <a:p>
            <a:pPr lvl="2"/>
            <a:r>
              <a:rPr lang="en-US" dirty="0" smtClean="0"/>
              <a:t>Annual Cost (Courant): $42,600</a:t>
            </a:r>
          </a:p>
          <a:p>
            <a:pPr lvl="2"/>
            <a:r>
              <a:rPr lang="en-US" dirty="0" smtClean="0"/>
              <a:t>Lifecycle Maintenance cost (UCB): $3,430,300</a:t>
            </a:r>
          </a:p>
          <a:p>
            <a:pPr lvl="2"/>
            <a:r>
              <a:rPr lang="en-US" dirty="0" smtClean="0"/>
              <a:t>Discounted Lifecycle Maintenance cost: $1,195,600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83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85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52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89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4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95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45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49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9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2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78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30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434"/>
            <a:ext cx="8229600" cy="4846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34500" y="63528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5F41-3E38-884A-9207-B8DE7CD1A4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CS_fnl_notex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0218" y="6278718"/>
            <a:ext cx="2006582" cy="44275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0241E"/>
                </a:solidFill>
              </a:defRPr>
            </a:lvl1pPr>
          </a:lstStyle>
          <a:p>
            <a:r>
              <a:rPr lang="en-US" dirty="0" smtClean="0"/>
              <a:t>Sustainablecollections.com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954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6024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326" y="2156893"/>
            <a:ext cx="796063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Drawing Down Print: Making the Case</a:t>
            </a:r>
            <a:r>
              <a:rPr lang="en-US" sz="4000" dirty="0" smtClean="0">
                <a:solidFill>
                  <a:srgbClr val="60241E"/>
                </a:solidFill>
              </a:rPr>
              <a:t/>
            </a:r>
            <a:br>
              <a:rPr lang="en-US" sz="4000" dirty="0" smtClean="0">
                <a:solidFill>
                  <a:srgbClr val="60241E"/>
                </a:solidFill>
              </a:rPr>
            </a:br>
            <a:endParaRPr lang="en-US" sz="3100" dirty="0">
              <a:solidFill>
                <a:srgbClr val="60241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7289" y="4303201"/>
            <a:ext cx="7601437" cy="162010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57863"/>
                </a:solidFill>
              </a:rPr>
              <a:t>Shared Print Archiving Preconference</a:t>
            </a:r>
          </a:p>
          <a:p>
            <a:r>
              <a:rPr lang="en-US" sz="2400" dirty="0" smtClean="0">
                <a:solidFill>
                  <a:srgbClr val="857863"/>
                </a:solidFill>
              </a:rPr>
              <a:t> </a:t>
            </a:r>
            <a:r>
              <a:rPr lang="en-US" sz="2000" dirty="0" smtClean="0">
                <a:solidFill>
                  <a:srgbClr val="857863"/>
                </a:solidFill>
              </a:rPr>
              <a:t>Rick Lugg, Sustainable Collection Services</a:t>
            </a:r>
          </a:p>
          <a:p>
            <a:r>
              <a:rPr lang="en-US" sz="2000" dirty="0" smtClean="0">
                <a:solidFill>
                  <a:srgbClr val="857863"/>
                </a:solidFill>
              </a:rPr>
              <a:t>November 2, 2011</a:t>
            </a:r>
            <a:endParaRPr lang="en-US" sz="2000" dirty="0">
              <a:solidFill>
                <a:srgbClr val="8578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4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space is wanted for other purposes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50858" y="2261937"/>
            <a:ext cx="4355707" cy="326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28725" y="2454442"/>
            <a:ext cx="2656514" cy="265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Space Requirements: Monographs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146411"/>
          <a:ext cx="8001000" cy="5116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5179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Volumes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Square Feet</a:t>
                      </a:r>
                      <a:endParaRPr lang="en-US" sz="2800" dirty="0"/>
                    </a:p>
                  </a:txBody>
                  <a:tcPr/>
                </a:tc>
              </a:tr>
              <a:tr h="5179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20,000</a:t>
                      </a:r>
                      <a:endParaRPr lang="en-US" sz="2800" dirty="0"/>
                    </a:p>
                  </a:txBody>
                  <a:tcPr/>
                </a:tc>
              </a:tr>
              <a:tr h="5179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250,000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45,000</a:t>
                      </a:r>
                      <a:endParaRPr lang="en-US" sz="2800" dirty="0"/>
                    </a:p>
                  </a:txBody>
                  <a:tcPr/>
                </a:tc>
              </a:tr>
              <a:tr h="5179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500,000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80,000</a:t>
                      </a:r>
                      <a:endParaRPr lang="en-US" sz="2800" dirty="0"/>
                    </a:p>
                  </a:txBody>
                  <a:tcPr/>
                </a:tc>
              </a:tr>
              <a:tr h="5179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1,000,000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150,000</a:t>
                      </a:r>
                      <a:endParaRPr lang="en-US" sz="2800" dirty="0"/>
                    </a:p>
                  </a:txBody>
                  <a:tcPr/>
                </a:tc>
              </a:tr>
              <a:tr h="5179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2,700,000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405,000</a:t>
                      </a:r>
                      <a:endParaRPr lang="en-US" sz="2800" dirty="0"/>
                    </a:p>
                  </a:txBody>
                  <a:tcPr/>
                </a:tc>
              </a:tr>
              <a:tr h="517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899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Source</a:t>
                      </a:r>
                      <a:r>
                        <a:rPr lang="en-US" sz="1600" dirty="0" smtClean="0"/>
                        <a:t>: Stephen R. Lawrence, Lynn </a:t>
                      </a:r>
                      <a:r>
                        <a:rPr lang="en-US" sz="1600" dirty="0" err="1" smtClean="0"/>
                        <a:t>Silipigni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Connaway</a:t>
                      </a:r>
                      <a:r>
                        <a:rPr lang="en-US" sz="1600" baseline="0" dirty="0" smtClean="0"/>
                        <a:t>, and Keith H. Brigham, </a:t>
                      </a:r>
                      <a:r>
                        <a:rPr lang="en-US" sz="1600" dirty="0" smtClean="0"/>
                        <a:t>“Life</a:t>
                      </a:r>
                      <a:r>
                        <a:rPr lang="en-US" sz="1600" baseline="0" dirty="0" smtClean="0"/>
                        <a:t> Cycle Costs of Library Collections” </a:t>
                      </a:r>
                      <a:r>
                        <a:rPr lang="en-US" sz="1600" i="1" baseline="0" dirty="0" smtClean="0"/>
                        <a:t>College &amp; Research Libraries, </a:t>
                      </a:r>
                      <a:r>
                        <a:rPr lang="en-US" sz="1600" i="0" baseline="0" dirty="0" smtClean="0"/>
                        <a:t>November 2001, p. 546.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F82F9-A9DC-45AF-AF20-74BC43B9E5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Keeping print books is expensive…</a:t>
            </a:r>
          </a:p>
        </p:txBody>
      </p:sp>
      <p:sp>
        <p:nvSpPr>
          <p:cNvPr id="9219" name="Content Placeholder 5"/>
          <p:cNvSpPr>
            <a:spLocks noGrp="1"/>
          </p:cNvSpPr>
          <p:nvPr>
            <p:ph sz="half" idx="2"/>
          </p:nvPr>
        </p:nvSpPr>
        <p:spPr>
          <a:xfrm>
            <a:off x="3582652" y="2194670"/>
            <a:ext cx="4405465" cy="4186281"/>
          </a:xfrm>
        </p:spPr>
        <p:txBody>
          <a:bodyPr/>
          <a:lstStyle/>
          <a:p>
            <a:r>
              <a:rPr lang="en-US" sz="2400" dirty="0" smtClean="0"/>
              <a:t>CLIR, June 2010</a:t>
            </a:r>
          </a:p>
          <a:p>
            <a:r>
              <a:rPr lang="en-US" sz="2400" dirty="0" smtClean="0"/>
              <a:t>Courant &amp; Nielsen</a:t>
            </a:r>
          </a:p>
          <a:p>
            <a:pPr>
              <a:buFontTx/>
              <a:buNone/>
            </a:pPr>
            <a:endParaRPr lang="en-US" sz="1200" dirty="0" smtClean="0"/>
          </a:p>
          <a:p>
            <a:r>
              <a:rPr lang="en-US" sz="2400" dirty="0" smtClean="0"/>
              <a:t>Estimated Annual Costs</a:t>
            </a:r>
          </a:p>
          <a:p>
            <a:pPr>
              <a:buFontTx/>
              <a:buNone/>
            </a:pPr>
            <a:endParaRPr lang="en-US" sz="12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$4.26/ volume annually in central stacks</a:t>
            </a:r>
          </a:p>
          <a:p>
            <a:pPr lvl="1">
              <a:buFontTx/>
              <a:buNone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$0.86/volume in high-density facility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188" y="1090691"/>
            <a:ext cx="2627006" cy="339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463" y="983401"/>
            <a:ext cx="4440118" cy="10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3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Print redundancy is significant…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8B9-946D-B946-933E-9D8F6F64936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260" t="15546" r="12747" b="11512"/>
          <a:stretch>
            <a:fillRect/>
          </a:stretch>
        </p:blipFill>
        <p:spPr bwMode="auto">
          <a:xfrm>
            <a:off x="777563" y="1140647"/>
            <a:ext cx="7909237" cy="558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16200000" flipV="1">
            <a:off x="1313274" y="3561174"/>
            <a:ext cx="4841054" cy="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loud Callout 6"/>
          <p:cNvSpPr/>
          <p:nvPr/>
        </p:nvSpPr>
        <p:spPr>
          <a:xfrm>
            <a:off x="3880883" y="2137144"/>
            <a:ext cx="3902150" cy="839972"/>
          </a:xfrm>
          <a:prstGeom prst="cloudCallout">
            <a:avLst>
              <a:gd name="adj1" fmla="val -51399"/>
              <a:gd name="adj2" fmla="val 1117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Potential for shared print</a:t>
            </a:r>
          </a:p>
          <a:p>
            <a:pPr algn="ctr"/>
            <a:r>
              <a:rPr lang="en-US" dirty="0" smtClean="0"/>
              <a:t>And local reductions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scholarly record can be secured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823" r="3609" b="6001"/>
          <a:stretch>
            <a:fillRect/>
          </a:stretch>
        </p:blipFill>
        <p:spPr bwMode="auto">
          <a:xfrm>
            <a:off x="77511" y="1383632"/>
            <a:ext cx="9074848" cy="477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 rot="16200000">
            <a:off x="3745180" y="3181001"/>
            <a:ext cx="2334127" cy="3118884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Currently Digitized:</a:t>
            </a:r>
          </a:p>
          <a:p>
            <a:pPr algn="ctr"/>
            <a:r>
              <a:rPr lang="en-US" sz="24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5,164,337 book titles</a:t>
            </a:r>
            <a:endParaRPr lang="en-US" sz="2400" b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scholarly record can be secured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367" t="12326" r="34019" b="4512"/>
          <a:stretch>
            <a:fillRect/>
          </a:stretch>
        </p:blipFill>
        <p:spPr bwMode="auto">
          <a:xfrm>
            <a:off x="0" y="1080410"/>
            <a:ext cx="4235116" cy="403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0924" t="11317" r="6256" b="28146"/>
          <a:stretch>
            <a:fillRect/>
          </a:stretch>
        </p:blipFill>
        <p:spPr bwMode="auto">
          <a:xfrm>
            <a:off x="4235116" y="3056022"/>
            <a:ext cx="4793090" cy="303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copies can be accessed….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8B9-946D-B946-933E-9D8F6F64936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t="21387" r="23633" b="8356"/>
          <a:stretch>
            <a:fillRect/>
          </a:stretch>
        </p:blipFill>
        <p:spPr bwMode="auto">
          <a:xfrm>
            <a:off x="0" y="0"/>
            <a:ext cx="744855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891" t="18099" r="5408" b="22133"/>
          <a:stretch>
            <a:fillRect/>
          </a:stretch>
        </p:blipFill>
        <p:spPr bwMode="auto">
          <a:xfrm>
            <a:off x="2590800" y="3771899"/>
            <a:ext cx="65532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Callout 1 7"/>
          <p:cNvSpPr/>
          <p:nvPr/>
        </p:nvSpPr>
        <p:spPr>
          <a:xfrm>
            <a:off x="7219950" y="1417638"/>
            <a:ext cx="1924050" cy="1782762"/>
          </a:xfrm>
          <a:prstGeom prst="borderCallout1">
            <a:avLst>
              <a:gd name="adj1" fmla="val 18750"/>
              <a:gd name="adj2" fmla="val -8333"/>
              <a:gd name="adj3" fmla="val 148831"/>
              <a:gd name="adj4" fmla="val -1700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Displaying 1-6 out of 1682  for all 21 editions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Regional</a:t>
            </a:r>
            <a:br>
              <a:rPr lang="en-US" dirty="0" smtClean="0"/>
            </a:br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8B9-946D-B946-933E-9D8F6F64936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660" r="22770" b="25155"/>
          <a:stretch>
            <a:fillRect/>
          </a:stretch>
        </p:blipFill>
        <p:spPr bwMode="auto">
          <a:xfrm>
            <a:off x="0" y="26944"/>
            <a:ext cx="5562600" cy="306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l="1542" t="13721" r="23945" b="8356"/>
          <a:stretch>
            <a:fillRect/>
          </a:stretch>
        </p:blipFill>
        <p:spPr bwMode="auto">
          <a:xfrm>
            <a:off x="106602" y="2781300"/>
            <a:ext cx="5455998" cy="411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t="11993" r="80690" b="20905"/>
          <a:stretch>
            <a:fillRect/>
          </a:stretch>
        </p:blipFill>
        <p:spPr bwMode="auto">
          <a:xfrm>
            <a:off x="6216873" y="2076450"/>
            <a:ext cx="2469927" cy="465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 here…                 </a:t>
            </a:r>
            <a:r>
              <a:rPr lang="en-US" sz="2000" dirty="0" smtClean="0"/>
              <a:t>Source: Constance </a:t>
            </a:r>
            <a:r>
              <a:rPr lang="en-US" sz="2000" dirty="0" err="1" smtClean="0"/>
              <a:t>Malpas</a:t>
            </a:r>
            <a:r>
              <a:rPr lang="en-US" sz="2000" dirty="0" smtClean="0"/>
              <a:t>, OCLC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313" t="19381" r="20194" b="9202"/>
          <a:stretch>
            <a:fillRect/>
          </a:stretch>
        </p:blipFill>
        <p:spPr bwMode="auto">
          <a:xfrm>
            <a:off x="1287765" y="1080410"/>
            <a:ext cx="656846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resources dominate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Content Placeholder 8" descr="C:\Users\Rick\Pictures\2009 R2 Work Photos\crowded commons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8706"/>
            <a:ext cx="38385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ick\Pictures\2009 R2 Work Photos\DSC01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managed, collaborative drawdown…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Yes, ma’am, other libraries are also doing this…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progress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Content Placeholder 5" descr="C:\Users\Rick\Pictures\2009 R2 Work Photos\Where the stacks were...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0908" y="12795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Your </a:t>
            </a:r>
            <a:r>
              <a:rPr lang="en-US" dirty="0" smtClean="0"/>
              <a:t>boss will like it…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Median ARL Space Savings:  45,000 ASF</a:t>
            </a:r>
          </a:p>
          <a:p>
            <a:endParaRPr lang="en-US" dirty="0" smtClean="0"/>
          </a:p>
          <a:p>
            <a:r>
              <a:rPr lang="en-US" dirty="0" smtClean="0"/>
              <a:t>Cost Avoidance (annual):  $500,000 - $2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E8B9-946D-B946-933E-9D8F6F64936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Cost of Inaction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1417639"/>
            <a:ext cx="8610600" cy="48443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every 10,000 monographs retained in central stacks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1000" dirty="0" smtClean="0"/>
          </a:p>
          <a:p>
            <a:pPr lvl="2"/>
            <a:r>
              <a:rPr lang="en-US" dirty="0" smtClean="0"/>
              <a:t>2,000 square feet of space is required</a:t>
            </a:r>
          </a:p>
          <a:p>
            <a:pPr lvl="2"/>
            <a:r>
              <a:rPr lang="en-US" dirty="0" smtClean="0"/>
              <a:t>Annual Cost (Courant): $42,600</a:t>
            </a:r>
          </a:p>
          <a:p>
            <a:pPr lvl="2"/>
            <a:r>
              <a:rPr lang="en-US" dirty="0" smtClean="0"/>
              <a:t>Annual Maintenance cost (UCB): $25,000</a:t>
            </a:r>
          </a:p>
          <a:p>
            <a:pPr lvl="2"/>
            <a:r>
              <a:rPr lang="en-US" dirty="0" smtClean="0"/>
              <a:t>Lifecycle Maintenance cost (UCB): $3,430,300</a:t>
            </a:r>
          </a:p>
          <a:p>
            <a:pPr lvl="2"/>
            <a:r>
              <a:rPr lang="en-US" dirty="0" smtClean="0"/>
              <a:t>Discounted Lifecycle Maintenance cost: $1,195,600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86E832-E54D-4BD3-B715-A53CA324875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resources dominate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6" descr="C:\Users\Rick\Pictures\2009 R2 Work Photos\crowded library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4" descr="weed06 full stack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use is low and declining</a:t>
            </a:r>
            <a:endParaRPr lang="en-US" dirty="0"/>
          </a:p>
        </p:txBody>
      </p:sp>
      <p:pic>
        <p:nvPicPr>
          <p:cNvPr id="2050" name="Picture 2" descr="C:\Users\Rick\Pictures\2009 R2 Work Photos\Circ Des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72929" y="1893708"/>
            <a:ext cx="4798142" cy="361827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Circulation in Academic Libraries, 2002-2008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D30F6-8534-4CE1-AD13-B38FC9BDB1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750" t="22221" r="17593" b="7407"/>
          <a:stretch>
            <a:fillRect/>
          </a:stretch>
        </p:blipFill>
        <p:spPr>
          <a:xfrm>
            <a:off x="1384300" y="1417638"/>
            <a:ext cx="6683375" cy="4618038"/>
          </a:xfrm>
          <a:noFill/>
        </p:spPr>
      </p:pic>
      <p:sp>
        <p:nvSpPr>
          <p:cNvPr id="7" name="Line Callout 1 6"/>
          <p:cNvSpPr/>
          <p:nvPr/>
        </p:nvSpPr>
        <p:spPr>
          <a:xfrm>
            <a:off x="7847992" y="2303813"/>
            <a:ext cx="1153504" cy="819397"/>
          </a:xfrm>
          <a:prstGeom prst="borderCallout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37% Decline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Print use is low and declining…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7296" t="9776" r="18850"/>
          <a:stretch>
            <a:fillRect/>
          </a:stretch>
        </p:blipFill>
        <p:spPr bwMode="auto">
          <a:xfrm>
            <a:off x="174499" y="1282699"/>
            <a:ext cx="4423161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30 million books, 88 libraries</a:t>
            </a:r>
          </a:p>
          <a:p>
            <a:endParaRPr lang="en-US" dirty="0" smtClean="0"/>
          </a:p>
          <a:p>
            <a:r>
              <a:rPr lang="en-US" dirty="0" smtClean="0"/>
              <a:t>6% of books accounted for 80% of circulation</a:t>
            </a:r>
          </a:p>
          <a:p>
            <a:endParaRPr lang="en-US" dirty="0" smtClean="0"/>
          </a:p>
          <a:p>
            <a:r>
              <a:rPr lang="en-US" dirty="0" smtClean="0"/>
              <a:t>http://www.oclc.org/research/publications/library/2011/2011-06r.htm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30389" cy="805772"/>
          </a:xfrm>
        </p:spPr>
        <p:txBody>
          <a:bodyPr>
            <a:normAutofit/>
          </a:bodyPr>
          <a:lstStyle/>
          <a:p>
            <a:r>
              <a:rPr lang="en-US" dirty="0" smtClean="0"/>
              <a:t>Cornell Task Force on Print Collection Usage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55% </a:t>
            </a:r>
            <a:r>
              <a:rPr lang="en-US" dirty="0" smtClean="0"/>
              <a:t>of Cornell’s books published since 1990 have </a:t>
            </a:r>
            <a:r>
              <a:rPr lang="en-US" i="1" dirty="0" smtClean="0"/>
              <a:t>never</a:t>
            </a:r>
            <a:r>
              <a:rPr lang="en-US" dirty="0" smtClean="0"/>
              <a:t> circulated.</a:t>
            </a:r>
          </a:p>
          <a:p>
            <a:endParaRPr lang="en-US" dirty="0" smtClean="0"/>
          </a:p>
          <a:p>
            <a:r>
              <a:rPr lang="en-US" dirty="0" smtClean="0"/>
              <a:t>“Of books in circulation on April 19, 2010, only </a:t>
            </a:r>
            <a:r>
              <a:rPr lang="en-US" b="1" dirty="0" smtClean="0"/>
              <a:t>10.7%</a:t>
            </a:r>
            <a:r>
              <a:rPr lang="en-US" dirty="0" smtClean="0"/>
              <a:t> were charged out to undergraduates.”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are overcrowded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 descr="C:\Users\Rick\Pictures\2009 R2 Work Photos\crowded stacks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329" y="2105526"/>
            <a:ext cx="4343535" cy="3272130"/>
          </a:xfrm>
          <a:prstGeom prst="rect">
            <a:avLst/>
          </a:prstGeom>
          <a:noFill/>
        </p:spPr>
      </p:pic>
      <p:pic>
        <p:nvPicPr>
          <p:cNvPr id="3075" name="Picture 3" descr="C:\Users\Rick\Pictures\2009 R2 Work Photos\crowded stack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22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Library space is wanted</a:t>
            </a:r>
            <a:br>
              <a:rPr lang="en-US" sz="3200" dirty="0" smtClean="0"/>
            </a:br>
            <a:r>
              <a:rPr lang="en-US" sz="3200" dirty="0" smtClean="0"/>
              <a:t> for other purposes…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15900" y="1600200"/>
            <a:ext cx="3898900" cy="4525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“The crowding out of readers by reading materials is one of the most common and disturbing ironies in library space planning.”</a:t>
            </a:r>
          </a:p>
          <a:p>
            <a:pPr>
              <a:buNone/>
            </a:pPr>
            <a:r>
              <a:rPr lang="en-US" dirty="0" smtClean="0"/>
              <a:t>       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sz="2400" dirty="0" smtClean="0"/>
              <a:t>--Scott Bennett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 descr="C:\Users\Rick\Pictures\2009 R2 Work Photos\UH Collaborative Stud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0"/>
            <a:ext cx="4038600" cy="3429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429000"/>
            <a:ext cx="5029200" cy="33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9754</TotalTime>
  <Words>487</Words>
  <Application>Microsoft Office PowerPoint</Application>
  <PresentationFormat>On-screen Show (4:3)</PresentationFormat>
  <Paragraphs>126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Drawing Down Print: Making the Case </vt:lpstr>
      <vt:lpstr>Electronic resources dominate</vt:lpstr>
      <vt:lpstr>Electronic resources dominate</vt:lpstr>
      <vt:lpstr>Print use is low and declining</vt:lpstr>
      <vt:lpstr>Circulation in Academic Libraries, 2002-2008</vt:lpstr>
      <vt:lpstr>Print use is low and declining…</vt:lpstr>
      <vt:lpstr>Cornell Task Force on Print Collection Usage</vt:lpstr>
      <vt:lpstr>Stacks are overcrowded</vt:lpstr>
      <vt:lpstr>Library space is wanted  for other purposes…</vt:lpstr>
      <vt:lpstr>Library space is wanted for other purposes</vt:lpstr>
      <vt:lpstr>Space Requirements: Monographs</vt:lpstr>
      <vt:lpstr>Keeping print books is expensive…</vt:lpstr>
      <vt:lpstr>Print redundancy is significant…</vt:lpstr>
      <vt:lpstr>The scholarly record can be secured</vt:lpstr>
      <vt:lpstr>The scholarly record can be secured</vt:lpstr>
      <vt:lpstr>Other copies can be accessed….</vt:lpstr>
      <vt:lpstr>Slide 17</vt:lpstr>
      <vt:lpstr>Regional Availability</vt:lpstr>
      <vt:lpstr>Start here…                 Source: Constance Malpas, OCLC Research</vt:lpstr>
      <vt:lpstr>A managed, collaborative drawdown…</vt:lpstr>
      <vt:lpstr>Make progress</vt:lpstr>
      <vt:lpstr>Your boss will like it…</vt:lpstr>
      <vt:lpstr>The Cost of Inaction</vt:lpstr>
    </vt:vector>
  </TitlesOfParts>
  <Company>Harvard Business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Breeding</dc:creator>
  <cp:lastModifiedBy>Rick Lugg</cp:lastModifiedBy>
  <cp:revision>204</cp:revision>
  <cp:lastPrinted>2011-07-19T18:40:43Z</cp:lastPrinted>
  <dcterms:created xsi:type="dcterms:W3CDTF">2011-07-13T14:40:36Z</dcterms:created>
  <dcterms:modified xsi:type="dcterms:W3CDTF">2011-11-07T22:38:15Z</dcterms:modified>
</cp:coreProperties>
</file>