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48" r:id="rId6"/>
  </p:sldMasterIdLst>
  <p:notesMasterIdLst>
    <p:notesMasterId r:id="rId48"/>
  </p:notesMasterIdLst>
  <p:handoutMasterIdLst>
    <p:handoutMasterId r:id="rId49"/>
  </p:handoutMasterIdLst>
  <p:sldIdLst>
    <p:sldId id="267" r:id="rId7"/>
    <p:sldId id="478" r:id="rId8"/>
    <p:sldId id="512" r:id="rId9"/>
    <p:sldId id="524" r:id="rId10"/>
    <p:sldId id="488" r:id="rId11"/>
    <p:sldId id="273" r:id="rId12"/>
    <p:sldId id="479" r:id="rId13"/>
    <p:sldId id="519" r:id="rId14"/>
    <p:sldId id="520" r:id="rId15"/>
    <p:sldId id="480" r:id="rId16"/>
    <p:sldId id="481" r:id="rId17"/>
    <p:sldId id="482" r:id="rId18"/>
    <p:sldId id="483" r:id="rId19"/>
    <p:sldId id="484" r:id="rId20"/>
    <p:sldId id="485" r:id="rId21"/>
    <p:sldId id="486" r:id="rId22"/>
    <p:sldId id="487" r:id="rId23"/>
    <p:sldId id="514" r:id="rId24"/>
    <p:sldId id="515" r:id="rId25"/>
    <p:sldId id="527" r:id="rId26"/>
    <p:sldId id="521" r:id="rId27"/>
    <p:sldId id="518" r:id="rId28"/>
    <p:sldId id="517" r:id="rId29"/>
    <p:sldId id="525" r:id="rId30"/>
    <p:sldId id="526" r:id="rId31"/>
    <p:sldId id="529" r:id="rId32"/>
    <p:sldId id="500" r:id="rId33"/>
    <p:sldId id="511" r:id="rId34"/>
    <p:sldId id="501" r:id="rId35"/>
    <p:sldId id="502" r:id="rId36"/>
    <p:sldId id="503" r:id="rId37"/>
    <p:sldId id="504" r:id="rId38"/>
    <p:sldId id="505" r:id="rId39"/>
    <p:sldId id="530" r:id="rId40"/>
    <p:sldId id="506" r:id="rId41"/>
    <p:sldId id="507" r:id="rId42"/>
    <p:sldId id="508" r:id="rId43"/>
    <p:sldId id="509" r:id="rId44"/>
    <p:sldId id="490" r:id="rId45"/>
    <p:sldId id="532" r:id="rId46"/>
    <p:sldId id="263" r:id="rId4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20"/>
    <a:srgbClr val="F6BE00"/>
    <a:srgbClr val="007749"/>
    <a:srgbClr val="DE5757"/>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1955" autoAdjust="0"/>
  </p:normalViewPr>
  <p:slideViewPr>
    <p:cSldViewPr snapToGrid="0" snapToObjects="1">
      <p:cViewPr varScale="1">
        <p:scale>
          <a:sx n="93" d="100"/>
          <a:sy n="93" d="100"/>
        </p:scale>
        <p:origin x="1190" y="72"/>
      </p:cViewPr>
      <p:guideLst>
        <p:guide orient="horz" pos="1808"/>
        <p:guide pos="557"/>
      </p:guideLst>
    </p:cSldViewPr>
  </p:slideViewPr>
  <p:outlineViewPr>
    <p:cViewPr>
      <p:scale>
        <a:sx n="33" d="100"/>
        <a:sy n="33" d="100"/>
      </p:scale>
      <p:origin x="0" y="-519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3" d="100"/>
          <a:sy n="113"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0818678-6FDD-D949-B3E4-8E66CBC51D08}" type="datetimeFigureOut">
              <a:rPr lang="en-US" smtClean="0"/>
              <a:t>11/2/2018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78E07C7-626C-A142-A069-B6EF3B7B5AD6}" type="slidenum">
              <a:rPr lang="en-US" smtClean="0"/>
              <a:t>‹#›</a:t>
            </a:fld>
            <a:endParaRPr lang="en-US"/>
          </a:p>
        </p:txBody>
      </p:sp>
    </p:spTree>
    <p:extLst>
      <p:ext uri="{BB962C8B-B14F-4D97-AF65-F5344CB8AC3E}">
        <p14:creationId xmlns:p14="http://schemas.microsoft.com/office/powerpoint/2010/main" val="75765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elp.oclc.org/Library_Management/SCS_and_GreenGlass/Shared_Print_Registration_Service/Register_shared_print_retention_commitments#Complete_the_Retention_Commitment_tab" TargetMode="External"/><Relationship Id="rId7" Type="http://schemas.openxmlformats.org/officeDocument/2006/relationships/hyperlink" Target="https://help.oclc.org/Library_Management/SCS_and_GreenGlass/Shared_Print_Registration_Service/Register_shared_print_retention_commitments#Complete_the_Ownership_History_tab"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help.oclc.org/Library_Management/SCS_and_GreenGlass/Shared_Print_Registration_Service/Register_shared_print_retention_commitments#Complete_the_Linkage_Information_tab" TargetMode="External"/><Relationship Id="rId5" Type="http://schemas.openxmlformats.org/officeDocument/2006/relationships/hyperlink" Target="https://help.oclc.org/Library_Management/SCS_and_GreenGlass/Shared_Print_Registration_Service/Register_shared_print_retention_commitments#Complete_the_Location_tab" TargetMode="External"/><Relationship Id="rId4" Type="http://schemas.openxmlformats.org/officeDocument/2006/relationships/hyperlink" Target="https://help.oclc.org/Library_Management/SCS_and_GreenGlass/Shared_Print_Registration_Service/Register_shared_print_retention_commitments#Complete_the_ILL_Policies_tab"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elp.oclc.org/Library_Management/SCS_and_GreenGlass/Shared_Print_Registration_Service/Register_shared_print_retention_commitments#TreatmentOfExistingLH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elp.oclc.org/Library_Management/SCS_and_GreenGlass/Shared_Print_Registration_Service/Register_shared_print_retention_commitments#TreatmentOfExistingLH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elp.oclc.org/Library_Management/SCS_and_GreenGlass/Shared_Print_Registration_Service/Register_shared_print_retention_commitments#TreatmentOfExistingLHR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elp.oclc.org/Library_Management/SCS_and_GreenGlass/Shared_Print_Registration_Service/Register_shared_print_retention_commitments#TreatmentOfExistingLH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clc.org/shared-pri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clc.org/shared-prin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E07C7-626C-A142-A069-B6EF3B7B5AD6}" type="slidenum">
              <a:rPr lang="en-US" smtClean="0"/>
              <a:t>1</a:t>
            </a:fld>
            <a:endParaRPr lang="en-US"/>
          </a:p>
        </p:txBody>
      </p:sp>
    </p:spTree>
    <p:extLst>
      <p:ext uri="{BB962C8B-B14F-4D97-AF65-F5344CB8AC3E}">
        <p14:creationId xmlns:p14="http://schemas.microsoft.com/office/powerpoint/2010/main" val="104578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Local Holdings Records Information</a:t>
            </a:r>
            <a:r>
              <a:rPr lang="en-US" sz="1200" b="0" i="0" kern="1200" dirty="0">
                <a:solidFill>
                  <a:schemeClr val="tx1"/>
                </a:solidFill>
                <a:effectLst/>
                <a:latin typeface="+mn-lt"/>
                <a:ea typeface="+mn-ea"/>
                <a:cs typeface="+mn-cs"/>
              </a:rPr>
              <a:t> to open the accordion.</a:t>
            </a:r>
          </a:p>
          <a:p>
            <a:pPr marL="228600" indent="-228600">
              <a:buFont typeface="+mj-lt"/>
              <a:buAutoNum type="arabicPeriod"/>
            </a:pPr>
            <a:r>
              <a:rPr lang="en-US" sz="1200" b="0" i="0" kern="1200" dirty="0">
                <a:solidFill>
                  <a:schemeClr val="tx1"/>
                </a:solidFill>
                <a:effectLst/>
                <a:latin typeface="+mn-lt"/>
                <a:ea typeface="+mn-ea"/>
                <a:cs typeface="+mn-cs"/>
              </a:rPr>
              <a:t>For Initial Estimate for Record Count, enter the </a:t>
            </a:r>
            <a:r>
              <a:rPr lang="en-US" sz="1200" b="1" i="0" kern="1200" dirty="0">
                <a:solidFill>
                  <a:schemeClr val="tx1"/>
                </a:solidFill>
                <a:effectLst/>
                <a:latin typeface="+mn-lt"/>
                <a:ea typeface="+mn-ea"/>
                <a:cs typeface="+mn-cs"/>
              </a:rPr>
              <a:t>number of retention commitments you are registering</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Complete the </a:t>
            </a:r>
            <a:r>
              <a:rPr lang="en-US" sz="1200" b="0" i="0" u="none" strike="noStrike" kern="1200" dirty="0">
                <a:solidFill>
                  <a:schemeClr val="tx1"/>
                </a:solidFill>
                <a:effectLst/>
                <a:latin typeface="+mn-lt"/>
                <a:ea typeface="+mn-ea"/>
                <a:cs typeface="+mn-cs"/>
                <a:hlinkClick r:id="rId3" tooltip="Register shared print retention commitments"/>
              </a:rPr>
              <a:t>Retention Commitment</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Register shared print retention commitments"/>
              </a:rPr>
              <a:t>ILL Policies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Register shared print retention commitments"/>
              </a:rPr>
              <a:t>Location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Register shared print retention commitments"/>
              </a:rPr>
              <a:t>Linkage Information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tooltip="Register shared print retention commitments"/>
              </a:rPr>
              <a:t>Ownership History</a:t>
            </a:r>
            <a:r>
              <a:rPr lang="en-US" sz="1200" b="0" i="0" kern="1200" dirty="0">
                <a:solidFill>
                  <a:schemeClr val="tx1"/>
                </a:solidFill>
                <a:effectLst/>
                <a:latin typeface="+mn-lt"/>
                <a:ea typeface="+mn-ea"/>
                <a:cs typeface="+mn-cs"/>
              </a:rPr>
              <a:t> tabs to specify what data you want in the local holdings records (LHRs) that will be created for each of the OCLC numbers in your data file.</a:t>
            </a:r>
          </a:p>
          <a:p>
            <a:pPr lvl="0"/>
            <a:endParaRPr lang="en-US" sz="1200" kern="1200" dirty="0">
              <a:solidFill>
                <a:schemeClr val="tx1"/>
              </a:solidFill>
              <a:effectLst/>
              <a:latin typeface="+mn-lt"/>
              <a:ea typeface="+mn-ea"/>
              <a:cs typeface="+mn-cs"/>
            </a:endParaRPr>
          </a:p>
          <a:p>
            <a:r>
              <a:rPr lang="en-US" dirty="0"/>
              <a:t>*Are you typically setting most of your retention commitments to one date? Or do you have to create multiple collections for multiple dates?</a:t>
            </a:r>
          </a:p>
          <a:p>
            <a:r>
              <a:rPr lang="en-US" dirty="0"/>
              <a:t>Optional information field usage?</a:t>
            </a:r>
          </a:p>
        </p:txBody>
      </p:sp>
      <p:sp>
        <p:nvSpPr>
          <p:cNvPr id="4" name="Slide Number Placeholder 3"/>
          <p:cNvSpPr>
            <a:spLocks noGrp="1"/>
          </p:cNvSpPr>
          <p:nvPr>
            <p:ph type="sldNum" sz="quarter" idx="5"/>
          </p:nvPr>
        </p:nvSpPr>
        <p:spPr/>
        <p:txBody>
          <a:bodyPr/>
          <a:lstStyle/>
          <a:p>
            <a:fld id="{378E07C7-626C-A142-A069-B6EF3B7B5AD6}" type="slidenum">
              <a:rPr lang="en-US" smtClean="0"/>
              <a:t>12</a:t>
            </a:fld>
            <a:endParaRPr lang="en-US"/>
          </a:p>
        </p:txBody>
      </p:sp>
    </p:spTree>
    <p:extLst>
      <p:ext uri="{BB962C8B-B14F-4D97-AF65-F5344CB8AC3E}">
        <p14:creationId xmlns:p14="http://schemas.microsoft.com/office/powerpoint/2010/main" val="360069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value</a:t>
            </a:r>
            <a:r>
              <a:rPr lang="en-US" sz="1200" b="0" i="0" kern="1200" dirty="0">
                <a:solidFill>
                  <a:schemeClr val="tx1"/>
                </a:solidFill>
                <a:effectLst/>
                <a:latin typeface="+mn-lt"/>
                <a:ea typeface="+mn-ea"/>
                <a:cs typeface="+mn-cs"/>
              </a:rPr>
              <a:t> for </a:t>
            </a:r>
            <a:r>
              <a:rPr lang="en-US" sz="1200" b="0" i="0" u="none" strike="noStrike" kern="1200" dirty="0">
                <a:solidFill>
                  <a:schemeClr val="tx1"/>
                </a:solidFill>
                <a:effectLst/>
                <a:latin typeface="+mn-lt"/>
                <a:ea typeface="+mn-ea"/>
                <a:cs typeface="+mn-cs"/>
                <a:hlinkClick r:id="rId3" tooltip="Register shared print retention commitments"/>
              </a:rPr>
              <a:t>Treatment of Existing LHRs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For Archiving Program Name (583$f), enter the </a:t>
            </a:r>
            <a:r>
              <a:rPr lang="en-US" sz="1200" b="1" i="0" kern="1200" dirty="0">
                <a:solidFill>
                  <a:schemeClr val="tx1"/>
                </a:solidFill>
                <a:effectLst/>
                <a:latin typeface="+mn-lt"/>
                <a:ea typeface="+mn-ea"/>
                <a:cs typeface="+mn-cs"/>
              </a:rPr>
              <a:t>name of your archiving program/consortium</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Optional</a:t>
            </a:r>
            <a:r>
              <a:rPr lang="en-US" sz="1200" b="0" i="0" kern="1200" dirty="0">
                <a:solidFill>
                  <a:schemeClr val="tx1"/>
                </a:solidFill>
                <a:effectLst/>
                <a:latin typeface="+mn-lt"/>
                <a:ea typeface="+mn-ea"/>
                <a:cs typeface="+mn-cs"/>
              </a:rPr>
              <a:t>) Click the </a:t>
            </a:r>
            <a:r>
              <a:rPr lang="en-US" sz="1200" b="1" i="0" kern="1200" dirty="0">
                <a:solidFill>
                  <a:schemeClr val="tx1"/>
                </a:solidFill>
                <a:effectLst/>
                <a:latin typeface="+mn-lt"/>
                <a:ea typeface="+mn-ea"/>
                <a:cs typeface="+mn-cs"/>
              </a:rPr>
              <a:t>Add button</a:t>
            </a:r>
            <a:r>
              <a:rPr lang="en-US" sz="1200" b="0" i="0" kern="1200" dirty="0">
                <a:solidFill>
                  <a:schemeClr val="tx1"/>
                </a:solidFill>
                <a:effectLst/>
                <a:latin typeface="+mn-lt"/>
                <a:ea typeface="+mn-ea"/>
                <a:cs typeface="+mn-cs"/>
              </a:rPr>
              <a:t> () to add additional archiving program names.</a:t>
            </a:r>
          </a:p>
          <a:p>
            <a:pPr marL="228600" indent="-228600">
              <a:buFont typeface="+mj-lt"/>
              <a:buAutoNum type="arabicPeriod"/>
            </a:pPr>
            <a:r>
              <a:rPr lang="en-US" sz="1200" b="0" i="0" kern="1200" dirty="0">
                <a:solidFill>
                  <a:schemeClr val="tx1"/>
                </a:solidFill>
                <a:effectLst/>
                <a:latin typeface="+mn-lt"/>
                <a:ea typeface="+mn-ea"/>
                <a:cs typeface="+mn-cs"/>
              </a:rPr>
              <a:t>For Action Date (583 $c), enter the </a:t>
            </a:r>
            <a:r>
              <a:rPr lang="en-US" sz="1200" b="1" i="0" kern="1200" dirty="0">
                <a:solidFill>
                  <a:schemeClr val="tx1"/>
                </a:solidFill>
                <a:effectLst/>
                <a:latin typeface="+mn-lt"/>
                <a:ea typeface="+mn-ea"/>
                <a:cs typeface="+mn-cs"/>
              </a:rPr>
              <a:t>start date</a:t>
            </a:r>
            <a:r>
              <a:rPr lang="en-US" sz="1200" b="0" i="0" kern="1200" dirty="0">
                <a:solidFill>
                  <a:schemeClr val="tx1"/>
                </a:solidFill>
                <a:effectLst/>
                <a:latin typeface="+mn-lt"/>
                <a:ea typeface="+mn-ea"/>
                <a:cs typeface="+mn-cs"/>
              </a:rPr>
              <a:t> (format: YYYYMMDD) of your retention commitments.</a:t>
            </a:r>
          </a:p>
          <a:p>
            <a:pPr marL="228600" indent="-228600">
              <a:buFont typeface="+mj-lt"/>
              <a:buAutoNum type="arabicPeriod"/>
            </a:pPr>
            <a:r>
              <a:rPr lang="en-US" sz="1200" b="0" i="0" kern="1200" dirty="0">
                <a:solidFill>
                  <a:schemeClr val="tx1"/>
                </a:solidFill>
                <a:effectLst/>
                <a:latin typeface="+mn-lt"/>
                <a:ea typeface="+mn-ea"/>
                <a:cs typeface="+mn-cs"/>
              </a:rPr>
              <a:t>For Retention Commitment Expiration Date (583 $d), enter the </a:t>
            </a:r>
            <a:r>
              <a:rPr lang="en-US" sz="1200" b="1" i="0" kern="1200" dirty="0">
                <a:solidFill>
                  <a:schemeClr val="tx1"/>
                </a:solidFill>
                <a:effectLst/>
                <a:latin typeface="+mn-lt"/>
                <a:ea typeface="+mn-ea"/>
                <a:cs typeface="+mn-cs"/>
              </a:rPr>
              <a:t>expiration date</a:t>
            </a:r>
            <a:r>
              <a:rPr lang="en-US" sz="1200" b="0" i="0" kern="1200" dirty="0">
                <a:solidFill>
                  <a:schemeClr val="tx1"/>
                </a:solidFill>
                <a:effectLst/>
                <a:latin typeface="+mn-lt"/>
                <a:ea typeface="+mn-ea"/>
                <a:cs typeface="+mn-cs"/>
              </a:rPr>
              <a:t> (format: YYYYMMDD) of your retention commitments.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Note: If you do not have an expiration date, check </a:t>
            </a:r>
            <a:r>
              <a:rPr lang="en-US" sz="1200" b="1" i="0" kern="1200" dirty="0">
                <a:solidFill>
                  <a:schemeClr val="tx1"/>
                </a:solidFill>
                <a:effectLst/>
                <a:latin typeface="+mn-lt"/>
                <a:ea typeface="+mn-ea"/>
                <a:cs typeface="+mn-cs"/>
              </a:rPr>
              <a:t>Retention period not specified</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Optional</a:t>
            </a:r>
            <a:r>
              <a:rPr lang="en-US" sz="1200" b="0" i="0" kern="1200" dirty="0">
                <a:solidFill>
                  <a:schemeClr val="tx1"/>
                </a:solidFill>
                <a:effectLst/>
                <a:latin typeface="+mn-lt"/>
                <a:ea typeface="+mn-ea"/>
                <a:cs typeface="+mn-cs"/>
              </a:rPr>
              <a:t>) You can add additional subfields to your 583 note with Optional Information.</a:t>
            </a:r>
          </a:p>
          <a:p>
            <a:pPr marL="685800" lvl="1"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subfield type</a:t>
            </a:r>
            <a:r>
              <a:rPr lang="en-US" sz="1200" b="0" i="0" kern="1200" dirty="0">
                <a:solidFill>
                  <a:schemeClr val="tx1"/>
                </a:solidFill>
                <a:effectLst/>
                <a:latin typeface="+mn-lt"/>
                <a:ea typeface="+mn-ea"/>
                <a:cs typeface="+mn-cs"/>
              </a:rPr>
              <a:t> from the drop-down list.</a:t>
            </a:r>
          </a:p>
          <a:p>
            <a:pPr marL="1143000" lvl="2" indent="-228600">
              <a:buFont typeface="+mj-lt"/>
              <a:buAutoNum type="arabicPeriod"/>
            </a:pPr>
            <a:r>
              <a:rPr lang="en-US" sz="1200" b="0" i="0" kern="1200" dirty="0">
                <a:solidFill>
                  <a:schemeClr val="tx1"/>
                </a:solidFill>
                <a:effectLst/>
                <a:latin typeface="+mn-lt"/>
                <a:ea typeface="+mn-ea"/>
                <a:cs typeface="+mn-cs"/>
              </a:rPr>
              <a:t>j - Site of Action</a:t>
            </a:r>
          </a:p>
          <a:p>
            <a:pPr marL="1143000" lvl="2" indent="-228600">
              <a:buFont typeface="+mj-lt"/>
              <a:buAutoNum type="arabicPeriod"/>
            </a:pPr>
            <a:r>
              <a:rPr lang="en-US" sz="1200" b="0" i="0" kern="1200" dirty="0">
                <a:solidFill>
                  <a:schemeClr val="tx1"/>
                </a:solidFill>
                <a:effectLst/>
                <a:latin typeface="+mn-lt"/>
                <a:ea typeface="+mn-ea"/>
                <a:cs typeface="+mn-cs"/>
              </a:rPr>
              <a:t>u - URL to Documentation for Archiving Program</a:t>
            </a:r>
          </a:p>
          <a:p>
            <a:pPr marL="1143000" lvl="2" indent="-228600">
              <a:buFont typeface="+mj-lt"/>
              <a:buAutoNum type="arabicPeriod"/>
            </a:pPr>
            <a:r>
              <a:rPr lang="en-US" sz="1200" b="0" i="0" kern="1200" dirty="0">
                <a:solidFill>
                  <a:schemeClr val="tx1"/>
                </a:solidFill>
                <a:effectLst/>
                <a:latin typeface="+mn-lt"/>
                <a:ea typeface="+mn-ea"/>
                <a:cs typeface="+mn-cs"/>
              </a:rPr>
              <a:t>z - Public Note</a:t>
            </a:r>
          </a:p>
          <a:p>
            <a:pPr marL="1143000" lvl="2" indent="-228600">
              <a:buFont typeface="+mj-lt"/>
              <a:buAutoNum type="arabicPeriod"/>
            </a:pPr>
            <a:r>
              <a:rPr lang="en-US" sz="1200" b="0" i="0" kern="1200" dirty="0">
                <a:solidFill>
                  <a:schemeClr val="tx1"/>
                </a:solidFill>
                <a:effectLst/>
                <a:latin typeface="+mn-lt"/>
                <a:ea typeface="+mn-ea"/>
                <a:cs typeface="+mn-cs"/>
              </a:rPr>
              <a:t>5 - Archiving Institution</a:t>
            </a:r>
          </a:p>
          <a:p>
            <a:pPr marL="685800" lvl="1" indent="-228600">
              <a:buFont typeface="+mj-lt"/>
              <a:buAutoNum type="arabicPeriod"/>
            </a:pPr>
            <a:r>
              <a:rPr lang="en-US" sz="1200" b="0" i="0" kern="1200" dirty="0">
                <a:solidFill>
                  <a:schemeClr val="tx1"/>
                </a:solidFill>
                <a:effectLst/>
                <a:latin typeface="+mn-lt"/>
                <a:ea typeface="+mn-ea"/>
                <a:cs typeface="+mn-cs"/>
              </a:rPr>
              <a:t>Enter </a:t>
            </a:r>
            <a:r>
              <a:rPr lang="en-US" sz="1200" b="1" i="0" kern="1200" dirty="0">
                <a:solidFill>
                  <a:schemeClr val="tx1"/>
                </a:solidFill>
                <a:effectLst/>
                <a:latin typeface="+mn-lt"/>
                <a:ea typeface="+mn-ea"/>
                <a:cs typeface="+mn-cs"/>
              </a:rPr>
              <a:t>subfield details</a:t>
            </a:r>
            <a:r>
              <a:rPr lang="en-US" sz="1200" b="0" i="0" kern="1200" dirty="0">
                <a:solidFill>
                  <a:schemeClr val="tx1"/>
                </a:solidFill>
                <a:effectLst/>
                <a:latin typeface="+mn-lt"/>
                <a:ea typeface="+mn-ea"/>
                <a:cs typeface="+mn-cs"/>
              </a:rPr>
              <a:t> in the text box.</a:t>
            </a:r>
          </a:p>
          <a:p>
            <a:pPr marL="685800" lvl="1" indent="-228600">
              <a:buFont typeface="+mj-lt"/>
              <a:buAutoNum type="arabicPeriod"/>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Optional</a:t>
            </a:r>
            <a:r>
              <a:rPr lang="en-US" sz="1200" b="0" i="0" kern="1200" dirty="0">
                <a:solidFill>
                  <a:schemeClr val="tx1"/>
                </a:solidFill>
                <a:effectLst/>
                <a:latin typeface="+mn-lt"/>
                <a:ea typeface="+mn-ea"/>
                <a:cs typeface="+mn-cs"/>
              </a:rPr>
              <a:t>) Click the </a:t>
            </a:r>
            <a:r>
              <a:rPr lang="en-US" sz="1200" b="1" i="0" kern="1200" dirty="0">
                <a:solidFill>
                  <a:schemeClr val="tx1"/>
                </a:solidFill>
                <a:effectLst/>
                <a:latin typeface="+mn-lt"/>
                <a:ea typeface="+mn-ea"/>
                <a:cs typeface="+mn-cs"/>
              </a:rPr>
              <a:t>Add button</a:t>
            </a:r>
            <a:r>
              <a:rPr lang="en-US" sz="1200" b="0" i="0" kern="1200" dirty="0">
                <a:solidFill>
                  <a:schemeClr val="tx1"/>
                </a:solidFill>
                <a:effectLst/>
                <a:latin typeface="+mn-lt"/>
                <a:ea typeface="+mn-ea"/>
                <a:cs typeface="+mn-cs"/>
              </a:rPr>
              <a:t> () to add additional subfields.</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endParaRPr lang="en-US" dirty="0"/>
          </a:p>
          <a:p>
            <a:r>
              <a:rPr lang="en-US" sz="1200" b="1" i="0" kern="1200" dirty="0">
                <a:solidFill>
                  <a:schemeClr val="tx1"/>
                </a:solidFill>
                <a:effectLst/>
                <a:latin typeface="+mn-lt"/>
                <a:ea typeface="+mn-ea"/>
                <a:cs typeface="+mn-cs"/>
              </a:rPr>
              <a:t>If you are retaining material under multiple programs that have different expiration dates</a:t>
            </a:r>
            <a:endParaRPr lang="en-US" sz="1200" b="0" i="0" kern="1200" dirty="0">
              <a:solidFill>
                <a:schemeClr val="tx1"/>
              </a:solidFill>
              <a:effectLst/>
              <a:latin typeface="+mn-lt"/>
              <a:ea typeface="+mn-ea"/>
              <a:cs typeface="+mn-cs"/>
            </a:endParaRPr>
          </a:p>
          <a:p>
            <a:pPr marL="228600" indent="-228600">
              <a:buFont typeface="+mj-lt"/>
              <a:buAutoNum type="arabicPeriod"/>
            </a:pPr>
            <a:r>
              <a:rPr lang="en-US" dirty="0"/>
              <a:t>Completed Retention Commitment tab for multiple programs that have different expiration dates - </a:t>
            </a:r>
            <a:r>
              <a:rPr lang="en-US" dirty="0" err="1"/>
              <a:t>Example</a:t>
            </a:r>
            <a:r>
              <a:rPr lang="en-US" sz="1200" b="0" i="0" kern="1200" dirty="0" err="1">
                <a:solidFill>
                  <a:schemeClr val="tx1"/>
                </a:solidFill>
                <a:effectLst/>
                <a:latin typeface="+mn-lt"/>
                <a:ea typeface="+mn-ea"/>
                <a:cs typeface="+mn-cs"/>
              </a:rPr>
              <a:t>Select</a:t>
            </a:r>
            <a:r>
              <a:rPr lang="en-US" sz="1200" b="0" i="0" kern="1200" dirty="0">
                <a:solidFill>
                  <a:schemeClr val="tx1"/>
                </a:solidFill>
                <a:effectLst/>
                <a:latin typeface="+mn-lt"/>
                <a:ea typeface="+mn-ea"/>
                <a:cs typeface="+mn-cs"/>
              </a:rPr>
              <a:t> a </a:t>
            </a:r>
            <a:r>
              <a:rPr lang="en-US" sz="1200" b="1" i="0" kern="1200" dirty="0">
                <a:solidFill>
                  <a:schemeClr val="tx1"/>
                </a:solidFill>
                <a:effectLst/>
                <a:latin typeface="+mn-lt"/>
                <a:ea typeface="+mn-ea"/>
                <a:cs typeface="+mn-cs"/>
              </a:rPr>
              <a:t>value</a:t>
            </a:r>
            <a:r>
              <a:rPr lang="en-US" sz="1200" b="0" i="0" kern="1200" dirty="0">
                <a:solidFill>
                  <a:schemeClr val="tx1"/>
                </a:solidFill>
                <a:effectLst/>
                <a:latin typeface="+mn-lt"/>
                <a:ea typeface="+mn-ea"/>
                <a:cs typeface="+mn-cs"/>
              </a:rPr>
              <a:t> for </a:t>
            </a:r>
            <a:r>
              <a:rPr lang="en-US" sz="1200" b="0" i="0" u="none" strike="noStrike" kern="1200" dirty="0">
                <a:solidFill>
                  <a:schemeClr val="tx1"/>
                </a:solidFill>
                <a:effectLst/>
                <a:latin typeface="+mn-lt"/>
                <a:ea typeface="+mn-ea"/>
                <a:cs typeface="+mn-cs"/>
                <a:hlinkClick r:id="rId3" tooltip="Register shared print retention commitments"/>
              </a:rPr>
              <a:t>Treatment of Existing LHRs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For Archiving Program Name (583$f), enter the </a:t>
            </a:r>
            <a:r>
              <a:rPr lang="en-US" sz="1200" b="1" i="0" kern="1200" dirty="0">
                <a:solidFill>
                  <a:schemeClr val="tx1"/>
                </a:solidFill>
                <a:effectLst/>
                <a:latin typeface="+mn-lt"/>
                <a:ea typeface="+mn-ea"/>
                <a:cs typeface="+mn-cs"/>
              </a:rPr>
              <a:t>name of your archiving program/consortium</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For Action Date (583 $c), enter the </a:t>
            </a:r>
            <a:r>
              <a:rPr lang="en-US" sz="1200" b="1" i="0" kern="1200" dirty="0">
                <a:solidFill>
                  <a:schemeClr val="tx1"/>
                </a:solidFill>
                <a:effectLst/>
                <a:latin typeface="+mn-lt"/>
                <a:ea typeface="+mn-ea"/>
                <a:cs typeface="+mn-cs"/>
              </a:rPr>
              <a:t>start date</a:t>
            </a:r>
            <a:r>
              <a:rPr lang="en-US" sz="1200" b="0" i="0" kern="1200" dirty="0">
                <a:solidFill>
                  <a:schemeClr val="tx1"/>
                </a:solidFill>
                <a:effectLst/>
                <a:latin typeface="+mn-lt"/>
                <a:ea typeface="+mn-ea"/>
                <a:cs typeface="+mn-cs"/>
              </a:rPr>
              <a:t> (format: YYYYMMDD) of your retention commitments.</a:t>
            </a:r>
          </a:p>
          <a:p>
            <a:pPr marL="228600" indent="-228600">
              <a:buFont typeface="+mj-lt"/>
              <a:buAutoNum type="arabicPeriod"/>
            </a:pPr>
            <a:r>
              <a:rPr lang="en-US" sz="1200" b="0" i="0" kern="1200" dirty="0">
                <a:solidFill>
                  <a:schemeClr val="tx1"/>
                </a:solidFill>
                <a:effectLst/>
                <a:latin typeface="+mn-lt"/>
                <a:ea typeface="+mn-ea"/>
                <a:cs typeface="+mn-cs"/>
              </a:rPr>
              <a:t>For Retention Commitment Expiration Date (583 $d), enter the </a:t>
            </a:r>
            <a:r>
              <a:rPr lang="en-US" sz="1200" b="1" i="0" kern="1200" dirty="0">
                <a:solidFill>
                  <a:schemeClr val="tx1"/>
                </a:solidFill>
                <a:effectLst/>
                <a:latin typeface="+mn-lt"/>
                <a:ea typeface="+mn-ea"/>
                <a:cs typeface="+mn-cs"/>
              </a:rPr>
              <a:t>expiration date</a:t>
            </a:r>
            <a:r>
              <a:rPr lang="en-US" sz="1200" b="0" i="0" kern="1200" dirty="0">
                <a:solidFill>
                  <a:schemeClr val="tx1"/>
                </a:solidFill>
                <a:effectLst/>
                <a:latin typeface="+mn-lt"/>
                <a:ea typeface="+mn-ea"/>
                <a:cs typeface="+mn-cs"/>
              </a:rPr>
              <a:t> (format: YYYYMMDD) of your retention commitments.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Note: If you do not have an expiration date, check </a:t>
            </a:r>
            <a:r>
              <a:rPr lang="en-US" sz="1200" b="1" i="0" kern="1200" dirty="0">
                <a:solidFill>
                  <a:schemeClr val="tx1"/>
                </a:solidFill>
                <a:effectLst/>
                <a:latin typeface="+mn-lt"/>
                <a:ea typeface="+mn-ea"/>
                <a:cs typeface="+mn-cs"/>
              </a:rPr>
              <a:t>Retention period not specified</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Optional</a:t>
            </a:r>
            <a:r>
              <a:rPr lang="en-US" sz="1200" b="0" i="0" kern="1200" dirty="0">
                <a:solidFill>
                  <a:schemeClr val="tx1"/>
                </a:solidFill>
                <a:effectLst/>
                <a:latin typeface="+mn-lt"/>
                <a:ea typeface="+mn-ea"/>
                <a:cs typeface="+mn-cs"/>
              </a:rPr>
              <a:t>) You can add additional subfields to your 583 note with Optional Information.</a:t>
            </a:r>
          </a:p>
          <a:p>
            <a:pPr marL="685800" lvl="1"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subfield type</a:t>
            </a:r>
            <a:r>
              <a:rPr lang="en-US" sz="1200" b="0" i="0" kern="1200" dirty="0">
                <a:solidFill>
                  <a:schemeClr val="tx1"/>
                </a:solidFill>
                <a:effectLst/>
                <a:latin typeface="+mn-lt"/>
                <a:ea typeface="+mn-ea"/>
                <a:cs typeface="+mn-cs"/>
              </a:rPr>
              <a:t> from the drop-down list.</a:t>
            </a:r>
          </a:p>
          <a:p>
            <a:pPr marL="1143000" lvl="2" indent="-228600">
              <a:buFont typeface="+mj-lt"/>
              <a:buAutoNum type="arabicPeriod"/>
            </a:pPr>
            <a:r>
              <a:rPr lang="en-US" sz="1200" b="0" i="0" kern="1200" dirty="0">
                <a:solidFill>
                  <a:schemeClr val="tx1"/>
                </a:solidFill>
                <a:effectLst/>
                <a:latin typeface="+mn-lt"/>
                <a:ea typeface="+mn-ea"/>
                <a:cs typeface="+mn-cs"/>
              </a:rPr>
              <a:t>j - Site of Action</a:t>
            </a:r>
          </a:p>
          <a:p>
            <a:pPr marL="1143000" lvl="2" indent="-228600">
              <a:buFont typeface="+mj-lt"/>
              <a:buAutoNum type="arabicPeriod"/>
            </a:pPr>
            <a:r>
              <a:rPr lang="en-US" sz="1200" b="0" i="0" kern="1200" dirty="0">
                <a:solidFill>
                  <a:schemeClr val="tx1"/>
                </a:solidFill>
                <a:effectLst/>
                <a:latin typeface="+mn-lt"/>
                <a:ea typeface="+mn-ea"/>
                <a:cs typeface="+mn-cs"/>
              </a:rPr>
              <a:t>u - URL to Documentation for Archiving Program</a:t>
            </a:r>
          </a:p>
          <a:p>
            <a:pPr marL="1143000" lvl="2" indent="-228600">
              <a:buFont typeface="+mj-lt"/>
              <a:buAutoNum type="arabicPeriod"/>
            </a:pPr>
            <a:r>
              <a:rPr lang="en-US" sz="1200" b="0" i="0" kern="1200" dirty="0">
                <a:solidFill>
                  <a:schemeClr val="tx1"/>
                </a:solidFill>
                <a:effectLst/>
                <a:latin typeface="+mn-lt"/>
                <a:ea typeface="+mn-ea"/>
                <a:cs typeface="+mn-cs"/>
              </a:rPr>
              <a:t>z - Public Note</a:t>
            </a:r>
          </a:p>
          <a:p>
            <a:pPr marL="1143000" lvl="2" indent="-228600">
              <a:buFont typeface="+mj-lt"/>
              <a:buAutoNum type="arabicPeriod"/>
            </a:pPr>
            <a:r>
              <a:rPr lang="en-US" sz="1200" b="0" i="0" kern="1200" dirty="0">
                <a:solidFill>
                  <a:schemeClr val="tx1"/>
                </a:solidFill>
                <a:effectLst/>
                <a:latin typeface="+mn-lt"/>
                <a:ea typeface="+mn-ea"/>
                <a:cs typeface="+mn-cs"/>
              </a:rPr>
              <a:t>5 - Archiving Institution</a:t>
            </a:r>
          </a:p>
          <a:p>
            <a:pPr marL="685800" lvl="1" indent="-228600">
              <a:buFont typeface="+mj-lt"/>
              <a:buAutoNum type="arabicPeriod"/>
            </a:pPr>
            <a:r>
              <a:rPr lang="en-US" sz="1200" b="0" i="0" kern="1200" dirty="0">
                <a:solidFill>
                  <a:schemeClr val="tx1"/>
                </a:solidFill>
                <a:effectLst/>
                <a:latin typeface="+mn-lt"/>
                <a:ea typeface="+mn-ea"/>
                <a:cs typeface="+mn-cs"/>
              </a:rPr>
              <a:t>Enter </a:t>
            </a:r>
            <a:r>
              <a:rPr lang="en-US" sz="1200" b="1" i="0" kern="1200" dirty="0">
                <a:solidFill>
                  <a:schemeClr val="tx1"/>
                </a:solidFill>
                <a:effectLst/>
                <a:latin typeface="+mn-lt"/>
                <a:ea typeface="+mn-ea"/>
                <a:cs typeface="+mn-cs"/>
              </a:rPr>
              <a:t>subfield details</a:t>
            </a:r>
            <a:r>
              <a:rPr lang="en-US" sz="1200" b="0" i="0" kern="1200" dirty="0">
                <a:solidFill>
                  <a:schemeClr val="tx1"/>
                </a:solidFill>
                <a:effectLst/>
                <a:latin typeface="+mn-lt"/>
                <a:ea typeface="+mn-ea"/>
                <a:cs typeface="+mn-cs"/>
              </a:rPr>
              <a:t> in the text box.</a:t>
            </a:r>
          </a:p>
          <a:p>
            <a:pPr marL="685800" lvl="1" indent="-228600">
              <a:buFont typeface="+mj-lt"/>
              <a:buAutoNum type="arabicPeriod"/>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Optional</a:t>
            </a:r>
            <a:r>
              <a:rPr lang="en-US" sz="1200" b="0" i="0" kern="1200" dirty="0">
                <a:solidFill>
                  <a:schemeClr val="tx1"/>
                </a:solidFill>
                <a:effectLst/>
                <a:latin typeface="+mn-lt"/>
                <a:ea typeface="+mn-ea"/>
                <a:cs typeface="+mn-cs"/>
              </a:rPr>
              <a:t>) Click the </a:t>
            </a:r>
            <a:r>
              <a:rPr lang="en-US" sz="1200" b="1" i="0" kern="1200" dirty="0">
                <a:solidFill>
                  <a:schemeClr val="tx1"/>
                </a:solidFill>
                <a:effectLst/>
                <a:latin typeface="+mn-lt"/>
                <a:ea typeface="+mn-ea"/>
                <a:cs typeface="+mn-cs"/>
              </a:rPr>
              <a:t>Add button</a:t>
            </a:r>
            <a:r>
              <a:rPr lang="en-US" sz="1200" b="0" i="0" kern="1200" dirty="0">
                <a:solidFill>
                  <a:schemeClr val="tx1"/>
                </a:solidFill>
                <a:effectLst/>
                <a:latin typeface="+mn-lt"/>
                <a:ea typeface="+mn-ea"/>
                <a:cs typeface="+mn-cs"/>
              </a:rPr>
              <a:t> () to add additional subfields.</a:t>
            </a:r>
          </a:p>
          <a:p>
            <a:pPr marL="228600" indent="-228600">
              <a:buFont typeface="+mj-lt"/>
              <a:buAutoNum type="arabicPeriod"/>
            </a:pPr>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Action (583 $a) Add button</a:t>
            </a:r>
            <a:r>
              <a:rPr lang="en-US" sz="1200" b="0" i="0" kern="1200" dirty="0">
                <a:solidFill>
                  <a:schemeClr val="tx1"/>
                </a:solidFill>
                <a:effectLst/>
                <a:latin typeface="+mn-lt"/>
                <a:ea typeface="+mn-ea"/>
                <a:cs typeface="+mn-cs"/>
              </a:rPr>
              <a:t> () to add an additional program and repeat steps 1 through 5.</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endParaRPr lang="en-US" dirty="0"/>
          </a:p>
          <a:p>
            <a:endParaRPr lang="en-US" dirty="0"/>
          </a:p>
          <a:p>
            <a:pPr lvl="0"/>
            <a:r>
              <a:rPr lang="en-US" sz="1200" kern="1200" dirty="0">
                <a:solidFill>
                  <a:schemeClr val="tx1"/>
                </a:solidFill>
                <a:effectLst/>
                <a:latin typeface="+mn-lt"/>
                <a:ea typeface="+mn-ea"/>
                <a:cs typeface="+mn-cs"/>
              </a:rPr>
              <a:t>In a nutshell, “Treatment of Existing LHRs” indicates whether you want the registration process to create new LHRs, or update existing LHRs.  (Which I suspect mostly boils down to non-WMS libraries, vs. WMS libraries, but we leave the options open for anyone)</a:t>
            </a:r>
          </a:p>
          <a:p>
            <a:pPr lvl="0"/>
            <a:r>
              <a:rPr lang="en-US" sz="1200" kern="1200" dirty="0">
                <a:solidFill>
                  <a:schemeClr val="tx1"/>
                </a:solidFill>
                <a:effectLst/>
                <a:latin typeface="+mn-lt"/>
                <a:ea typeface="+mn-ea"/>
                <a:cs typeface="+mn-cs"/>
              </a:rPr>
              <a:t>your notes mention that $z public note can be added as “Optional Information” but the screenshot doesn’t show it.   I mention that only because it looks like discovery is one of the focuses of the discussion.   </a:t>
            </a:r>
          </a:p>
          <a:p>
            <a:pPr lvl="0"/>
            <a:r>
              <a:rPr lang="en-US" sz="1200" kern="1200" dirty="0">
                <a:solidFill>
                  <a:schemeClr val="tx1"/>
                </a:solidFill>
                <a:effectLst/>
                <a:latin typeface="+mn-lt"/>
                <a:ea typeface="+mn-ea"/>
                <a:cs typeface="+mn-cs"/>
              </a:rPr>
              <a:t>Did you want to include $3 in your notes because it cannot be added in Optional Information?  (Remember, we don’t support it here because $3 is by definition, item-specific information – so not appropriate for a collection “template” that will be applied to every LHR)</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13</a:t>
            </a:fld>
            <a:endParaRPr lang="en-US"/>
          </a:p>
        </p:txBody>
      </p:sp>
    </p:spTree>
    <p:extLst>
      <p:ext uri="{BB962C8B-B14F-4D97-AF65-F5344CB8AC3E}">
        <p14:creationId xmlns:p14="http://schemas.microsoft.com/office/powerpoint/2010/main" val="389387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why are you setting these values?  Because OCLC’s </a:t>
            </a:r>
            <a:r>
              <a:rPr lang="en-US" sz="1200" kern="1200" dirty="0" err="1">
                <a:solidFill>
                  <a:schemeClr val="tx1"/>
                </a:solidFill>
                <a:effectLst/>
                <a:latin typeface="+mn-lt"/>
                <a:ea typeface="+mn-ea"/>
                <a:cs typeface="+mn-cs"/>
              </a:rPr>
              <a:t>WorldShare</a:t>
            </a:r>
            <a:r>
              <a:rPr lang="en-US" sz="1200" kern="1200" dirty="0">
                <a:solidFill>
                  <a:schemeClr val="tx1"/>
                </a:solidFill>
                <a:effectLst/>
                <a:latin typeface="+mn-lt"/>
                <a:ea typeface="+mn-ea"/>
                <a:cs typeface="+mn-cs"/>
              </a:rPr>
              <a:t> ILL, </a:t>
            </a:r>
            <a:r>
              <a:rPr lang="en-US" sz="1200" kern="1200" dirty="0" err="1">
                <a:solidFill>
                  <a:schemeClr val="tx1"/>
                </a:solidFill>
                <a:effectLst/>
                <a:latin typeface="+mn-lt"/>
                <a:ea typeface="+mn-ea"/>
                <a:cs typeface="+mn-cs"/>
              </a:rPr>
              <a:t>Tipasa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ILLiad</a:t>
            </a:r>
            <a:r>
              <a:rPr lang="en-US" sz="1200" kern="1200" dirty="0">
                <a:solidFill>
                  <a:schemeClr val="tx1"/>
                </a:solidFill>
                <a:effectLst/>
                <a:latin typeface="+mn-lt"/>
                <a:ea typeface="+mn-ea"/>
                <a:cs typeface="+mn-cs"/>
              </a:rPr>
              <a:t> will use that info to automatically deflect requests for items the LHR says you will not lend or copy, so your staff won’t have to respond “no” to those requests</a:t>
            </a:r>
          </a:p>
          <a:p>
            <a:pPr marL="0" indent="0">
              <a:buFont typeface="+mj-lt"/>
              <a:buNone/>
            </a:pPr>
            <a:r>
              <a:rPr lang="en-US" sz="120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The ILL Policies tab allows you to set positions 20-21 in the 008 field.</a:t>
            </a:r>
          </a:p>
          <a:p>
            <a:pPr marL="228600" indent="-228600">
              <a:buFont typeface="+mj-lt"/>
              <a:buAutoNum type="arabicPeriod"/>
            </a:pPr>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ILL Policies </a:t>
            </a:r>
            <a:r>
              <a:rPr lang="en-US" sz="1200" b="0" i="0" kern="1200" dirty="0">
                <a:solidFill>
                  <a:schemeClr val="tx1"/>
                </a:solidFill>
                <a:effectLst/>
                <a:latin typeface="+mn-lt"/>
                <a:ea typeface="+mn-ea"/>
                <a:cs typeface="+mn-cs"/>
              </a:rPr>
              <a:t>tab.</a:t>
            </a:r>
          </a:p>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Lending Policy (008/20)</a:t>
            </a:r>
            <a:r>
              <a:rPr lang="en-US" sz="1200" b="0" i="0" kern="1200" dirty="0">
                <a:solidFill>
                  <a:schemeClr val="tx1"/>
                </a:solidFill>
                <a:effectLst/>
                <a:latin typeface="+mn-lt"/>
                <a:ea typeface="+mn-ea"/>
                <a:cs typeface="+mn-cs"/>
              </a:rPr>
              <a:t> from the drop-down list.</a:t>
            </a:r>
          </a:p>
          <a:p>
            <a:pPr marL="685800" lvl="1" indent="-228600">
              <a:buFont typeface="+mj-lt"/>
              <a:buAutoNum type="arabicPeriod"/>
            </a:pPr>
            <a:r>
              <a:rPr lang="en-US" sz="1200" b="0" i="0" kern="1200" dirty="0">
                <a:solidFill>
                  <a:schemeClr val="tx1"/>
                </a:solidFill>
                <a:effectLst/>
                <a:latin typeface="+mn-lt"/>
                <a:ea typeface="+mn-ea"/>
                <a:cs typeface="+mn-cs"/>
              </a:rPr>
              <a:t>a - Will lend</a:t>
            </a:r>
          </a:p>
          <a:p>
            <a:pPr marL="685800" lvl="1" indent="-228600">
              <a:buFont typeface="+mj-lt"/>
              <a:buAutoNum type="arabicPeriod"/>
            </a:pPr>
            <a:r>
              <a:rPr lang="en-US" sz="1200" b="0" i="0" kern="1200" dirty="0">
                <a:solidFill>
                  <a:schemeClr val="tx1"/>
                </a:solidFill>
                <a:effectLst/>
                <a:latin typeface="+mn-lt"/>
                <a:ea typeface="+mn-ea"/>
                <a:cs typeface="+mn-cs"/>
              </a:rPr>
              <a:t>b - Will not lend</a:t>
            </a:r>
          </a:p>
          <a:p>
            <a:pPr marL="685800" lvl="1" indent="-228600">
              <a:buFont typeface="+mj-lt"/>
              <a:buAutoNum type="arabicPeriod"/>
            </a:pPr>
            <a:r>
              <a:rPr lang="en-US" sz="1200" b="0" i="0" kern="1200" dirty="0">
                <a:solidFill>
                  <a:schemeClr val="tx1"/>
                </a:solidFill>
                <a:effectLst/>
                <a:latin typeface="+mn-lt"/>
                <a:ea typeface="+mn-ea"/>
                <a:cs typeface="+mn-cs"/>
              </a:rPr>
              <a:t>c - Will lend hard-copy only</a:t>
            </a:r>
          </a:p>
          <a:p>
            <a:pPr marL="685800" lvl="1" indent="-228600">
              <a:buFont typeface="+mj-lt"/>
              <a:buAutoNum type="arabicPeriod"/>
            </a:pPr>
            <a:r>
              <a:rPr lang="en-US" sz="1200" b="0" i="0" kern="1200" dirty="0">
                <a:solidFill>
                  <a:schemeClr val="tx1"/>
                </a:solidFill>
                <a:effectLst/>
                <a:latin typeface="+mn-lt"/>
                <a:ea typeface="+mn-ea"/>
                <a:cs typeface="+mn-cs"/>
              </a:rPr>
              <a:t>l - Limited lending policy</a:t>
            </a:r>
          </a:p>
          <a:p>
            <a:pPr marL="685800" lvl="1" indent="-228600">
              <a:buFont typeface="+mj-lt"/>
              <a:buAutoNum type="arabicPeriod"/>
            </a:pPr>
            <a:r>
              <a:rPr lang="en-US" sz="1200" b="0" i="0" kern="1200" dirty="0">
                <a:solidFill>
                  <a:schemeClr val="tx1"/>
                </a:solidFill>
                <a:effectLst/>
                <a:latin typeface="+mn-lt"/>
                <a:ea typeface="+mn-ea"/>
                <a:cs typeface="+mn-cs"/>
              </a:rPr>
              <a:t>u - Unknown</a:t>
            </a:r>
          </a:p>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value</a:t>
            </a:r>
            <a:r>
              <a:rPr lang="en-US" sz="1200" b="0" i="0" kern="1200" dirty="0">
                <a:solidFill>
                  <a:schemeClr val="tx1"/>
                </a:solidFill>
                <a:effectLst/>
                <a:latin typeface="+mn-lt"/>
                <a:ea typeface="+mn-ea"/>
                <a:cs typeface="+mn-cs"/>
              </a:rPr>
              <a:t> for </a:t>
            </a:r>
            <a:r>
              <a:rPr lang="en-US" sz="1200" b="0" i="0" u="none" strike="noStrike" kern="1200" dirty="0">
                <a:solidFill>
                  <a:schemeClr val="tx1"/>
                </a:solidFill>
                <a:effectLst/>
                <a:latin typeface="+mn-lt"/>
                <a:ea typeface="+mn-ea"/>
                <a:cs typeface="+mn-cs"/>
                <a:hlinkClick r:id="rId3" tooltip="Register shared print retention commitments"/>
              </a:rPr>
              <a:t>Treatment of Existing LHRs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Reproduction Policy (008/21)</a:t>
            </a:r>
            <a:r>
              <a:rPr lang="en-US" sz="1200" b="0" i="0" kern="1200" dirty="0">
                <a:solidFill>
                  <a:schemeClr val="tx1"/>
                </a:solidFill>
                <a:effectLst/>
                <a:latin typeface="+mn-lt"/>
                <a:ea typeface="+mn-ea"/>
                <a:cs typeface="+mn-cs"/>
              </a:rPr>
              <a:t> from the drop-down list.</a:t>
            </a:r>
          </a:p>
          <a:p>
            <a:pPr marL="685800" lvl="1" indent="-228600">
              <a:buFont typeface="+mj-lt"/>
              <a:buAutoNum type="arabicPeriod"/>
            </a:pPr>
            <a:r>
              <a:rPr lang="en-US" sz="1200" b="0" i="0" kern="1200" dirty="0">
                <a:solidFill>
                  <a:schemeClr val="tx1"/>
                </a:solidFill>
                <a:effectLst/>
                <a:latin typeface="+mn-lt"/>
                <a:ea typeface="+mn-ea"/>
                <a:cs typeface="+mn-cs"/>
              </a:rPr>
              <a:t>a - Will reproduce</a:t>
            </a:r>
          </a:p>
          <a:p>
            <a:pPr marL="685800" lvl="1" indent="-228600">
              <a:buFont typeface="+mj-lt"/>
              <a:buAutoNum type="arabicPeriod"/>
            </a:pPr>
            <a:r>
              <a:rPr lang="en-US" sz="1200" b="0" i="0" kern="1200" dirty="0">
                <a:solidFill>
                  <a:schemeClr val="tx1"/>
                </a:solidFill>
                <a:effectLst/>
                <a:latin typeface="+mn-lt"/>
                <a:ea typeface="+mn-ea"/>
                <a:cs typeface="+mn-cs"/>
              </a:rPr>
              <a:t>b - Will not reproduce</a:t>
            </a:r>
          </a:p>
          <a:p>
            <a:pPr marL="685800" lvl="1" indent="-228600">
              <a:buFont typeface="+mj-lt"/>
              <a:buAutoNum type="arabicPeriod"/>
            </a:pPr>
            <a:r>
              <a:rPr lang="en-US" sz="1200" b="0" i="0" kern="1200" dirty="0">
                <a:solidFill>
                  <a:schemeClr val="tx1"/>
                </a:solidFill>
                <a:effectLst/>
                <a:latin typeface="+mn-lt"/>
                <a:ea typeface="+mn-ea"/>
                <a:cs typeface="+mn-cs"/>
              </a:rPr>
              <a:t>u - Unknown</a:t>
            </a:r>
          </a:p>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value</a:t>
            </a:r>
            <a:r>
              <a:rPr lang="en-US" sz="1200" b="0" i="0" kern="1200" dirty="0">
                <a:solidFill>
                  <a:schemeClr val="tx1"/>
                </a:solidFill>
                <a:effectLst/>
                <a:latin typeface="+mn-lt"/>
                <a:ea typeface="+mn-ea"/>
                <a:cs typeface="+mn-cs"/>
              </a:rPr>
              <a:t> for </a:t>
            </a:r>
            <a:r>
              <a:rPr lang="en-US" sz="1200" b="0" i="0" u="none" strike="noStrike" kern="1200" dirty="0">
                <a:solidFill>
                  <a:schemeClr val="tx1"/>
                </a:solidFill>
                <a:effectLst/>
                <a:latin typeface="+mn-lt"/>
                <a:ea typeface="+mn-ea"/>
                <a:cs typeface="+mn-cs"/>
                <a:hlinkClick r:id="rId3" tooltip="Register shared print retention commitments"/>
              </a:rPr>
              <a:t>Treatment of Existing LHRs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14</a:t>
            </a:fld>
            <a:endParaRPr lang="en-US"/>
          </a:p>
        </p:txBody>
      </p:sp>
    </p:spTree>
    <p:extLst>
      <p:ext uri="{BB962C8B-B14F-4D97-AF65-F5344CB8AC3E}">
        <p14:creationId xmlns:p14="http://schemas.microsoft.com/office/powerpoint/2010/main" val="116416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dirty="0">
                <a:solidFill>
                  <a:schemeClr val="tx1"/>
                </a:solidFill>
                <a:effectLst/>
                <a:latin typeface="+mn-lt"/>
                <a:ea typeface="+mn-ea"/>
                <a:cs typeface="+mn-cs"/>
              </a:rPr>
              <a:t>**Current challenge </a:t>
            </a:r>
          </a:p>
          <a:p>
            <a:pPr marL="228600" indent="-228600">
              <a:buFont typeface="+mj-lt"/>
              <a:buAutoNum type="arabicPeriod"/>
            </a:pPr>
            <a:r>
              <a:rPr lang="en-US" sz="1200" b="0" i="0" kern="1200" dirty="0">
                <a:solidFill>
                  <a:schemeClr val="tx1"/>
                </a:solidFill>
                <a:effectLst/>
                <a:latin typeface="+mn-lt"/>
                <a:ea typeface="+mn-ea"/>
                <a:cs typeface="+mn-cs"/>
              </a:rPr>
              <a:t>The Location tab allows you to create the required 852 field.</a:t>
            </a:r>
          </a:p>
          <a:p>
            <a:pPr marL="228600" indent="-228600">
              <a:buFont typeface="+mj-lt"/>
              <a:buAutoNum type="arabicPeriod"/>
            </a:pPr>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Location </a:t>
            </a:r>
            <a:r>
              <a:rPr lang="en-US" sz="1200" b="0" i="0" kern="1200" dirty="0">
                <a:solidFill>
                  <a:schemeClr val="tx1"/>
                </a:solidFill>
                <a:effectLst/>
                <a:latin typeface="+mn-lt"/>
                <a:ea typeface="+mn-ea"/>
                <a:cs typeface="+mn-cs"/>
              </a:rPr>
              <a:t>tab.</a:t>
            </a:r>
          </a:p>
          <a:p>
            <a:pPr marL="228600" indent="-228600">
              <a:buFont typeface="+mj-lt"/>
              <a:buAutoNum type="arabicPeriod"/>
            </a:pPr>
            <a:r>
              <a:rPr lang="en-US" sz="1200" b="0" i="0" kern="1200" dirty="0">
                <a:solidFill>
                  <a:schemeClr val="tx1"/>
                </a:solidFill>
                <a:effectLst/>
                <a:latin typeface="+mn-lt"/>
                <a:ea typeface="+mn-ea"/>
                <a:cs typeface="+mn-cs"/>
              </a:rPr>
              <a:t>For Holdings Library Code of Current Location (852 $b), select a </a:t>
            </a:r>
            <a:r>
              <a:rPr lang="en-US" sz="1200" b="1" i="0" kern="1200" dirty="0">
                <a:solidFill>
                  <a:schemeClr val="tx1"/>
                </a:solidFill>
                <a:effectLst/>
                <a:latin typeface="+mn-lt"/>
                <a:ea typeface="+mn-ea"/>
                <a:cs typeface="+mn-cs"/>
              </a:rPr>
              <a:t>holding library code</a:t>
            </a:r>
            <a:r>
              <a:rPr lang="en-US" sz="1200" b="0" i="0" kern="1200" dirty="0">
                <a:solidFill>
                  <a:schemeClr val="tx1"/>
                </a:solidFill>
                <a:effectLst/>
                <a:latin typeface="+mn-lt"/>
                <a:ea typeface="+mn-ea"/>
                <a:cs typeface="+mn-cs"/>
              </a:rPr>
              <a:t> from the drop-down list.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Note: If you do not know what the correct 4-letter holding library code is, you should find out from your cataloger, otherwise LHRs will be created with inaccurate location information. If your library does not use 4-letter holding library codes, then use the default. Every symbol has a default holding library code, which should be displayed in the drop-down list.</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Note: If you have items for retention stored in different locations (e.g., a MAIN branch and an off-site facility), you will need to create and submit separate SP collections for each location where those items are stored.</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15</a:t>
            </a:fld>
            <a:endParaRPr lang="en-US"/>
          </a:p>
        </p:txBody>
      </p:sp>
    </p:spTree>
    <p:extLst>
      <p:ext uri="{BB962C8B-B14F-4D97-AF65-F5344CB8AC3E}">
        <p14:creationId xmlns:p14="http://schemas.microsoft.com/office/powerpoint/2010/main" val="76940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fyi</a:t>
            </a:r>
            <a:r>
              <a:rPr lang="en-US" sz="1200" kern="1200" dirty="0">
                <a:solidFill>
                  <a:schemeClr val="tx1"/>
                </a:solidFill>
                <a:effectLst/>
                <a:latin typeface="+mn-lt"/>
                <a:ea typeface="+mn-ea"/>
                <a:cs typeface="+mn-cs"/>
              </a:rPr>
              <a:t>, the code “</a:t>
            </a:r>
            <a:r>
              <a:rPr lang="en-US" sz="1200" kern="1200" dirty="0" err="1">
                <a:solidFill>
                  <a:schemeClr val="tx1"/>
                </a:solidFill>
                <a:effectLst/>
                <a:latin typeface="+mn-lt"/>
                <a:ea typeface="+mn-ea"/>
                <a:cs typeface="+mn-cs"/>
              </a:rPr>
              <a:t>oau</a:t>
            </a:r>
            <a:r>
              <a:rPr lang="en-US" sz="1200" kern="1200" dirty="0">
                <a:solidFill>
                  <a:schemeClr val="tx1"/>
                </a:solidFill>
                <a:effectLst/>
                <a:latin typeface="+mn-lt"/>
                <a:ea typeface="+mn-ea"/>
                <a:cs typeface="+mn-cs"/>
              </a:rPr>
              <a:t>” = Ohio University.  (Note that this is not an OCLC symbol; the MARC holdings format requires a “MARC organization code” here, not an OCLC symbol)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Linkage Information tab allows you to create the required 014 field.</a:t>
            </a:r>
          </a:p>
          <a:p>
            <a:pPr marL="228600" indent="-228600">
              <a:buFont typeface="+mj-lt"/>
              <a:buAutoNum type="arabicPeriod"/>
            </a:pPr>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Linkage Information</a:t>
            </a:r>
            <a:r>
              <a:rPr lang="en-US" sz="1200" b="0" i="0" kern="1200" dirty="0">
                <a:solidFill>
                  <a:schemeClr val="tx1"/>
                </a:solidFill>
                <a:effectLst/>
                <a:latin typeface="+mn-lt"/>
                <a:ea typeface="+mn-ea"/>
                <a:cs typeface="+mn-cs"/>
              </a:rPr>
              <a:t> tab.</a:t>
            </a:r>
          </a:p>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value</a:t>
            </a:r>
            <a:r>
              <a:rPr lang="en-US" sz="1200" b="0" i="0" kern="1200" dirty="0">
                <a:solidFill>
                  <a:schemeClr val="tx1"/>
                </a:solidFill>
                <a:effectLst/>
                <a:latin typeface="+mn-lt"/>
                <a:ea typeface="+mn-ea"/>
                <a:cs typeface="+mn-cs"/>
              </a:rPr>
              <a:t> for </a:t>
            </a:r>
            <a:r>
              <a:rPr lang="en-US" sz="1200" b="0" i="0" u="none" strike="noStrike" kern="1200" dirty="0">
                <a:solidFill>
                  <a:schemeClr val="tx1"/>
                </a:solidFill>
                <a:effectLst/>
                <a:latin typeface="+mn-lt"/>
                <a:ea typeface="+mn-ea"/>
                <a:cs typeface="+mn-cs"/>
                <a:hlinkClick r:id="rId3" tooltip="Register shared print retention commitments"/>
              </a:rPr>
              <a:t>Treatment of Existing LHRs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Enter your </a:t>
            </a:r>
            <a:r>
              <a:rPr lang="en-US" sz="1200" b="1" i="0" kern="1200" dirty="0">
                <a:solidFill>
                  <a:schemeClr val="tx1"/>
                </a:solidFill>
                <a:effectLst/>
                <a:latin typeface="+mn-lt"/>
                <a:ea typeface="+mn-ea"/>
                <a:cs typeface="+mn-cs"/>
              </a:rPr>
              <a:t>MARC Organization Code (014 $b)</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Note: If you do not know your MARC Organization Code, click </a:t>
            </a:r>
            <a:r>
              <a:rPr lang="en-US" sz="1200" b="1" i="0" kern="1200" dirty="0">
                <a:solidFill>
                  <a:schemeClr val="tx1"/>
                </a:solidFill>
                <a:effectLst/>
                <a:latin typeface="+mn-lt"/>
                <a:ea typeface="+mn-ea"/>
                <a:cs typeface="+mn-cs"/>
              </a:rPr>
              <a:t>MARC Code List for Organizations</a:t>
            </a:r>
            <a:r>
              <a:rPr lang="en-US" sz="1200" b="0" i="0" kern="1200" dirty="0">
                <a:solidFill>
                  <a:schemeClr val="tx1"/>
                </a:solidFill>
                <a:effectLst/>
                <a:latin typeface="+mn-lt"/>
                <a:ea typeface="+mn-ea"/>
                <a:cs typeface="+mn-cs"/>
              </a:rPr>
              <a:t> to search for it in a new tab.</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16</a:t>
            </a:fld>
            <a:endParaRPr lang="en-US"/>
          </a:p>
        </p:txBody>
      </p:sp>
    </p:spTree>
    <p:extLst>
      <p:ext uri="{BB962C8B-B14F-4D97-AF65-F5344CB8AC3E}">
        <p14:creationId xmlns:p14="http://schemas.microsoft.com/office/powerpoint/2010/main" val="181401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fyi</a:t>
            </a:r>
            <a:r>
              <a:rPr lang="en-US" sz="1200" kern="1200" dirty="0">
                <a:solidFill>
                  <a:schemeClr val="tx1"/>
                </a:solidFill>
                <a:effectLst/>
                <a:latin typeface="+mn-lt"/>
                <a:ea typeface="+mn-ea"/>
                <a:cs typeface="+mn-cs"/>
              </a:rPr>
              <a:t>, the code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 Ohio State University.  (same comment as above).   Most registration projects will skip this tab, because they are retaining ownership of the items.  It’s only relevant when retained items are transferred to another entity for storage, e.g. the University of California Regional Storage Facilities.</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Ownership History tab allows you to create the 561 field.</a:t>
            </a:r>
          </a:p>
          <a:p>
            <a:pPr marL="228600" indent="-228600">
              <a:buFont typeface="+mj-lt"/>
              <a:buAutoNum type="arabicPeriod"/>
            </a:pPr>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Ownership History </a:t>
            </a:r>
            <a:r>
              <a:rPr lang="en-US" sz="1200" b="0" i="0" kern="1200" dirty="0">
                <a:solidFill>
                  <a:schemeClr val="tx1"/>
                </a:solidFill>
                <a:effectLst/>
                <a:latin typeface="+mn-lt"/>
                <a:ea typeface="+mn-ea"/>
                <a:cs typeface="+mn-cs"/>
              </a:rPr>
              <a:t>tab.</a:t>
            </a:r>
          </a:p>
          <a:p>
            <a:pPr marL="228600" indent="-228600">
              <a:buFont typeface="+mj-lt"/>
              <a:buAutoNum type="arabicPeriod"/>
            </a:pPr>
            <a:r>
              <a:rPr lang="en-US" sz="1200" b="0" i="0" kern="1200" dirty="0">
                <a:solidFill>
                  <a:schemeClr val="tx1"/>
                </a:solidFill>
                <a:effectLst/>
                <a:latin typeface="+mn-lt"/>
                <a:ea typeface="+mn-ea"/>
                <a:cs typeface="+mn-cs"/>
              </a:rPr>
              <a:t>For Include Ownership and Custodial History Note, select </a:t>
            </a:r>
            <a:r>
              <a:rPr lang="en-US" sz="1200" b="1" i="0" kern="1200" dirty="0">
                <a:solidFill>
                  <a:schemeClr val="tx1"/>
                </a:solidFill>
                <a:effectLst/>
                <a:latin typeface="+mn-lt"/>
                <a:ea typeface="+mn-ea"/>
                <a:cs typeface="+mn-cs"/>
              </a:rPr>
              <a:t>Yes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Select a </a:t>
            </a:r>
            <a:r>
              <a:rPr lang="en-US" sz="1200" b="1" i="0" kern="1200" dirty="0">
                <a:solidFill>
                  <a:schemeClr val="tx1"/>
                </a:solidFill>
                <a:effectLst/>
                <a:latin typeface="+mn-lt"/>
                <a:ea typeface="+mn-ea"/>
                <a:cs typeface="+mn-cs"/>
              </a:rPr>
              <a:t>value</a:t>
            </a:r>
            <a:r>
              <a:rPr lang="en-US" sz="1200" b="0" i="0" kern="1200" dirty="0">
                <a:solidFill>
                  <a:schemeClr val="tx1"/>
                </a:solidFill>
                <a:effectLst/>
                <a:latin typeface="+mn-lt"/>
                <a:ea typeface="+mn-ea"/>
                <a:cs typeface="+mn-cs"/>
              </a:rPr>
              <a:t> for </a:t>
            </a:r>
            <a:r>
              <a:rPr lang="en-US" sz="1200" b="0" i="0" u="none" strike="noStrike" kern="1200" dirty="0">
                <a:solidFill>
                  <a:schemeClr val="tx1"/>
                </a:solidFill>
                <a:effectLst/>
                <a:latin typeface="+mn-lt"/>
                <a:ea typeface="+mn-ea"/>
                <a:cs typeface="+mn-cs"/>
                <a:hlinkClick r:id="rId3" tooltip="Register shared print retention commitments"/>
              </a:rPr>
              <a:t>Treatment of Existing LHRs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OCLC Symbol of Previous Owner or Location (561 $a)</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MARC Organization Code of Previous Owner or Location (561 $5)</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Note: If you do not know the previous owner or location's MARC Organization Code, click </a:t>
            </a:r>
            <a:r>
              <a:rPr lang="en-US" sz="1200" b="1" i="0" kern="1200" dirty="0">
                <a:solidFill>
                  <a:schemeClr val="tx1"/>
                </a:solidFill>
                <a:effectLst/>
                <a:latin typeface="+mn-lt"/>
                <a:ea typeface="+mn-ea"/>
                <a:cs typeface="+mn-cs"/>
              </a:rPr>
              <a:t>MARC Code List for Organizations</a:t>
            </a:r>
            <a:r>
              <a:rPr lang="en-US" sz="1200" b="0" i="0" kern="1200" dirty="0">
                <a:solidFill>
                  <a:schemeClr val="tx1"/>
                </a:solidFill>
                <a:effectLst/>
                <a:latin typeface="+mn-lt"/>
                <a:ea typeface="+mn-ea"/>
                <a:cs typeface="+mn-cs"/>
              </a:rPr>
              <a:t> to search for it in a new tab.</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fyi</a:t>
            </a:r>
            <a:r>
              <a:rPr lang="en-US" sz="1200" kern="1200" dirty="0">
                <a:solidFill>
                  <a:schemeClr val="tx1"/>
                </a:solidFill>
                <a:effectLst/>
                <a:latin typeface="+mn-lt"/>
                <a:ea typeface="+mn-ea"/>
                <a:cs typeface="+mn-cs"/>
              </a:rPr>
              <a:t>, the code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 Ohio State University.  (same comment as above).   Most registration projects will skip this tab, because they are retaining ownership of the items.  It’s only relevant when retained items are transferred to another entity for storage, e.g. the University of California Regional Storage Facilities.</a:t>
            </a:r>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17</a:t>
            </a:fld>
            <a:endParaRPr lang="en-US"/>
          </a:p>
        </p:txBody>
      </p:sp>
    </p:spTree>
    <p:extLst>
      <p:ext uri="{BB962C8B-B14F-4D97-AF65-F5344CB8AC3E}">
        <p14:creationId xmlns:p14="http://schemas.microsoft.com/office/powerpoint/2010/main" val="50771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MARC Record Output Information</a:t>
            </a:r>
            <a:r>
              <a:rPr lang="en-US" sz="1200" b="0" i="0" kern="1200" dirty="0">
                <a:solidFill>
                  <a:schemeClr val="tx1"/>
                </a:solidFill>
                <a:effectLst/>
                <a:latin typeface="+mn-lt"/>
                <a:ea typeface="+mn-ea"/>
                <a:cs typeface="+mn-cs"/>
              </a:rPr>
              <a:t> to open the accordion.</a:t>
            </a:r>
          </a:p>
          <a:p>
            <a:pPr marL="228600" indent="-228600">
              <a:buFont typeface="+mj-lt"/>
              <a:buAutoNum type="arabicPeriod"/>
            </a:pPr>
            <a:r>
              <a:rPr lang="en-US" sz="1200" b="0" i="0" kern="1200" dirty="0">
                <a:solidFill>
                  <a:schemeClr val="tx1"/>
                </a:solidFill>
                <a:effectLst/>
                <a:latin typeface="+mn-lt"/>
                <a:ea typeface="+mn-ea"/>
                <a:cs typeface="+mn-cs"/>
              </a:rPr>
              <a:t>Select whether to Enable MARC Record Delivery for your retention commitments.</a:t>
            </a:r>
          </a:p>
          <a:p>
            <a:pPr marL="685800" lvl="1" indent="-228600">
              <a:buFont typeface="+mj-lt"/>
              <a:buAutoNum type="arabicPeriod"/>
            </a:pPr>
            <a:r>
              <a:rPr lang="en-US" sz="1200" b="0" i="0" kern="1200" dirty="0">
                <a:solidFill>
                  <a:schemeClr val="tx1"/>
                </a:solidFill>
                <a:effectLst/>
                <a:latin typeface="+mn-lt"/>
                <a:ea typeface="+mn-ea"/>
                <a:cs typeface="+mn-cs"/>
              </a:rPr>
              <a:t>If </a:t>
            </a:r>
            <a:r>
              <a:rPr lang="en-US" sz="1200" b="1" i="0" kern="1200" dirty="0">
                <a:solidFill>
                  <a:schemeClr val="tx1"/>
                </a:solidFill>
                <a:effectLst/>
                <a:latin typeface="+mn-lt"/>
                <a:ea typeface="+mn-ea"/>
                <a:cs typeface="+mn-cs"/>
              </a:rPr>
              <a:t>Yes</a:t>
            </a:r>
            <a:r>
              <a:rPr lang="en-US" sz="1200" b="0" i="0" kern="1200" dirty="0">
                <a:solidFill>
                  <a:schemeClr val="tx1"/>
                </a:solidFill>
                <a:effectLst/>
                <a:latin typeface="+mn-lt"/>
                <a:ea typeface="+mn-ea"/>
                <a:cs typeface="+mn-cs"/>
              </a:rPr>
              <a:t>, select your preferred method of delivery from the File Delivery drop-down list.</a:t>
            </a:r>
          </a:p>
          <a:p>
            <a:pPr marL="1143000" lvl="2" indent="-228600">
              <a:buFont typeface="+mj-lt"/>
              <a:buAutoNum type="arabicPeriod"/>
            </a:pPr>
            <a:r>
              <a:rPr lang="en-US" sz="1200" b="1" i="0" kern="1200" dirty="0">
                <a:solidFill>
                  <a:schemeClr val="tx1"/>
                </a:solidFill>
                <a:effectLst/>
                <a:latin typeface="+mn-lt"/>
                <a:ea typeface="+mn-ea"/>
                <a:cs typeface="+mn-cs"/>
              </a:rPr>
              <a:t>Deliver a file of local holdings records only</a:t>
            </a:r>
            <a:endParaRPr lang="en-US" sz="1200" b="0" i="0" kern="1200" dirty="0">
              <a:solidFill>
                <a:schemeClr val="tx1"/>
              </a:solidFill>
              <a:effectLst/>
              <a:latin typeface="+mn-lt"/>
              <a:ea typeface="+mn-ea"/>
              <a:cs typeface="+mn-cs"/>
            </a:endParaRPr>
          </a:p>
          <a:p>
            <a:pPr marL="1143000" lvl="2" indent="-228600">
              <a:buFont typeface="+mj-lt"/>
              <a:buAutoNum type="arabicPeriod"/>
            </a:pPr>
            <a:r>
              <a:rPr lang="en-US" sz="1200" b="1" i="0" kern="1200" dirty="0">
                <a:solidFill>
                  <a:schemeClr val="tx1"/>
                </a:solidFill>
                <a:effectLst/>
                <a:latin typeface="+mn-lt"/>
                <a:ea typeface="+mn-ea"/>
                <a:cs typeface="+mn-cs"/>
              </a:rPr>
              <a:t>Deliver a file of local holdings records and a file of bibliographic records</a:t>
            </a:r>
            <a:endParaRPr lang="en-US" sz="1200" b="0" i="0" kern="1200" dirty="0">
              <a:solidFill>
                <a:schemeClr val="tx1"/>
              </a:solidFill>
              <a:effectLst/>
              <a:latin typeface="+mn-lt"/>
              <a:ea typeface="+mn-ea"/>
              <a:cs typeface="+mn-cs"/>
            </a:endParaRPr>
          </a:p>
          <a:p>
            <a:pPr marL="1143000" lvl="2" indent="-228600">
              <a:buFont typeface="+mj-lt"/>
              <a:buAutoNum type="arabicPeriod"/>
            </a:pPr>
            <a:r>
              <a:rPr lang="en-US" sz="1200" b="1" i="0" kern="1200" dirty="0">
                <a:solidFill>
                  <a:schemeClr val="tx1"/>
                </a:solidFill>
                <a:effectLst/>
                <a:latin typeface="+mn-lt"/>
                <a:ea typeface="+mn-ea"/>
                <a:cs typeface="+mn-cs"/>
              </a:rPr>
              <a:t>Deliver a file of local holdings records interleaved with my bibliographic records</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18</a:t>
            </a:fld>
            <a:endParaRPr lang="en-US"/>
          </a:p>
        </p:txBody>
      </p:sp>
    </p:spTree>
    <p:extLst>
      <p:ext uri="{BB962C8B-B14F-4D97-AF65-F5344CB8AC3E}">
        <p14:creationId xmlns:p14="http://schemas.microsoft.com/office/powerpoint/2010/main" val="382715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this is the last step in completing the collection.  Either here – or as a separate step– the user needs to submit the collection to OCLC staff.   Otherwise, the data file they upload will never be processed!</a:t>
            </a:r>
          </a:p>
          <a:p>
            <a:pPr marL="0" indent="0">
              <a:buFont typeface="+mj-lt"/>
              <a:buNone/>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Contact Information</a:t>
            </a:r>
            <a:r>
              <a:rPr lang="en-US" sz="1200" b="0" i="0" kern="1200" dirty="0">
                <a:solidFill>
                  <a:schemeClr val="tx1"/>
                </a:solidFill>
                <a:effectLst/>
                <a:latin typeface="+mn-lt"/>
                <a:ea typeface="+mn-ea"/>
                <a:cs typeface="+mn-cs"/>
              </a:rPr>
              <a:t> to open the accordion.</a:t>
            </a:r>
          </a:p>
          <a:p>
            <a:pPr marL="228600" indent="-228600">
              <a:buFont typeface="+mj-lt"/>
              <a:buAutoNum type="arabicPeriod"/>
            </a:pPr>
            <a:r>
              <a:rPr lang="en-US" sz="1200" b="0" i="0" kern="1200" dirty="0">
                <a:solidFill>
                  <a:schemeClr val="tx1"/>
                </a:solidFill>
                <a:effectLst/>
                <a:latin typeface="+mn-lt"/>
                <a:ea typeface="+mn-ea"/>
                <a:cs typeface="+mn-cs"/>
              </a:rPr>
              <a:t>Enter the contact's </a:t>
            </a:r>
            <a:r>
              <a:rPr lang="en-US" sz="1200" b="1" i="0" kern="1200" dirty="0">
                <a:solidFill>
                  <a:schemeClr val="tx1"/>
                </a:solidFill>
                <a:effectLst/>
                <a:latin typeface="+mn-lt"/>
                <a:ea typeface="+mn-ea"/>
                <a:cs typeface="+mn-cs"/>
              </a:rPr>
              <a:t>Last Name</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Enter the contact's </a:t>
            </a:r>
            <a:r>
              <a:rPr lang="en-US" sz="1200" b="1" i="0" kern="1200" dirty="0">
                <a:solidFill>
                  <a:schemeClr val="tx1"/>
                </a:solidFill>
                <a:effectLst/>
                <a:latin typeface="+mn-lt"/>
                <a:ea typeface="+mn-ea"/>
                <a:cs typeface="+mn-cs"/>
              </a:rPr>
              <a:t>First Name</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Enter the contact's </a:t>
            </a:r>
            <a:r>
              <a:rPr lang="en-US" sz="1200" b="1" i="0" kern="1200" dirty="0">
                <a:solidFill>
                  <a:schemeClr val="tx1"/>
                </a:solidFill>
                <a:effectLst/>
                <a:latin typeface="+mn-lt"/>
                <a:ea typeface="+mn-ea"/>
                <a:cs typeface="+mn-cs"/>
              </a:rPr>
              <a:t>Title</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Enter the contact's </a:t>
            </a:r>
            <a:r>
              <a:rPr lang="en-US" sz="1200" b="1" i="0" kern="1200" dirty="0">
                <a:solidFill>
                  <a:schemeClr val="tx1"/>
                </a:solidFill>
                <a:effectLst/>
                <a:latin typeface="+mn-lt"/>
                <a:ea typeface="+mn-ea"/>
                <a:cs typeface="+mn-cs"/>
              </a:rPr>
              <a:t>Email Address</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Click</a:t>
            </a:r>
            <a:r>
              <a:rPr lang="en-US" sz="1200" b="1" i="0" kern="1200" dirty="0">
                <a:solidFill>
                  <a:schemeClr val="tx1"/>
                </a:solidFill>
                <a:effectLst/>
                <a:latin typeface="+mn-lt"/>
                <a:ea typeface="+mn-ea"/>
                <a:cs typeface="+mn-cs"/>
              </a:rPr>
              <a:t> Save Progress </a:t>
            </a:r>
            <a:r>
              <a:rPr lang="en-US" sz="1200" b="0" i="0" kern="1200" dirty="0">
                <a:solidFill>
                  <a:schemeClr val="tx1"/>
                </a:solidFill>
                <a:effectLst/>
                <a:latin typeface="+mn-lt"/>
                <a:ea typeface="+mn-ea"/>
                <a:cs typeface="+mn-cs"/>
              </a:rPr>
              <a:t>at the top of the screen.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Note: When adding multiple contacts, use the Add button () to create additional rows. List contacts in order of priority.</a:t>
            </a:r>
          </a:p>
        </p:txBody>
      </p:sp>
      <p:sp>
        <p:nvSpPr>
          <p:cNvPr id="4" name="Slide Number Placeholder 3"/>
          <p:cNvSpPr>
            <a:spLocks noGrp="1"/>
          </p:cNvSpPr>
          <p:nvPr>
            <p:ph type="sldNum" sz="quarter" idx="5"/>
          </p:nvPr>
        </p:nvSpPr>
        <p:spPr/>
        <p:txBody>
          <a:bodyPr/>
          <a:lstStyle/>
          <a:p>
            <a:fld id="{378E07C7-626C-A142-A069-B6EF3B7B5AD6}" type="slidenum">
              <a:rPr lang="en-US" smtClean="0"/>
              <a:t>19</a:t>
            </a:fld>
            <a:endParaRPr lang="en-US"/>
          </a:p>
        </p:txBody>
      </p:sp>
    </p:spTree>
    <p:extLst>
      <p:ext uri="{BB962C8B-B14F-4D97-AF65-F5344CB8AC3E}">
        <p14:creationId xmlns:p14="http://schemas.microsoft.com/office/powerpoint/2010/main" val="297090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20</a:t>
            </a:fld>
            <a:endParaRPr lang="en-US"/>
          </a:p>
        </p:txBody>
      </p:sp>
    </p:spTree>
    <p:extLst>
      <p:ext uri="{BB962C8B-B14F-4D97-AF65-F5344CB8AC3E}">
        <p14:creationId xmlns:p14="http://schemas.microsoft.com/office/powerpoint/2010/main" val="17074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FF0000"/>
                </a:highlight>
                <a:latin typeface="+mn-lt"/>
                <a:ea typeface="+mn-ea"/>
                <a:cs typeface="+mn-cs"/>
              </a:rPr>
              <a:t>yes, for serials (and presumably, multi-part monographs), I’d expect we will define an additional column for 583 $3.   </a:t>
            </a:r>
          </a:p>
          <a:p>
            <a:r>
              <a:rPr lang="en-US" sz="1200" kern="1200" dirty="0">
                <a:solidFill>
                  <a:schemeClr val="tx1"/>
                </a:solidFill>
                <a:effectLst/>
                <a:highlight>
                  <a:srgbClr val="FF0000"/>
                </a:highlight>
                <a:latin typeface="+mn-lt"/>
                <a:ea typeface="+mn-ea"/>
                <a:cs typeface="+mn-cs"/>
              </a:rPr>
              <a:t>The barcode is a requirement for WMS libraries, but if – for whatever reason – a non-WMS library already has LHRs that include barcodes, the registration process will always attempt to match on that barcode, to update an existing LHR, rather than creating an entirely new one.  So it’s not </a:t>
            </a:r>
            <a:r>
              <a:rPr lang="en-US" sz="1200" i="1" kern="1200" dirty="0">
                <a:solidFill>
                  <a:schemeClr val="tx1"/>
                </a:solidFill>
                <a:effectLst/>
                <a:highlight>
                  <a:srgbClr val="FF0000"/>
                </a:highlight>
                <a:latin typeface="+mn-lt"/>
                <a:ea typeface="+mn-ea"/>
                <a:cs typeface="+mn-cs"/>
              </a:rPr>
              <a:t>only</a:t>
            </a:r>
            <a:r>
              <a:rPr lang="en-US" sz="1200" kern="1200" dirty="0">
                <a:solidFill>
                  <a:schemeClr val="tx1"/>
                </a:solidFill>
                <a:effectLst/>
                <a:highlight>
                  <a:srgbClr val="FF0000"/>
                </a:highlight>
                <a:latin typeface="+mn-lt"/>
                <a:ea typeface="+mn-ea"/>
                <a:cs typeface="+mn-cs"/>
              </a:rPr>
              <a:t> for WMS libraries, but they certainly are the most likely to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00"/>
              </a:highlight>
            </a:endParaRP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22</a:t>
            </a:fld>
            <a:endParaRPr lang="en-US"/>
          </a:p>
        </p:txBody>
      </p:sp>
    </p:spTree>
    <p:extLst>
      <p:ext uri="{BB962C8B-B14F-4D97-AF65-F5344CB8AC3E}">
        <p14:creationId xmlns:p14="http://schemas.microsoft.com/office/powerpoint/2010/main" val="142527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Full Text in Mellon Proposal:</a:t>
            </a:r>
          </a:p>
          <a:p>
            <a:pPr lvl="0"/>
            <a:r>
              <a:rPr lang="en-US" sz="1200" kern="1200" dirty="0">
                <a:solidFill>
                  <a:schemeClr val="tx1"/>
                </a:solidFill>
                <a:effectLst/>
                <a:latin typeface="+mn-lt"/>
                <a:ea typeface="+mn-ea"/>
                <a:cs typeface="+mn-cs"/>
              </a:rPr>
              <a:t>Enhancement of WorldCat functionality to enable batch registration of shared print serial retention commitments, </a:t>
            </a:r>
          </a:p>
          <a:p>
            <a:pPr lvl="0"/>
            <a:r>
              <a:rPr lang="en-US" sz="1200" kern="1200" dirty="0">
                <a:solidFill>
                  <a:schemeClr val="tx1"/>
                </a:solidFill>
                <a:effectLst/>
                <a:latin typeface="+mn-lt"/>
                <a:ea typeface="+mn-ea"/>
                <a:cs typeface="+mn-cs"/>
              </a:rPr>
              <a:t>Enhancement of OCLC’s </a:t>
            </a:r>
            <a:r>
              <a:rPr lang="en-US" sz="1200" kern="1200" dirty="0" err="1">
                <a:solidFill>
                  <a:schemeClr val="tx1"/>
                </a:solidFill>
                <a:effectLst/>
                <a:latin typeface="+mn-lt"/>
                <a:ea typeface="+mn-ea"/>
                <a:cs typeface="+mn-cs"/>
              </a:rPr>
              <a:t>WorldShare</a:t>
            </a:r>
            <a:r>
              <a:rPr lang="en-US" sz="1200" kern="1200" dirty="0">
                <a:solidFill>
                  <a:schemeClr val="tx1"/>
                </a:solidFill>
                <a:effectLst/>
                <a:latin typeface="+mn-lt"/>
                <a:ea typeface="+mn-ea"/>
                <a:cs typeface="+mn-cs"/>
              </a:rPr>
              <a:t> Collection Manager to allow programs to set the attributes of the retention commitment,</a:t>
            </a:r>
          </a:p>
          <a:p>
            <a:pPr lvl="0"/>
            <a:r>
              <a:rPr lang="en-US" sz="1200" kern="1200" dirty="0">
                <a:solidFill>
                  <a:schemeClr val="tx1"/>
                </a:solidFill>
                <a:effectLst/>
                <a:latin typeface="+mn-lt"/>
                <a:ea typeface="+mn-ea"/>
                <a:cs typeface="+mn-cs"/>
              </a:rPr>
              <a:t>Creation of an application programming interface (API) to retrieve serial holdings data from WorldCat, </a:t>
            </a:r>
          </a:p>
          <a:p>
            <a:pPr lvl="0"/>
            <a:r>
              <a:rPr lang="en-US" sz="1200" kern="1200" dirty="0">
                <a:solidFill>
                  <a:schemeClr val="tx1"/>
                </a:solidFill>
                <a:effectLst/>
                <a:latin typeface="+mn-lt"/>
                <a:ea typeface="+mn-ea"/>
                <a:cs typeface="+mn-cs"/>
              </a:rPr>
              <a:t>Enhancements to OCLC’s </a:t>
            </a:r>
            <a:r>
              <a:rPr lang="en-US" sz="1200" kern="1200" dirty="0" err="1">
                <a:solidFill>
                  <a:schemeClr val="tx1"/>
                </a:solidFill>
                <a:effectLst/>
                <a:latin typeface="+mn-lt"/>
                <a:ea typeface="+mn-ea"/>
                <a:cs typeface="+mn-cs"/>
              </a:rPr>
              <a:t>Connexion</a:t>
            </a:r>
            <a:r>
              <a:rPr lang="en-US" sz="1200" kern="1200" dirty="0">
                <a:solidFill>
                  <a:schemeClr val="tx1"/>
                </a:solidFill>
                <a:effectLst/>
                <a:latin typeface="+mn-lt"/>
                <a:ea typeface="+mn-ea"/>
                <a:cs typeface="+mn-cs"/>
              </a:rPr>
              <a:t> and Record Manager products to improve search functions and discovery of shared print holdings,</a:t>
            </a:r>
          </a:p>
          <a:p>
            <a:pPr lvl="0"/>
            <a:r>
              <a:rPr lang="en-US" sz="1200" kern="1200" dirty="0">
                <a:solidFill>
                  <a:schemeClr val="tx1"/>
                </a:solidFill>
                <a:effectLst/>
                <a:latin typeface="+mn-lt"/>
                <a:ea typeface="+mn-ea"/>
                <a:cs typeface="+mn-cs"/>
              </a:rPr>
              <a:t>Enhancements of CRL’s PAPR registry data fields to include additional data used by shared print programs, and to improve import and export functionality to enable synchronization of WorldCat and PAPR holdings information for registered titles.</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a:t>
            </a:fld>
            <a:endParaRPr lang="en-US"/>
          </a:p>
        </p:txBody>
      </p:sp>
    </p:spTree>
    <p:extLst>
      <p:ext uri="{BB962C8B-B14F-4D97-AF65-F5344CB8AC3E}">
        <p14:creationId xmlns:p14="http://schemas.microsoft.com/office/powerpoint/2010/main" val="79522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 navigate to the file you want to upload, the radio button is active – choose LHR, and then Upload.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23</a:t>
            </a:fld>
            <a:endParaRPr lang="en-US"/>
          </a:p>
        </p:txBody>
      </p:sp>
    </p:spTree>
    <p:extLst>
      <p:ext uri="{BB962C8B-B14F-4D97-AF65-F5344CB8AC3E}">
        <p14:creationId xmlns:p14="http://schemas.microsoft.com/office/powerpoint/2010/main" val="371582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‘records’ mentioned in the exception detail report will potentially need to be resubmitted, or removed from the datafile (depending on the exception will be resolved) .  The smaller, corrected datafile can be uploaded whenever it’s ready; the same Collection will be used to process 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24</a:t>
            </a:fld>
            <a:endParaRPr lang="en-US"/>
          </a:p>
        </p:txBody>
      </p:sp>
    </p:spTree>
    <p:extLst>
      <p:ext uri="{BB962C8B-B14F-4D97-AF65-F5344CB8AC3E}">
        <p14:creationId xmlns:p14="http://schemas.microsoft.com/office/powerpoint/2010/main" val="2830746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case anyone asks whether records can be output in a format other than MARC, I believe we now support outputting MARC XML* as well.  It doesn’t appear as an option on the collection, but I suspect the library would set that as an institution-wide setting in Collection Manager, which would then be applied to all of the institution’s collections.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25</a:t>
            </a:fld>
            <a:endParaRPr lang="en-US"/>
          </a:p>
        </p:txBody>
      </p:sp>
    </p:spTree>
    <p:extLst>
      <p:ext uri="{BB962C8B-B14F-4D97-AF65-F5344CB8AC3E}">
        <p14:creationId xmlns:p14="http://schemas.microsoft.com/office/powerpoint/2010/main" val="318956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a:t>
            </a:r>
          </a:p>
          <a:p>
            <a:r>
              <a:rPr lang="en-US" dirty="0"/>
              <a:t>Frequency</a:t>
            </a:r>
          </a:p>
          <a:p>
            <a:r>
              <a:rPr lang="en-US" dirty="0"/>
              <a:t>Condition</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26</a:t>
            </a:fld>
            <a:endParaRPr lang="en-US"/>
          </a:p>
        </p:txBody>
      </p:sp>
    </p:spTree>
    <p:extLst>
      <p:ext uri="{BB962C8B-B14F-4D97-AF65-F5344CB8AC3E}">
        <p14:creationId xmlns:p14="http://schemas.microsoft.com/office/powerpoint/2010/main" val="211036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E07C7-626C-A142-A069-B6EF3B7B5AD6}" type="slidenum">
              <a:rPr lang="en-US" smtClean="0"/>
              <a:t>27</a:t>
            </a:fld>
            <a:endParaRPr lang="en-US"/>
          </a:p>
        </p:txBody>
      </p:sp>
    </p:spTree>
    <p:extLst>
      <p:ext uri="{BB962C8B-B14F-4D97-AF65-F5344CB8AC3E}">
        <p14:creationId xmlns:p14="http://schemas.microsoft.com/office/powerpoint/2010/main" val="206982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a:p>
            <a:r>
              <a:rPr lang="en-US" dirty="0"/>
              <a:t>Currently anticipate visibility in First Search available</a:t>
            </a:r>
          </a:p>
        </p:txBody>
      </p:sp>
      <p:sp>
        <p:nvSpPr>
          <p:cNvPr id="4" name="Slide Number Placeholder 3"/>
          <p:cNvSpPr>
            <a:spLocks noGrp="1"/>
          </p:cNvSpPr>
          <p:nvPr>
            <p:ph type="sldNum" sz="quarter" idx="5"/>
          </p:nvPr>
        </p:nvSpPr>
        <p:spPr/>
        <p:txBody>
          <a:bodyPr/>
          <a:lstStyle/>
          <a:p>
            <a:fld id="{272EB017-2C15-984D-84B6-59589E90CEEC}" type="slidenum">
              <a:rPr lang="en-US" smtClean="0"/>
              <a:t>28</a:t>
            </a:fld>
            <a:endParaRPr lang="en-US"/>
          </a:p>
        </p:txBody>
      </p:sp>
    </p:spTree>
    <p:extLst>
      <p:ext uri="{BB962C8B-B14F-4D97-AF65-F5344CB8AC3E}">
        <p14:creationId xmlns:p14="http://schemas.microsoft.com/office/powerpoint/2010/main" val="2188128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29</a:t>
            </a:fld>
            <a:endParaRPr lang="en-US"/>
          </a:p>
        </p:txBody>
      </p:sp>
    </p:spTree>
    <p:extLst>
      <p:ext uri="{BB962C8B-B14F-4D97-AF65-F5344CB8AC3E}">
        <p14:creationId xmlns:p14="http://schemas.microsoft.com/office/powerpoint/2010/main" val="3248073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speaking of discovery tools, I want to hand things over to Kristin </a:t>
            </a:r>
            <a:r>
              <a:rPr lang="en-US" dirty="0" err="1"/>
              <a:t>Ewig</a:t>
            </a:r>
            <a:r>
              <a:rPr lang="en-US" dirty="0"/>
              <a:t>, our product manager for FirstSearch to show you some enhancements we’ll be making to that product and get your feedback as well. </a:t>
            </a:r>
          </a:p>
        </p:txBody>
      </p:sp>
      <p:sp>
        <p:nvSpPr>
          <p:cNvPr id="4" name="Slide Number Placeholder 3"/>
          <p:cNvSpPr>
            <a:spLocks noGrp="1"/>
          </p:cNvSpPr>
          <p:nvPr>
            <p:ph type="sldNum" sz="quarter" idx="5"/>
          </p:nvPr>
        </p:nvSpPr>
        <p:spPr/>
        <p:txBody>
          <a:bodyPr/>
          <a:lstStyle/>
          <a:p>
            <a:fld id="{378E07C7-626C-A142-A069-B6EF3B7B5AD6}" type="slidenum">
              <a:rPr lang="en-US" smtClean="0"/>
              <a:t>33</a:t>
            </a:fld>
            <a:endParaRPr lang="en-US"/>
          </a:p>
        </p:txBody>
      </p:sp>
    </p:spTree>
    <p:extLst>
      <p:ext uri="{BB962C8B-B14F-4D97-AF65-F5344CB8AC3E}">
        <p14:creationId xmlns:p14="http://schemas.microsoft.com/office/powerpoint/2010/main" val="3708803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being able to see my own commitments in record manager</a:t>
            </a:r>
          </a:p>
          <a:p>
            <a:r>
              <a:rPr lang="en-US" dirty="0"/>
              <a:t>Few layers deep </a:t>
            </a:r>
          </a:p>
        </p:txBody>
      </p:sp>
      <p:sp>
        <p:nvSpPr>
          <p:cNvPr id="4" name="Slide Number Placeholder 3"/>
          <p:cNvSpPr>
            <a:spLocks noGrp="1"/>
          </p:cNvSpPr>
          <p:nvPr>
            <p:ph type="sldNum" sz="quarter" idx="5"/>
          </p:nvPr>
        </p:nvSpPr>
        <p:spPr/>
        <p:txBody>
          <a:bodyPr/>
          <a:lstStyle/>
          <a:p>
            <a:fld id="{378E07C7-626C-A142-A069-B6EF3B7B5AD6}" type="slidenum">
              <a:rPr lang="en-US" smtClean="0"/>
              <a:t>34</a:t>
            </a:fld>
            <a:endParaRPr lang="en-US"/>
          </a:p>
        </p:txBody>
      </p:sp>
    </p:spTree>
    <p:extLst>
      <p:ext uri="{BB962C8B-B14F-4D97-AF65-F5344CB8AC3E}">
        <p14:creationId xmlns:p14="http://schemas.microsoft.com/office/powerpoint/2010/main" val="3477497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view of a search results page. Every result that is returned today shows the # of libraries worldwide. How valuable do you think seeing a # of committed to retain worldwide would be to you?</a:t>
            </a:r>
          </a:p>
          <a:p>
            <a:endParaRPr lang="en-US" dirty="0"/>
          </a:p>
          <a:p>
            <a:r>
              <a:rPr lang="en-US" dirty="0"/>
              <a:t>Level set that this is a Worldwide #, not contextual to group or institution searching</a:t>
            </a:r>
          </a:p>
          <a:p>
            <a:endParaRPr lang="en-US" dirty="0"/>
          </a:p>
          <a:p>
            <a:r>
              <a:rPr lang="en-US" dirty="0"/>
              <a:t>*would it be of value to you if this # was specific to your institution? Elms college SP1 ?</a:t>
            </a:r>
          </a:p>
          <a:p>
            <a:r>
              <a:rPr lang="en-US" dirty="0"/>
              <a:t> Your group? BLC or EAST?</a:t>
            </a:r>
          </a:p>
          <a:p>
            <a:r>
              <a:rPr lang="en-US" dirty="0"/>
              <a:t>Your search parameters? Ex. Searched for symbol PBU</a:t>
            </a:r>
          </a:p>
          <a:p>
            <a:endParaRPr lang="en-US" dirty="0"/>
          </a:p>
          <a:p>
            <a:endParaRPr lang="en-US" dirty="0"/>
          </a:p>
        </p:txBody>
      </p:sp>
      <p:sp>
        <p:nvSpPr>
          <p:cNvPr id="4" name="Slide Number Placeholder 3"/>
          <p:cNvSpPr>
            <a:spLocks noGrp="1"/>
          </p:cNvSpPr>
          <p:nvPr>
            <p:ph type="sldNum" sz="quarter" idx="10"/>
          </p:nvPr>
        </p:nvSpPr>
        <p:spPr/>
        <p:txBody>
          <a:bodyPr/>
          <a:lstStyle/>
          <a:p>
            <a:fld id="{6104301B-FFA3-48A7-97C9-40676B2D0DF2}" type="slidenum">
              <a:rPr lang="en-US" smtClean="0"/>
              <a:t>35</a:t>
            </a:fld>
            <a:endParaRPr lang="en-US"/>
          </a:p>
        </p:txBody>
      </p:sp>
    </p:spTree>
    <p:extLst>
      <p:ext uri="{BB962C8B-B14F-4D97-AF65-F5344CB8AC3E}">
        <p14:creationId xmlns:p14="http://schemas.microsoft.com/office/powerpoint/2010/main" val="73350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E07C7-626C-A142-A069-B6EF3B7B5AD6}" type="slidenum">
              <a:rPr lang="en-US" smtClean="0"/>
              <a:t>3</a:t>
            </a:fld>
            <a:endParaRPr lang="en-US"/>
          </a:p>
        </p:txBody>
      </p:sp>
    </p:spTree>
    <p:extLst>
      <p:ext uri="{BB962C8B-B14F-4D97-AF65-F5344CB8AC3E}">
        <p14:creationId xmlns:p14="http://schemas.microsoft.com/office/powerpoint/2010/main" val="2872258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view of the detailed record page, which duplicates the same view. </a:t>
            </a:r>
          </a:p>
          <a:p>
            <a:r>
              <a:rPr lang="en-US" dirty="0"/>
              <a:t>Other thoughts at this level? Do you expect anything different at this level in regards to SP commitments? </a:t>
            </a:r>
          </a:p>
        </p:txBody>
      </p:sp>
      <p:sp>
        <p:nvSpPr>
          <p:cNvPr id="4" name="Slide Number Placeholder 3"/>
          <p:cNvSpPr>
            <a:spLocks noGrp="1"/>
          </p:cNvSpPr>
          <p:nvPr>
            <p:ph type="sldNum" sz="quarter" idx="10"/>
          </p:nvPr>
        </p:nvSpPr>
        <p:spPr/>
        <p:txBody>
          <a:bodyPr/>
          <a:lstStyle/>
          <a:p>
            <a:fld id="{6104301B-FFA3-48A7-97C9-40676B2D0DF2}" type="slidenum">
              <a:rPr lang="en-US" smtClean="0"/>
              <a:t>36</a:t>
            </a:fld>
            <a:endParaRPr lang="en-US"/>
          </a:p>
        </p:txBody>
      </p:sp>
    </p:spTree>
    <p:extLst>
      <p:ext uri="{BB962C8B-B14F-4D97-AF65-F5344CB8AC3E}">
        <p14:creationId xmlns:p14="http://schemas.microsoft.com/office/powerpoint/2010/main" val="1025907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libraries that own the item. You might get to this screen by clicking on libraries worldwide. Of course, however you’ve configured your group settings, those institutions would display first. This example is from an </a:t>
            </a:r>
            <a:r>
              <a:rPr lang="en-US" dirty="0" err="1"/>
              <a:t>autho</a:t>
            </a:r>
            <a:r>
              <a:rPr lang="en-US" dirty="0"/>
              <a:t> that has Elms college setup as your institution. You can see here, right at the holding libraries screen that this record has a retention commitment. </a:t>
            </a:r>
          </a:p>
          <a:p>
            <a:r>
              <a:rPr lang="en-US" dirty="0"/>
              <a:t>The thought is, anywhere a shared print commitment is set against this record, in any library worldwide, it would be displayed on this screen. </a:t>
            </a:r>
          </a:p>
          <a:p>
            <a:endParaRPr lang="en-US" dirty="0"/>
          </a:p>
          <a:p>
            <a:r>
              <a:rPr lang="en-US" dirty="0"/>
              <a:t>Do you find this valuable?</a:t>
            </a:r>
          </a:p>
          <a:p>
            <a:r>
              <a:rPr lang="en-US" dirty="0"/>
              <a:t>Is this enough detail at this level?</a:t>
            </a:r>
          </a:p>
          <a:p>
            <a:r>
              <a:rPr lang="en-US" dirty="0"/>
              <a:t>Would it be valuable to sort on a view of all institutions who are committed to retain this item, regardless if they’re in your group or not?</a:t>
            </a:r>
          </a:p>
          <a:p>
            <a:r>
              <a:rPr lang="en-US" dirty="0"/>
              <a:t>What else would you find valuable to have at this level?</a:t>
            </a:r>
          </a:p>
          <a:p>
            <a:endParaRPr lang="en-US" dirty="0"/>
          </a:p>
        </p:txBody>
      </p:sp>
      <p:sp>
        <p:nvSpPr>
          <p:cNvPr id="4" name="Slide Number Placeholder 3"/>
          <p:cNvSpPr>
            <a:spLocks noGrp="1"/>
          </p:cNvSpPr>
          <p:nvPr>
            <p:ph type="sldNum" sz="quarter" idx="10"/>
          </p:nvPr>
        </p:nvSpPr>
        <p:spPr/>
        <p:txBody>
          <a:bodyPr/>
          <a:lstStyle/>
          <a:p>
            <a:fld id="{6104301B-FFA3-48A7-97C9-40676B2D0DF2}" type="slidenum">
              <a:rPr lang="en-US" smtClean="0"/>
              <a:t>37</a:t>
            </a:fld>
            <a:endParaRPr lang="en-US"/>
          </a:p>
        </p:txBody>
      </p:sp>
    </p:spTree>
    <p:extLst>
      <p:ext uri="{BB962C8B-B14F-4D97-AF65-F5344CB8AC3E}">
        <p14:creationId xmlns:p14="http://schemas.microsoft.com/office/powerpoint/2010/main" val="163172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drilled into the detailed record w/ the local holdings information</a:t>
            </a:r>
          </a:p>
          <a:p>
            <a:r>
              <a:rPr lang="en-US" dirty="0"/>
              <a:t>Notice the detail that is listed here (let’s assume this record is a single part monograph). Were showing a commitment to retain, from the 583 field, who the commitment is from (583) and what the commitment dates are (583)</a:t>
            </a:r>
          </a:p>
          <a:p>
            <a:r>
              <a:rPr lang="en-US" dirty="0"/>
              <a:t>Does this provide the information you need? Would you expect any other details or subfields to be displayed?</a:t>
            </a:r>
          </a:p>
          <a:p>
            <a:endParaRPr lang="en-US" dirty="0"/>
          </a:p>
          <a:p>
            <a:r>
              <a:rPr lang="en-US" dirty="0"/>
              <a:t>How about for different material types like serials? How would that change the information you would expect to see?</a:t>
            </a:r>
          </a:p>
          <a:p>
            <a:endParaRPr lang="en-US" dirty="0"/>
          </a:p>
          <a:p>
            <a:r>
              <a:rPr lang="en-US" dirty="0"/>
              <a:t>Any other materials aside from serials that might require additional detail?</a:t>
            </a:r>
          </a:p>
          <a:p>
            <a:endParaRPr lang="en-US" dirty="0"/>
          </a:p>
        </p:txBody>
      </p:sp>
      <p:sp>
        <p:nvSpPr>
          <p:cNvPr id="4" name="Slide Number Placeholder 3"/>
          <p:cNvSpPr>
            <a:spLocks noGrp="1"/>
          </p:cNvSpPr>
          <p:nvPr>
            <p:ph type="sldNum" sz="quarter" idx="10"/>
          </p:nvPr>
        </p:nvSpPr>
        <p:spPr/>
        <p:txBody>
          <a:bodyPr/>
          <a:lstStyle/>
          <a:p>
            <a:fld id="{6104301B-FFA3-48A7-97C9-40676B2D0DF2}" type="slidenum">
              <a:rPr lang="en-US" smtClean="0"/>
              <a:t>38</a:t>
            </a:fld>
            <a:endParaRPr lang="en-US"/>
          </a:p>
        </p:txBody>
      </p:sp>
    </p:spTree>
    <p:extLst>
      <p:ext uri="{BB962C8B-B14F-4D97-AF65-F5344CB8AC3E}">
        <p14:creationId xmlns:p14="http://schemas.microsoft.com/office/powerpoint/2010/main" val="326381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Once API is built and all data can be extracted, how do you envision using?</a:t>
            </a:r>
            <a:r>
              <a:rPr lang="en-US" dirty="0"/>
              <a:t> </a:t>
            </a:r>
          </a:p>
          <a:p>
            <a:r>
              <a:rPr lang="en-US" sz="1200" b="0" i="0" u="none" strike="noStrike" kern="1200" dirty="0">
                <a:solidFill>
                  <a:schemeClr val="tx1"/>
                </a:solidFill>
                <a:effectLst/>
                <a:latin typeface="+mn-lt"/>
                <a:ea typeface="+mn-ea"/>
                <a:cs typeface="+mn-cs"/>
              </a:rPr>
              <a:t>What channel do you envision using the API on - mobile, web, kiosks, offline batch, other</a:t>
            </a:r>
            <a:r>
              <a:rPr lang="en-US" dirty="0"/>
              <a:t> </a:t>
            </a:r>
          </a:p>
          <a:p>
            <a:r>
              <a:rPr lang="en-US" sz="1200" b="0" i="0" u="none" strike="noStrike" kern="1200" dirty="0">
                <a:solidFill>
                  <a:schemeClr val="tx1"/>
                </a:solidFill>
                <a:effectLst/>
                <a:latin typeface="+mn-lt"/>
                <a:ea typeface="+mn-ea"/>
                <a:cs typeface="+mn-cs"/>
              </a:rPr>
              <a:t>What other OCLC APIs </a:t>
            </a:r>
            <a:r>
              <a:rPr lang="en-US" sz="1200" b="0" i="0" u="none" strike="noStrike" kern="1200">
                <a:solidFill>
                  <a:schemeClr val="tx1"/>
                </a:solidFill>
                <a:effectLst/>
                <a:latin typeface="+mn-lt"/>
                <a:ea typeface="+mn-ea"/>
                <a:cs typeface="+mn-cs"/>
              </a:rPr>
              <a:t>are currently </a:t>
            </a:r>
            <a:r>
              <a:rPr lang="en-US" sz="1200" b="0" i="0" u="none" strike="noStrike" kern="1200" dirty="0">
                <a:solidFill>
                  <a:schemeClr val="tx1"/>
                </a:solidFill>
                <a:effectLst/>
                <a:latin typeface="+mn-lt"/>
                <a:ea typeface="+mn-ea"/>
                <a:cs typeface="+mn-cs"/>
              </a:rPr>
              <a:t>in use in conjunction w/ search API integration?</a:t>
            </a:r>
          </a:p>
          <a:p>
            <a:r>
              <a:rPr lang="en-US" dirty="0"/>
              <a:t> </a:t>
            </a:r>
            <a:r>
              <a:rPr lang="en-US" sz="1200" b="0" i="0" u="none" strike="noStrike" kern="1200" dirty="0">
                <a:solidFill>
                  <a:schemeClr val="tx1"/>
                </a:solidFill>
                <a:effectLst/>
                <a:latin typeface="+mn-lt"/>
                <a:ea typeface="+mn-ea"/>
                <a:cs typeface="+mn-cs"/>
              </a:rPr>
              <a:t>What other 3rd party offerings or APIs are typically used in conjunction with OCLC API to deliver end-to-end solution?</a:t>
            </a:r>
            <a:r>
              <a:rPr lang="en-US" dirty="0"/>
              <a:t> </a:t>
            </a:r>
          </a:p>
          <a:p>
            <a:r>
              <a:rPr lang="en-US" sz="1200" b="0" i="0" u="none" strike="noStrike" kern="1200" dirty="0">
                <a:solidFill>
                  <a:schemeClr val="tx1"/>
                </a:solidFill>
                <a:effectLst/>
                <a:latin typeface="+mn-lt"/>
                <a:ea typeface="+mn-ea"/>
                <a:cs typeface="+mn-cs"/>
              </a:rPr>
              <a:t>In what format would you want bib data available to you through the API? Dublin Core, Marc XML, JSON, Linked Data RDF, Other?</a:t>
            </a:r>
            <a:r>
              <a:rPr lang="en-US" dirty="0"/>
              <a:t> </a:t>
            </a:r>
          </a:p>
          <a:p>
            <a:r>
              <a:rPr lang="en-US" sz="1200" b="0" i="0" u="none" strike="noStrike" kern="1200" dirty="0">
                <a:solidFill>
                  <a:schemeClr val="tx1"/>
                </a:solidFill>
                <a:effectLst/>
                <a:latin typeface="+mn-lt"/>
                <a:ea typeface="+mn-ea"/>
                <a:cs typeface="+mn-cs"/>
              </a:rPr>
              <a:t>Which integration programming language or platform do you prefer? (i.e. Java, Python, Ruby, etc.)</a:t>
            </a:r>
            <a:r>
              <a:rPr lang="en-US" dirty="0"/>
              <a:t> </a:t>
            </a:r>
          </a:p>
        </p:txBody>
      </p:sp>
      <p:sp>
        <p:nvSpPr>
          <p:cNvPr id="4" name="Slide Number Placeholder 3"/>
          <p:cNvSpPr>
            <a:spLocks noGrp="1"/>
          </p:cNvSpPr>
          <p:nvPr>
            <p:ph type="sldNum" sz="quarter" idx="5"/>
          </p:nvPr>
        </p:nvSpPr>
        <p:spPr/>
        <p:txBody>
          <a:bodyPr/>
          <a:lstStyle/>
          <a:p>
            <a:fld id="{378E07C7-626C-A142-A069-B6EF3B7B5AD6}" type="slidenum">
              <a:rPr lang="en-US" smtClean="0"/>
              <a:t>40</a:t>
            </a:fld>
            <a:endParaRPr lang="en-US"/>
          </a:p>
        </p:txBody>
      </p:sp>
    </p:spTree>
    <p:extLst>
      <p:ext uri="{BB962C8B-B14F-4D97-AF65-F5344CB8AC3E}">
        <p14:creationId xmlns:p14="http://schemas.microsoft.com/office/powerpoint/2010/main" val="240563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E07C7-626C-A142-A069-B6EF3B7B5AD6}" type="slidenum">
              <a:rPr lang="en-US" smtClean="0"/>
              <a:t>41</a:t>
            </a:fld>
            <a:endParaRPr lang="en-US"/>
          </a:p>
        </p:txBody>
      </p:sp>
    </p:spTree>
    <p:extLst>
      <p:ext uri="{BB962C8B-B14F-4D97-AF65-F5344CB8AC3E}">
        <p14:creationId xmlns:p14="http://schemas.microsoft.com/office/powerpoint/2010/main" val="16485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E07C7-626C-A142-A069-B6EF3B7B5AD6}" type="slidenum">
              <a:rPr lang="en-US" smtClean="0"/>
              <a:t>5</a:t>
            </a:fld>
            <a:endParaRPr lang="en-US"/>
          </a:p>
        </p:txBody>
      </p:sp>
    </p:spTree>
    <p:extLst>
      <p:ext uri="{BB962C8B-B14F-4D97-AF65-F5344CB8AC3E}">
        <p14:creationId xmlns:p14="http://schemas.microsoft.com/office/powerpoint/2010/main" val="39942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a:p>
            <a:r>
              <a:rPr lang="en-US" dirty="0"/>
              <a:t>Documentation available at </a:t>
            </a:r>
            <a:r>
              <a:rPr lang="en-US" dirty="0">
                <a:hlinkClick r:id="rId3"/>
              </a:rPr>
              <a:t>www.oclc.org/shared-print</a:t>
            </a:r>
            <a:r>
              <a:rPr lang="en-US" dirty="0">
                <a:hlinkClick r:id="rId4"/>
              </a:rPr>
              <a:t>.html</a:t>
            </a:r>
            <a:endParaRPr lang="en-US" dirty="0"/>
          </a:p>
          <a:p>
            <a:r>
              <a:rPr lang="en-US" dirty="0"/>
              <a:t>Email for a walkthrough of the service for your library or consortium</a:t>
            </a:r>
          </a:p>
          <a:p>
            <a:r>
              <a:rPr lang="en-US" dirty="0"/>
              <a:t>Service is for single-part monographs</a:t>
            </a:r>
          </a:p>
          <a:p>
            <a:endParaRPr lang="en-US" dirty="0"/>
          </a:p>
          <a:p>
            <a:r>
              <a:rPr lang="en-US" dirty="0"/>
              <a:t>Benefits of registration</a:t>
            </a:r>
          </a:p>
          <a:p>
            <a:r>
              <a:rPr lang="en-US" dirty="0"/>
              <a:t>Allows batch creation of Shared Print monograph retention commitments </a:t>
            </a:r>
          </a:p>
          <a:p>
            <a:r>
              <a:rPr lang="en-US" dirty="0"/>
              <a:t>Uses non-MARC data to create LHRs (via 583 Action Note) </a:t>
            </a:r>
          </a:p>
          <a:p>
            <a:r>
              <a:rPr lang="en-US" dirty="0"/>
              <a:t>Eliminates the need for an OCLC second symbol </a:t>
            </a:r>
          </a:p>
          <a:p>
            <a:r>
              <a:rPr lang="en-US" dirty="0"/>
              <a:t>Provides ability to output MARC records in multiple formats, including non-interleaved LHRs, for input into ILS</a:t>
            </a:r>
          </a:p>
          <a:p>
            <a:r>
              <a:rPr lang="en-US" dirty="0"/>
              <a:t>Discovery in Record Manager and Connexion</a:t>
            </a:r>
          </a:p>
          <a:p>
            <a:r>
              <a:rPr lang="en-US" dirty="0"/>
              <a:t>Included in a library’s OCLC cataloging subscription</a:t>
            </a:r>
          </a:p>
          <a:p>
            <a:endParaRPr lang="en-US" dirty="0"/>
          </a:p>
        </p:txBody>
      </p:sp>
      <p:sp>
        <p:nvSpPr>
          <p:cNvPr id="4" name="Slide Number Placeholder 3"/>
          <p:cNvSpPr>
            <a:spLocks noGrp="1"/>
          </p:cNvSpPr>
          <p:nvPr>
            <p:ph type="sldNum" sz="quarter" idx="10"/>
          </p:nvPr>
        </p:nvSpPr>
        <p:spPr/>
        <p:txBody>
          <a:bodyPr/>
          <a:lstStyle/>
          <a:p>
            <a:fld id="{272EB017-2C15-984D-84B6-59589E90CEEC}" type="slidenum">
              <a:rPr lang="en-US" smtClean="0"/>
              <a:t>6</a:t>
            </a:fld>
            <a:endParaRPr lang="en-US"/>
          </a:p>
        </p:txBody>
      </p:sp>
    </p:spTree>
    <p:extLst>
      <p:ext uri="{BB962C8B-B14F-4D97-AF65-F5344CB8AC3E}">
        <p14:creationId xmlns:p14="http://schemas.microsoft.com/office/powerpoint/2010/main" val="428950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Documentation: https://help.oclc.org/Library_Management/SCS_and_GreenGlass/Shared_Print_Registration_Service/Register_shared_print_retention_commitments</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7</a:t>
            </a:fld>
            <a:endParaRPr lang="en-US"/>
          </a:p>
        </p:txBody>
      </p:sp>
    </p:spTree>
    <p:extLst>
      <p:ext uri="{BB962C8B-B14F-4D97-AF65-F5344CB8AC3E}">
        <p14:creationId xmlns:p14="http://schemas.microsoft.com/office/powerpoint/2010/main" val="127580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Documentation: https://help.oclc.org/Library_Management/SCS_and_GreenGlass/Shared_Print_Registration_Service/Register_shared_print_retention_commitments</a:t>
            </a:r>
          </a:p>
          <a:p>
            <a:endParaRPr lang="en-US" dirty="0"/>
          </a:p>
          <a:p>
            <a:r>
              <a:rPr lang="en-US" sz="2000" dirty="0">
                <a:solidFill>
                  <a:schemeClr val="tx2"/>
                </a:solidFill>
              </a:rPr>
              <a:t>A streamlined registration process that:</a:t>
            </a:r>
          </a:p>
          <a:p>
            <a:pPr lvl="1"/>
            <a:r>
              <a:rPr lang="en-US" sz="1800" dirty="0">
                <a:solidFill>
                  <a:schemeClr val="tx2"/>
                </a:solidFill>
              </a:rPr>
              <a:t>Allows </a:t>
            </a:r>
            <a:r>
              <a:rPr lang="en-US" sz="1800" u="sng" dirty="0">
                <a:solidFill>
                  <a:schemeClr val="tx2"/>
                </a:solidFill>
              </a:rPr>
              <a:t>batch creation</a:t>
            </a:r>
            <a:r>
              <a:rPr lang="en-US" sz="1800" dirty="0">
                <a:solidFill>
                  <a:schemeClr val="tx2"/>
                </a:solidFill>
              </a:rPr>
              <a:t> of Shared Print single-part monograph retention commitments via Collection Manager</a:t>
            </a:r>
          </a:p>
          <a:p>
            <a:pPr lvl="1"/>
            <a:r>
              <a:rPr lang="en-US" sz="1800" dirty="0">
                <a:solidFill>
                  <a:schemeClr val="tx2"/>
                </a:solidFill>
              </a:rPr>
              <a:t>Uses </a:t>
            </a:r>
            <a:r>
              <a:rPr lang="en-US" sz="1800" u="sng" dirty="0">
                <a:solidFill>
                  <a:schemeClr val="tx2"/>
                </a:solidFill>
              </a:rPr>
              <a:t>non-MARC data</a:t>
            </a:r>
            <a:r>
              <a:rPr lang="en-US" sz="1800" dirty="0">
                <a:solidFill>
                  <a:schemeClr val="tx2"/>
                </a:solidFill>
              </a:rPr>
              <a:t> to create Shared Print LHRs (via 583 Action Note) </a:t>
            </a:r>
          </a:p>
          <a:p>
            <a:pPr lvl="1"/>
            <a:r>
              <a:rPr lang="en-US" sz="1800" dirty="0">
                <a:solidFill>
                  <a:schemeClr val="tx2"/>
                </a:solidFill>
              </a:rPr>
              <a:t>Eliminates the need for an </a:t>
            </a:r>
            <a:r>
              <a:rPr lang="en-US" sz="1800" u="sng" dirty="0">
                <a:solidFill>
                  <a:schemeClr val="tx2"/>
                </a:solidFill>
              </a:rPr>
              <a:t>OCLC second symbol</a:t>
            </a:r>
            <a:r>
              <a:rPr lang="en-US" sz="1800" dirty="0">
                <a:solidFill>
                  <a:schemeClr val="tx2"/>
                </a:solidFill>
              </a:rPr>
              <a:t> </a:t>
            </a:r>
          </a:p>
          <a:p>
            <a:pPr lvl="1"/>
            <a:r>
              <a:rPr lang="en-US" sz="1800" dirty="0">
                <a:solidFill>
                  <a:schemeClr val="tx2"/>
                </a:solidFill>
              </a:rPr>
              <a:t>Sets the </a:t>
            </a:r>
            <a:r>
              <a:rPr lang="en-US" sz="1800" u="sng" dirty="0">
                <a:solidFill>
                  <a:schemeClr val="tx2"/>
                </a:solidFill>
              </a:rPr>
              <a:t>Shared Print holding type flag</a:t>
            </a:r>
            <a:r>
              <a:rPr lang="en-US" sz="1800" dirty="0">
                <a:solidFill>
                  <a:schemeClr val="tx2"/>
                </a:solidFill>
              </a:rPr>
              <a:t> which enables future enhancements/improvements</a:t>
            </a:r>
          </a:p>
          <a:p>
            <a:pPr lvl="1"/>
            <a:r>
              <a:rPr lang="en-US" sz="1800" dirty="0">
                <a:solidFill>
                  <a:schemeClr val="tx2"/>
                </a:solidFill>
              </a:rPr>
              <a:t>Provides </a:t>
            </a:r>
            <a:r>
              <a:rPr lang="en-US" sz="1800" u="sng" dirty="0">
                <a:solidFill>
                  <a:schemeClr val="tx2"/>
                </a:solidFill>
              </a:rPr>
              <a:t>ability to output MARC records</a:t>
            </a:r>
            <a:r>
              <a:rPr lang="en-US" sz="1800" dirty="0">
                <a:solidFill>
                  <a:schemeClr val="tx2"/>
                </a:solidFill>
              </a:rPr>
              <a:t> in multiple formats for input into ILS</a:t>
            </a:r>
          </a:p>
          <a:p>
            <a:pPr lvl="1"/>
            <a:r>
              <a:rPr lang="en-US" sz="1800" dirty="0">
                <a:solidFill>
                  <a:schemeClr val="tx2"/>
                </a:solidFill>
              </a:rPr>
              <a:t>Allows </a:t>
            </a:r>
            <a:r>
              <a:rPr lang="en-US" sz="1800" u="sng" dirty="0">
                <a:solidFill>
                  <a:schemeClr val="tx2"/>
                </a:solidFill>
              </a:rPr>
              <a:t>discovery</a:t>
            </a:r>
            <a:r>
              <a:rPr lang="en-US" sz="1800" dirty="0">
                <a:solidFill>
                  <a:schemeClr val="tx2"/>
                </a:solidFill>
              </a:rPr>
              <a:t> in Record Manager and </a:t>
            </a:r>
            <a:r>
              <a:rPr lang="en-US" sz="1800" dirty="0" err="1">
                <a:solidFill>
                  <a:schemeClr val="tx2"/>
                </a:solidFill>
              </a:rPr>
              <a:t>Connexion</a:t>
            </a:r>
            <a:endParaRPr lang="en-US" sz="1800" dirty="0">
              <a:solidFill>
                <a:schemeClr val="tx2"/>
              </a:solidFill>
            </a:endParaRPr>
          </a:p>
          <a:p>
            <a:pPr lvl="1"/>
            <a:r>
              <a:rPr lang="en-US" sz="1800" dirty="0">
                <a:solidFill>
                  <a:schemeClr val="tx2"/>
                </a:solidFill>
              </a:rPr>
              <a:t>Included in a library’s full cataloging subscription</a:t>
            </a:r>
          </a:p>
          <a:p>
            <a:endParaRPr lang="en-US" dirty="0"/>
          </a:p>
        </p:txBody>
      </p:sp>
      <p:sp>
        <p:nvSpPr>
          <p:cNvPr id="4" name="Slide Number Placeholder 3"/>
          <p:cNvSpPr>
            <a:spLocks noGrp="1"/>
          </p:cNvSpPr>
          <p:nvPr>
            <p:ph type="sldNum" sz="quarter" idx="5"/>
          </p:nvPr>
        </p:nvSpPr>
        <p:spPr/>
        <p:txBody>
          <a:bodyPr/>
          <a:lstStyle/>
          <a:p>
            <a:fld id="{378E07C7-626C-A142-A069-B6EF3B7B5AD6}" type="slidenum">
              <a:rPr lang="en-US" smtClean="0"/>
              <a:t>8</a:t>
            </a:fld>
            <a:endParaRPr lang="en-US"/>
          </a:p>
        </p:txBody>
      </p:sp>
    </p:spTree>
    <p:extLst>
      <p:ext uri="{BB962C8B-B14F-4D97-AF65-F5344CB8AC3E}">
        <p14:creationId xmlns:p14="http://schemas.microsoft.com/office/powerpoint/2010/main" val="393504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dirty="0">
                <a:solidFill>
                  <a:schemeClr val="tx1"/>
                </a:solidFill>
                <a:effectLst/>
                <a:latin typeface="+mn-lt"/>
                <a:ea typeface="+mn-ea"/>
                <a:cs typeface="+mn-cs"/>
              </a:rPr>
              <a:t>Start by creating a collection/profile</a:t>
            </a:r>
          </a:p>
          <a:p>
            <a:pPr marL="0" indent="0">
              <a:buFont typeface="+mj-lt"/>
              <a:buNone/>
            </a:pPr>
            <a:r>
              <a:rPr lang="en-US" sz="1200" b="0" i="0" kern="1200" dirty="0">
                <a:solidFill>
                  <a:schemeClr val="tx1"/>
                </a:solidFill>
                <a:effectLst/>
                <a:latin typeface="+mn-lt"/>
                <a:ea typeface="+mn-ea"/>
                <a:cs typeface="+mn-cs"/>
              </a:rPr>
              <a:t>*How often do you do this? </a:t>
            </a:r>
          </a:p>
          <a:p>
            <a:pPr marL="0" indent="0">
              <a:buFont typeface="+mj-lt"/>
              <a:buNone/>
            </a:pPr>
            <a:r>
              <a:rPr lang="en-US" sz="1200" b="0" i="0" kern="1200" dirty="0">
                <a:solidFill>
                  <a:schemeClr val="tx1"/>
                </a:solidFill>
                <a:effectLst/>
                <a:latin typeface="+mn-lt"/>
                <a:ea typeface="+mn-ea"/>
                <a:cs typeface="+mn-cs"/>
              </a:rPr>
              <a:t>*increasing efficiencies to not have to create multiple- opportunities?</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In your browser, enter the </a:t>
            </a:r>
            <a:r>
              <a:rPr lang="en-US" sz="1200" b="0" i="0" kern="1200" dirty="0" err="1">
                <a:solidFill>
                  <a:schemeClr val="tx1"/>
                </a:solidFill>
                <a:effectLst/>
                <a:latin typeface="+mn-lt"/>
                <a:ea typeface="+mn-ea"/>
                <a:cs typeface="+mn-cs"/>
              </a:rPr>
              <a:t>WorldShare</a:t>
            </a:r>
            <a:r>
              <a:rPr lang="en-US" sz="1200" b="0" i="0" kern="1200" dirty="0">
                <a:solidFill>
                  <a:schemeClr val="tx1"/>
                </a:solidFill>
                <a:effectLst/>
                <a:latin typeface="+mn-lt"/>
                <a:ea typeface="+mn-ea"/>
                <a:cs typeface="+mn-cs"/>
              </a:rPr>
              <a:t> URL for your library. Your library's </a:t>
            </a:r>
            <a:r>
              <a:rPr lang="en-US" sz="1200" b="0" i="0" kern="1200" dirty="0" err="1">
                <a:solidFill>
                  <a:schemeClr val="tx1"/>
                </a:solidFill>
                <a:effectLst/>
                <a:latin typeface="+mn-lt"/>
                <a:ea typeface="+mn-ea"/>
                <a:cs typeface="+mn-cs"/>
              </a:rPr>
              <a:t>WorldShare</a:t>
            </a:r>
            <a:r>
              <a:rPr lang="en-US" sz="1200" b="0" i="0" kern="1200" dirty="0">
                <a:solidFill>
                  <a:schemeClr val="tx1"/>
                </a:solidFill>
                <a:effectLst/>
                <a:latin typeface="+mn-lt"/>
                <a:ea typeface="+mn-ea"/>
                <a:cs typeface="+mn-cs"/>
              </a:rPr>
              <a:t> URL will have the following format: https://yourlibrary.share.worldcat.org/wms. Replace </a:t>
            </a:r>
            <a:r>
              <a:rPr lang="en-US" sz="1200" b="1" i="0" kern="1200" dirty="0" err="1">
                <a:solidFill>
                  <a:schemeClr val="tx1"/>
                </a:solidFill>
                <a:effectLst/>
                <a:latin typeface="+mn-lt"/>
                <a:ea typeface="+mn-ea"/>
                <a:cs typeface="+mn-cs"/>
              </a:rPr>
              <a:t>yourlibrary</a:t>
            </a:r>
            <a:r>
              <a:rPr lang="en-US" sz="1200" b="0" i="0" kern="1200" dirty="0">
                <a:solidFill>
                  <a:schemeClr val="tx1"/>
                </a:solidFill>
                <a:effectLst/>
                <a:latin typeface="+mn-lt"/>
                <a:ea typeface="+mn-ea"/>
                <a:cs typeface="+mn-cs"/>
              </a:rPr>
              <a:t> with your library's identifier.</a:t>
            </a:r>
          </a:p>
          <a:p>
            <a:pPr marL="228600" indent="-228600">
              <a:buFont typeface="+mj-lt"/>
              <a:buAutoNum type="arabicPeriod"/>
            </a:pPr>
            <a:r>
              <a:rPr lang="en-US" sz="1200" b="0" i="0" kern="1200" dirty="0">
                <a:solidFill>
                  <a:schemeClr val="tx1"/>
                </a:solidFill>
                <a:effectLst/>
                <a:latin typeface="+mn-lt"/>
                <a:ea typeface="+mn-ea"/>
                <a:cs typeface="+mn-cs"/>
              </a:rPr>
              <a:t>On the Sign in screen, enter your </a:t>
            </a:r>
            <a:r>
              <a:rPr lang="en-US" sz="1200" b="1" i="0" kern="1200" dirty="0">
                <a:solidFill>
                  <a:schemeClr val="tx1"/>
                </a:solidFill>
                <a:effectLst/>
                <a:latin typeface="+mn-lt"/>
                <a:ea typeface="+mn-ea"/>
                <a:cs typeface="+mn-cs"/>
              </a:rPr>
              <a:t>User Name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Password</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Sign In</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Navigate to </a:t>
            </a:r>
            <a:r>
              <a:rPr lang="en-US" sz="1200" b="1" i="0" kern="1200" dirty="0">
                <a:solidFill>
                  <a:schemeClr val="tx1"/>
                </a:solidFill>
                <a:effectLst/>
                <a:latin typeface="+mn-lt"/>
                <a:ea typeface="+mn-ea"/>
                <a:cs typeface="+mn-cs"/>
              </a:rPr>
              <a:t>Metadata tab &gt; Collection Manager</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Create a Collection</a:t>
            </a:r>
            <a:r>
              <a:rPr lang="en-US" sz="1200" b="0" i="0" kern="1200" dirty="0">
                <a:solidFill>
                  <a:schemeClr val="tx1"/>
                </a:solidFill>
                <a:effectLst/>
                <a:latin typeface="+mn-lt"/>
                <a:ea typeface="+mn-ea"/>
                <a:cs typeface="+mn-cs"/>
              </a:rPr>
              <a:t>.</a:t>
            </a:r>
          </a:p>
          <a:p>
            <a:pPr marL="228600" indent="-228600">
              <a:buFont typeface="+mj-lt"/>
              <a:buAutoNum type="arabicPeriod"/>
            </a:pPr>
            <a:r>
              <a:rPr lang="en-US" sz="1200" b="0" i="0" kern="1200" dirty="0">
                <a:solidFill>
                  <a:schemeClr val="tx1"/>
                </a:solidFill>
                <a:effectLst/>
                <a:latin typeface="+mn-lt"/>
                <a:ea typeface="+mn-ea"/>
                <a:cs typeface="+mn-cs"/>
              </a:rPr>
              <a:t>Select </a:t>
            </a:r>
            <a:r>
              <a:rPr lang="en-US" sz="1200" b="1" i="0" kern="1200" dirty="0">
                <a:solidFill>
                  <a:schemeClr val="tx1"/>
                </a:solidFill>
                <a:effectLst/>
                <a:latin typeface="+mn-lt"/>
                <a:ea typeface="+mn-ea"/>
                <a:cs typeface="+mn-cs"/>
              </a:rPr>
              <a:t>Data Sync Collection</a:t>
            </a:r>
            <a:r>
              <a:rPr lang="en-US" sz="1200" b="0" i="0" kern="1200" dirty="0">
                <a:solidFill>
                  <a:schemeClr val="tx1"/>
                </a:solidFill>
                <a:effectLst/>
                <a:latin typeface="+mn-lt"/>
                <a:ea typeface="+mn-ea"/>
                <a:cs typeface="+mn-cs"/>
              </a:rPr>
              <a:t> from the Collection Type drop-down list.</a:t>
            </a:r>
          </a:p>
          <a:p>
            <a:pPr marL="228600" indent="-228600">
              <a:buFont typeface="+mj-lt"/>
              <a:buAutoNum type="arabicPeriod"/>
            </a:pPr>
            <a:r>
              <a:rPr lang="en-US" sz="1200" b="0" i="0" kern="1200" dirty="0">
                <a:solidFill>
                  <a:schemeClr val="tx1"/>
                </a:solidFill>
                <a:effectLst/>
                <a:latin typeface="+mn-lt"/>
                <a:ea typeface="+mn-ea"/>
                <a:cs typeface="+mn-cs"/>
              </a:rPr>
              <a:t>Select </a:t>
            </a:r>
            <a:r>
              <a:rPr lang="en-US" sz="1200" b="1" i="0" kern="1200" dirty="0">
                <a:solidFill>
                  <a:schemeClr val="tx1"/>
                </a:solidFill>
                <a:effectLst/>
                <a:latin typeface="+mn-lt"/>
                <a:ea typeface="+mn-ea"/>
                <a:cs typeface="+mn-cs"/>
              </a:rPr>
              <a:t>Local Holdings Records</a:t>
            </a:r>
            <a:r>
              <a:rPr lang="en-US" sz="1200" b="0" i="0" kern="1200" dirty="0">
                <a:solidFill>
                  <a:schemeClr val="tx1"/>
                </a:solidFill>
                <a:effectLst/>
                <a:latin typeface="+mn-lt"/>
                <a:ea typeface="+mn-ea"/>
                <a:cs typeface="+mn-cs"/>
              </a:rPr>
              <a:t> from the Data Sync Type drop-down list.</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Create</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78E07C7-626C-A142-A069-B6EF3B7B5AD6}" type="slidenum">
              <a:rPr lang="en-US" smtClean="0"/>
              <a:t>10</a:t>
            </a:fld>
            <a:endParaRPr lang="en-US"/>
          </a:p>
        </p:txBody>
      </p:sp>
    </p:spTree>
    <p:extLst>
      <p:ext uri="{BB962C8B-B14F-4D97-AF65-F5344CB8AC3E}">
        <p14:creationId xmlns:p14="http://schemas.microsoft.com/office/powerpoint/2010/main" val="331651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For Collection Name, enter a </a:t>
            </a:r>
            <a:r>
              <a:rPr lang="en-US" sz="1200" b="1" i="0" kern="1200" dirty="0">
                <a:solidFill>
                  <a:schemeClr val="tx1"/>
                </a:solidFill>
                <a:effectLst/>
                <a:latin typeface="+mn-lt"/>
                <a:ea typeface="+mn-ea"/>
                <a:cs typeface="+mn-cs"/>
              </a:rPr>
              <a:t>name</a:t>
            </a:r>
            <a:r>
              <a:rPr lang="en-US" sz="1200" b="0" i="0" kern="1200" dirty="0">
                <a:solidFill>
                  <a:schemeClr val="tx1"/>
                </a:solidFill>
                <a:effectLst/>
                <a:latin typeface="+mn-lt"/>
                <a:ea typeface="+mn-ea"/>
                <a:cs typeface="+mn-cs"/>
              </a:rPr>
              <a:t> (e.g., My Library Shared Print Retentions) for your collection.</a:t>
            </a:r>
          </a:p>
          <a:p>
            <a:pPr marL="228600" indent="-228600">
              <a:buFont typeface="+mj-lt"/>
              <a:buAutoNum type="arabicPeriod"/>
            </a:pPr>
            <a:r>
              <a:rPr lang="en-US" sz="1200" b="0" i="0" kern="1200" dirty="0">
                <a:solidFill>
                  <a:schemeClr val="tx1"/>
                </a:solidFill>
                <a:effectLst/>
                <a:latin typeface="+mn-lt"/>
                <a:ea typeface="+mn-ea"/>
                <a:cs typeface="+mn-cs"/>
              </a:rPr>
              <a:t>Select whether your library is a </a:t>
            </a:r>
            <a:r>
              <a:rPr lang="en-US" sz="1200" b="1" i="0" kern="1200" dirty="0">
                <a:solidFill>
                  <a:schemeClr val="tx1"/>
                </a:solidFill>
                <a:effectLst/>
                <a:latin typeface="+mn-lt"/>
                <a:ea typeface="+mn-ea"/>
                <a:cs typeface="+mn-cs"/>
              </a:rPr>
              <a:t>WMS Library</a:t>
            </a:r>
            <a:r>
              <a:rPr lang="en-US" sz="1200" b="0" i="0" kern="1200" dirty="0">
                <a:solidFill>
                  <a:schemeClr val="tx1"/>
                </a:solidFill>
                <a:effectLst/>
                <a:latin typeface="+mn-lt"/>
                <a:ea typeface="+mn-ea"/>
                <a:cs typeface="+mn-cs"/>
              </a:rPr>
              <a:t>. WMS libraries have purchased </a:t>
            </a:r>
            <a:r>
              <a:rPr lang="en-US" sz="1200" b="0" i="0" kern="1200" dirty="0" err="1">
                <a:solidFill>
                  <a:schemeClr val="tx1"/>
                </a:solidFill>
                <a:effectLst/>
                <a:latin typeface="+mn-lt"/>
                <a:ea typeface="+mn-ea"/>
                <a:cs typeface="+mn-cs"/>
              </a:rPr>
              <a:t>WorldShare</a:t>
            </a:r>
            <a:r>
              <a:rPr lang="en-US" sz="1200" b="0" i="0" kern="1200" dirty="0">
                <a:solidFill>
                  <a:schemeClr val="tx1"/>
                </a:solidFill>
                <a:effectLst/>
                <a:latin typeface="+mn-lt"/>
                <a:ea typeface="+mn-ea"/>
                <a:cs typeface="+mn-cs"/>
              </a:rPr>
              <a:t> Acquisitions and Circulation modules.</a:t>
            </a:r>
          </a:p>
          <a:p>
            <a:pPr marL="228600" indent="-228600">
              <a:buFont typeface="+mj-lt"/>
              <a:buAutoNum type="arabicPeriod"/>
            </a:pPr>
            <a:r>
              <a:rPr lang="en-US" sz="1200" b="0" i="0" kern="1200" dirty="0">
                <a:solidFill>
                  <a:schemeClr val="tx1"/>
                </a:solidFill>
                <a:effectLst/>
                <a:latin typeface="+mn-lt"/>
                <a:ea typeface="+mn-ea"/>
                <a:cs typeface="+mn-cs"/>
              </a:rPr>
              <a:t>Select </a:t>
            </a:r>
            <a:r>
              <a:rPr lang="en-US" sz="1200" b="1" i="0" kern="1200" dirty="0">
                <a:solidFill>
                  <a:schemeClr val="tx1"/>
                </a:solidFill>
                <a:effectLst/>
                <a:latin typeface="+mn-lt"/>
                <a:ea typeface="+mn-ea"/>
                <a:cs typeface="+mn-cs"/>
              </a:rPr>
              <a:t>Non-MARC</a:t>
            </a:r>
            <a:r>
              <a:rPr lang="en-US" sz="1200" b="0" i="0" kern="1200" dirty="0">
                <a:solidFill>
                  <a:schemeClr val="tx1"/>
                </a:solidFill>
                <a:effectLst/>
                <a:latin typeface="+mn-lt"/>
                <a:ea typeface="+mn-ea"/>
                <a:cs typeface="+mn-cs"/>
              </a:rPr>
              <a:t> for the Original Data Format.</a:t>
            </a:r>
          </a:p>
          <a:p>
            <a:pPr marL="228600" indent="-228600">
              <a:buFont typeface="+mj-lt"/>
              <a:buAutoNum type="arabicPeriod"/>
            </a:pPr>
            <a:r>
              <a:rPr lang="en-US" sz="1200" b="0" i="0" kern="1200" dirty="0">
                <a:solidFill>
                  <a:schemeClr val="tx1"/>
                </a:solidFill>
                <a:effectLst/>
                <a:latin typeface="+mn-lt"/>
                <a:ea typeface="+mn-ea"/>
                <a:cs typeface="+mn-cs"/>
              </a:rPr>
              <a:t>Select </a:t>
            </a:r>
            <a:r>
              <a:rPr lang="en-US" sz="1200" b="1" i="0" kern="1200" dirty="0">
                <a:solidFill>
                  <a:schemeClr val="tx1"/>
                </a:solidFill>
                <a:effectLst/>
                <a:latin typeface="+mn-lt"/>
                <a:ea typeface="+mn-ea"/>
                <a:cs typeface="+mn-cs"/>
              </a:rPr>
              <a:t>Yes</a:t>
            </a:r>
            <a:r>
              <a:rPr lang="en-US" sz="1200" b="0" i="0" kern="1200" dirty="0">
                <a:solidFill>
                  <a:schemeClr val="tx1"/>
                </a:solidFill>
                <a:effectLst/>
                <a:latin typeface="+mn-lt"/>
                <a:ea typeface="+mn-ea"/>
                <a:cs typeface="+mn-cs"/>
              </a:rPr>
              <a:t> for Shared Print.</a:t>
            </a:r>
          </a:p>
          <a:p>
            <a:pPr marL="228600" indent="-228600">
              <a:buFont typeface="+mj-lt"/>
              <a:buAutoNum type="arabicPeriod"/>
            </a:pPr>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Save Progress </a:t>
            </a:r>
            <a:r>
              <a:rPr lang="en-US" sz="1200" b="0" i="0" kern="1200" dirty="0">
                <a:solidFill>
                  <a:schemeClr val="tx1"/>
                </a:solidFill>
                <a:effectLst/>
                <a:latin typeface="+mn-lt"/>
                <a:ea typeface="+mn-ea"/>
                <a:cs typeface="+mn-cs"/>
              </a:rPr>
              <a:t>at the top of the screen.</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8E07C7-626C-A142-A069-B6EF3B7B5AD6}" type="slidenum">
              <a:rPr lang="en-US" smtClean="0"/>
              <a:t>11</a:t>
            </a:fld>
            <a:endParaRPr lang="en-US"/>
          </a:p>
        </p:txBody>
      </p:sp>
    </p:spTree>
    <p:extLst>
      <p:ext uri="{BB962C8B-B14F-4D97-AF65-F5344CB8AC3E}">
        <p14:creationId xmlns:p14="http://schemas.microsoft.com/office/powerpoint/2010/main" val="1428066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iff"/><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980" y="110291"/>
            <a:ext cx="2098940" cy="851744"/>
          </a:xfrm>
          <a:prstGeom prst="rect">
            <a:avLst/>
          </a:prstGeom>
        </p:spPr>
      </p:pic>
      <p:sp>
        <p:nvSpPr>
          <p:cNvPr id="14" name="TextBox 13"/>
          <p:cNvSpPr txBox="1"/>
          <p:nvPr userDrawn="1"/>
        </p:nvSpPr>
        <p:spPr>
          <a:xfrm>
            <a:off x="1" y="1285134"/>
            <a:ext cx="3845222" cy="615553"/>
          </a:xfrm>
          <a:prstGeom prst="rect">
            <a:avLst/>
          </a:prstGeom>
          <a:solidFill>
            <a:schemeClr val="accent2"/>
          </a:solidFill>
        </p:spPr>
        <p:txBody>
          <a:bodyPr wrap="square" lIns="182880" tIns="182880" rIns="91440" bIns="18288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Arial" charset="0"/>
              </a:rPr>
              <a:t>ALA Annual • June 23–28, 2016</a:t>
            </a: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p:cNvSpPr txBox="1"/>
          <p:nvPr userDrawn="1"/>
        </p:nvSpPr>
        <p:spPr>
          <a:xfrm>
            <a:off x="1" y="269828"/>
            <a:ext cx="3845222" cy="615553"/>
          </a:xfrm>
          <a:prstGeom prst="rect">
            <a:avLst/>
          </a:prstGeom>
          <a:solidFill>
            <a:schemeClr val="accent2"/>
          </a:solidFill>
        </p:spPr>
        <p:txBody>
          <a:bodyPr wrap="square" lIns="182880" tIns="182880" rIns="91440" bIns="18288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Arial" charset="0"/>
              </a:rPr>
              <a:t>ALA Annual • June 23–28, 2016</a:t>
            </a:r>
          </a:p>
        </p:txBody>
      </p:sp>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8" y="0"/>
            <a:ext cx="5980111" cy="1059543"/>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
        <p:nvSpPr>
          <p:cNvPr id="20" name="TextBox 19"/>
          <p:cNvSpPr txBox="1"/>
          <p:nvPr userDrawn="1"/>
        </p:nvSpPr>
        <p:spPr>
          <a:xfrm>
            <a:off x="1" y="1285134"/>
            <a:ext cx="3845222" cy="615553"/>
          </a:xfrm>
          <a:prstGeom prst="rect">
            <a:avLst/>
          </a:prstGeom>
          <a:solidFill>
            <a:schemeClr val="accent2"/>
          </a:solidFill>
        </p:spPr>
        <p:txBody>
          <a:bodyPr wrap="square" lIns="182880" tIns="182880" rIns="91440" bIns="18288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mn-lt"/>
              <a:ea typeface="+mn-ea"/>
              <a:cs typeface="Arial" charset="0"/>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8"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vl2pPr>
              <a:defRPr sz="2200"/>
            </a:lvl2pPr>
            <a:lvl3pPr>
              <a:defRPr sz="2300"/>
            </a:lvl3pPr>
            <a:lvl4pPr>
              <a:defRPr/>
            </a:lvl4pPr>
            <a:lvl5pPr>
              <a:defRPr/>
            </a:lvl5pPr>
            <a:lvl6pPr>
              <a:defRPr/>
            </a:lvl6pPr>
            <a:lvl7pPr>
              <a:defRPr/>
            </a:lvl7pPr>
            <a:lvl8pPr marL="3200400" indent="0">
              <a:buNone/>
              <a:defRPr/>
            </a:lvl8pPr>
            <a:lvl9pPr marL="3657600" indent="0">
              <a:buNone/>
              <a:defRPr/>
            </a:lvl9pPr>
          </a:lstStyle>
          <a:p>
            <a:pPr lvl="0"/>
            <a:r>
              <a:rPr lang="en-US" dirty="0"/>
              <a:t>Click to </a:t>
            </a:r>
            <a:r>
              <a:rPr lang="en-US"/>
              <a:t>add copy</a:t>
            </a:r>
            <a:endParaRPr lang="en-US" dirty="0"/>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
        <p:nvSpPr>
          <p:cNvPr id="12"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17"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ysClr val="windowText" lastClr="000000">
                    <a:alpha val="50000"/>
                  </a:sysClr>
                </a:solidFill>
                <a:effectLst/>
                <a:latin typeface="Arial" charset="0"/>
                <a:ea typeface="Arial" charset="0"/>
                <a:cs typeface="Arial" charset="0"/>
              </a:rPr>
              <a:t>Confidential. Not for distribution.</a:t>
            </a:r>
          </a:p>
        </p:txBody>
      </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p:nvPr userDrawn="1"/>
        </p:nvSpPr>
        <p:spPr>
          <a:xfrm>
            <a:off x="1" y="269828"/>
            <a:ext cx="3845222" cy="615553"/>
          </a:xfrm>
          <a:prstGeom prst="rect">
            <a:avLst/>
          </a:prstGeom>
          <a:solidFill>
            <a:schemeClr val="accent2"/>
          </a:solidFill>
        </p:spPr>
        <p:txBody>
          <a:bodyPr wrap="square" lIns="182880" tIns="182880" rIns="91440" bIns="18288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Arial" charset="0"/>
              </a:rPr>
              <a:t>ALA Annual • June 23–28, 2016</a:t>
            </a: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Content- Header Only">
    <p:spTree>
      <p:nvGrpSpPr>
        <p:cNvPr id="1" name=""/>
        <p:cNvGrpSpPr/>
        <p:nvPr/>
      </p:nvGrpSpPr>
      <p:grpSpPr>
        <a:xfrm>
          <a:off x="0" y="0"/>
          <a:ext cx="0" cy="0"/>
          <a:chOff x="0" y="0"/>
          <a:chExt cx="0" cy="0"/>
        </a:xfrm>
      </p:grpSpPr>
      <p:sp>
        <p:nvSpPr>
          <p:cNvPr id="18" name="Rectangle 17"/>
          <p:cNvSpPr/>
          <p:nvPr/>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pic>
        <p:nvPicPr>
          <p:cNvPr id="9"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88588" y="4823533"/>
            <a:ext cx="742452" cy="230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39" y="165497"/>
            <a:ext cx="8181975" cy="686442"/>
          </a:xfrm>
          <a:prstGeom prst="rect">
            <a:avLst/>
          </a:prstGeom>
        </p:spPr>
        <p:txBody>
          <a:bodyPr vert="horz"/>
          <a:lstStyle>
            <a:lvl1pPr marL="0" indent="0">
              <a:buNone/>
              <a:defRPr sz="27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61563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vl2pPr>
              <a:defRPr sz="2200"/>
            </a:lvl2pPr>
            <a:lvl3pPr>
              <a:defRPr sz="2300"/>
            </a:lvl3pPr>
            <a:lvl4pPr>
              <a:defRPr/>
            </a:lvl4pPr>
            <a:lvl5pPr>
              <a:defRPr/>
            </a:lvl5pPr>
            <a:lvl6pPr>
              <a:defRPr/>
            </a:lvl6pPr>
            <a:lvl7pPr>
              <a:defRPr/>
            </a:lvl7pPr>
            <a:lvl8pPr marL="3200400" indent="0">
              <a:buNone/>
              <a:defRPr/>
            </a:lvl8pPr>
            <a:lvl9pPr marL="3657600" indent="0">
              <a:buNone/>
              <a:defRPr/>
            </a:lvl9pPr>
          </a:lstStyle>
          <a:p>
            <a:pPr lvl="0"/>
            <a:r>
              <a:rPr lang="en-US" dirty="0"/>
              <a:t>Click to add copy</a:t>
            </a:r>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mailto:ewigk@oclc.org"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2E25EF-AECD-4CAD-BC81-866E56F151C9}"/>
              </a:ext>
            </a:extLst>
          </p:cNvPr>
          <p:cNvSpPr>
            <a:spLocks noGrp="1"/>
          </p:cNvSpPr>
          <p:nvPr>
            <p:ph type="body" sz="quarter" idx="16"/>
          </p:nvPr>
        </p:nvSpPr>
        <p:spPr>
          <a:xfrm>
            <a:off x="779470" y="1852402"/>
            <a:ext cx="8288330" cy="1347814"/>
          </a:xfrm>
        </p:spPr>
        <p:txBody>
          <a:bodyPr>
            <a:normAutofit fontScale="85000" lnSpcReduction="20000"/>
          </a:bodyPr>
          <a:lstStyle/>
          <a:p>
            <a:r>
              <a:rPr lang="en-US" sz="2400" dirty="0"/>
              <a:t>9:15 to 10:00       WorldCat Registration Workflow</a:t>
            </a:r>
          </a:p>
          <a:p>
            <a:endParaRPr lang="en-US" sz="2400" dirty="0"/>
          </a:p>
          <a:p>
            <a:r>
              <a:rPr lang="en-US" sz="2400" dirty="0"/>
              <a:t>10:00 to 10:45     Registration Discovery &amp; API Development</a:t>
            </a:r>
            <a:endParaRPr lang="en-US" sz="1600" dirty="0"/>
          </a:p>
        </p:txBody>
      </p:sp>
      <p:sp>
        <p:nvSpPr>
          <p:cNvPr id="6" name="Text Placeholder 5">
            <a:extLst>
              <a:ext uri="{FF2B5EF4-FFF2-40B4-BE49-F238E27FC236}">
                <a16:creationId xmlns:a16="http://schemas.microsoft.com/office/drawing/2014/main" id="{F55AFA8F-5A04-4E45-8986-2D284BA491AF}"/>
              </a:ext>
            </a:extLst>
          </p:cNvPr>
          <p:cNvSpPr>
            <a:spLocks noGrp="1"/>
          </p:cNvSpPr>
          <p:nvPr>
            <p:ph type="body" sz="quarter" idx="17"/>
          </p:nvPr>
        </p:nvSpPr>
        <p:spPr>
          <a:xfrm>
            <a:off x="728694" y="3414785"/>
            <a:ext cx="1571905" cy="400110"/>
          </a:xfrm>
        </p:spPr>
        <p:txBody>
          <a:bodyPr/>
          <a:lstStyle/>
          <a:p>
            <a:r>
              <a:rPr lang="en-US" dirty="0"/>
              <a:t>Kristin </a:t>
            </a:r>
            <a:r>
              <a:rPr lang="en-US" dirty="0" err="1"/>
              <a:t>Ewig</a:t>
            </a:r>
            <a:endParaRPr lang="en-US" dirty="0"/>
          </a:p>
        </p:txBody>
      </p:sp>
      <p:sp>
        <p:nvSpPr>
          <p:cNvPr id="7" name="Text Placeholder 6">
            <a:extLst>
              <a:ext uri="{FF2B5EF4-FFF2-40B4-BE49-F238E27FC236}">
                <a16:creationId xmlns:a16="http://schemas.microsoft.com/office/drawing/2014/main" id="{C325A230-EAB9-4500-AF0B-7A4BA212032C}"/>
              </a:ext>
            </a:extLst>
          </p:cNvPr>
          <p:cNvSpPr>
            <a:spLocks noGrp="1"/>
          </p:cNvSpPr>
          <p:nvPr>
            <p:ph type="body" sz="quarter" idx="18"/>
          </p:nvPr>
        </p:nvSpPr>
        <p:spPr>
          <a:xfrm>
            <a:off x="728695" y="3821651"/>
            <a:ext cx="2461571" cy="307777"/>
          </a:xfrm>
        </p:spPr>
        <p:txBody>
          <a:bodyPr/>
          <a:lstStyle/>
          <a:p>
            <a:r>
              <a:rPr lang="en-US" dirty="0"/>
              <a:t>Senior Product Manager</a:t>
            </a:r>
          </a:p>
        </p:txBody>
      </p:sp>
    </p:spTree>
    <p:extLst>
      <p:ext uri="{BB962C8B-B14F-4D97-AF65-F5344CB8AC3E}">
        <p14:creationId xmlns:p14="http://schemas.microsoft.com/office/powerpoint/2010/main" val="8025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1. Create the Collection</a:t>
            </a:r>
          </a:p>
        </p:txBody>
      </p:sp>
      <p:pic>
        <p:nvPicPr>
          <p:cNvPr id="2" name="Picture 1">
            <a:extLst>
              <a:ext uri="{FF2B5EF4-FFF2-40B4-BE49-F238E27FC236}">
                <a16:creationId xmlns:a16="http://schemas.microsoft.com/office/drawing/2014/main" id="{C1DD9AD6-1D5B-4E1B-9245-C95289F0AB6D}"/>
              </a:ext>
            </a:extLst>
          </p:cNvPr>
          <p:cNvPicPr>
            <a:picLocks noChangeAspect="1"/>
          </p:cNvPicPr>
          <p:nvPr/>
        </p:nvPicPr>
        <p:blipFill>
          <a:blip r:embed="rId3"/>
          <a:stretch>
            <a:fillRect/>
          </a:stretch>
        </p:blipFill>
        <p:spPr>
          <a:xfrm>
            <a:off x="1421933" y="950686"/>
            <a:ext cx="6001081" cy="4098186"/>
          </a:xfrm>
          <a:prstGeom prst="rect">
            <a:avLst/>
          </a:prstGeom>
          <a:ln w="25400">
            <a:solidFill>
              <a:schemeClr val="tx1"/>
            </a:solidFill>
          </a:ln>
        </p:spPr>
      </p:pic>
    </p:spTree>
    <p:extLst>
      <p:ext uri="{BB962C8B-B14F-4D97-AF65-F5344CB8AC3E}">
        <p14:creationId xmlns:p14="http://schemas.microsoft.com/office/powerpoint/2010/main" val="3570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2. Complete Properties</a:t>
            </a:r>
          </a:p>
        </p:txBody>
      </p:sp>
      <p:pic>
        <p:nvPicPr>
          <p:cNvPr id="1026" name="Picture 2" descr="Example of completed Properties accordion">
            <a:extLst>
              <a:ext uri="{FF2B5EF4-FFF2-40B4-BE49-F238E27FC236}">
                <a16:creationId xmlns:a16="http://schemas.microsoft.com/office/drawing/2014/main" id="{72B51774-74C2-4DBE-B990-C4382D6D5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453" y="950686"/>
            <a:ext cx="4363094" cy="4011471"/>
          </a:xfrm>
          <a:prstGeom prst="rect">
            <a:avLst/>
          </a:prstGeom>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5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3. Complete LHR Information</a:t>
            </a:r>
          </a:p>
        </p:txBody>
      </p:sp>
      <p:pic>
        <p:nvPicPr>
          <p:cNvPr id="2" name="Picture 1">
            <a:extLst>
              <a:ext uri="{FF2B5EF4-FFF2-40B4-BE49-F238E27FC236}">
                <a16:creationId xmlns:a16="http://schemas.microsoft.com/office/drawing/2014/main" id="{BDE5663E-9451-4106-817B-BD8D58D4F998}"/>
              </a:ext>
            </a:extLst>
          </p:cNvPr>
          <p:cNvPicPr>
            <a:picLocks noChangeAspect="1"/>
          </p:cNvPicPr>
          <p:nvPr/>
        </p:nvPicPr>
        <p:blipFill>
          <a:blip r:embed="rId3"/>
          <a:stretch>
            <a:fillRect/>
          </a:stretch>
        </p:blipFill>
        <p:spPr>
          <a:xfrm>
            <a:off x="1918106" y="1013641"/>
            <a:ext cx="5284508" cy="4023533"/>
          </a:xfrm>
          <a:prstGeom prst="rect">
            <a:avLst/>
          </a:prstGeom>
          <a:ln w="25400">
            <a:solidFill>
              <a:schemeClr val="tx1"/>
            </a:solidFill>
          </a:ln>
        </p:spPr>
      </p:pic>
    </p:spTree>
    <p:extLst>
      <p:ext uri="{BB962C8B-B14F-4D97-AF65-F5344CB8AC3E}">
        <p14:creationId xmlns:p14="http://schemas.microsoft.com/office/powerpoint/2010/main" val="28281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4. Complete Retention Commitment</a:t>
            </a:r>
          </a:p>
        </p:txBody>
      </p:sp>
      <p:pic>
        <p:nvPicPr>
          <p:cNvPr id="2050" name="Picture 2" descr="Example of completed Retention Commitment tab for one or multiple programs that have the same expiration date">
            <a:extLst>
              <a:ext uri="{FF2B5EF4-FFF2-40B4-BE49-F238E27FC236}">
                <a16:creationId xmlns:a16="http://schemas.microsoft.com/office/drawing/2014/main" id="{07F5C7C7-C821-4C6B-8226-1262FAF07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052" y="1033805"/>
            <a:ext cx="7244316" cy="4013302"/>
          </a:xfrm>
          <a:prstGeom prst="rect">
            <a:avLst/>
          </a:prstGeom>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1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5. Complete ILL Policies</a:t>
            </a:r>
          </a:p>
        </p:txBody>
      </p:sp>
      <p:pic>
        <p:nvPicPr>
          <p:cNvPr id="3074" name="Picture 2" descr="Example of completed ILL Policies tab">
            <a:extLst>
              <a:ext uri="{FF2B5EF4-FFF2-40B4-BE49-F238E27FC236}">
                <a16:creationId xmlns:a16="http://schemas.microsoft.com/office/drawing/2014/main" id="{8DDDC0AC-F6B3-4E98-B1CB-D30FA774A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38" y="1150176"/>
            <a:ext cx="5690723" cy="3161513"/>
          </a:xfrm>
          <a:prstGeom prst="rect">
            <a:avLst/>
          </a:prstGeom>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5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6. Complete Location</a:t>
            </a:r>
          </a:p>
        </p:txBody>
      </p:sp>
      <p:pic>
        <p:nvPicPr>
          <p:cNvPr id="2" name="Picture 1">
            <a:extLst>
              <a:ext uri="{FF2B5EF4-FFF2-40B4-BE49-F238E27FC236}">
                <a16:creationId xmlns:a16="http://schemas.microsoft.com/office/drawing/2014/main" id="{F89120B7-D1B9-43BC-8240-4FC10C62DA2B}"/>
              </a:ext>
            </a:extLst>
          </p:cNvPr>
          <p:cNvPicPr>
            <a:picLocks noChangeAspect="1"/>
          </p:cNvPicPr>
          <p:nvPr/>
        </p:nvPicPr>
        <p:blipFill>
          <a:blip r:embed="rId3"/>
          <a:stretch>
            <a:fillRect/>
          </a:stretch>
        </p:blipFill>
        <p:spPr>
          <a:xfrm>
            <a:off x="1157287" y="1290637"/>
            <a:ext cx="6829425" cy="2562225"/>
          </a:xfrm>
          <a:prstGeom prst="rect">
            <a:avLst/>
          </a:prstGeom>
          <a:ln w="25400">
            <a:solidFill>
              <a:schemeClr val="tx1"/>
            </a:solidFill>
          </a:ln>
        </p:spPr>
      </p:pic>
    </p:spTree>
    <p:extLst>
      <p:ext uri="{BB962C8B-B14F-4D97-AF65-F5344CB8AC3E}">
        <p14:creationId xmlns:p14="http://schemas.microsoft.com/office/powerpoint/2010/main" val="297295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7. Complete Linkage Information</a:t>
            </a:r>
          </a:p>
        </p:txBody>
      </p:sp>
      <p:pic>
        <p:nvPicPr>
          <p:cNvPr id="4098" name="Picture 2" descr="Example of completed Linkage Information tab">
            <a:extLst>
              <a:ext uri="{FF2B5EF4-FFF2-40B4-BE49-F238E27FC236}">
                <a16:creationId xmlns:a16="http://schemas.microsoft.com/office/drawing/2014/main" id="{1AC92B33-04E0-4867-8D2A-22A7BC002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24" y="1205062"/>
            <a:ext cx="7616952" cy="2733375"/>
          </a:xfrm>
          <a:prstGeom prst="rect">
            <a:avLst/>
          </a:prstGeom>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8. (Optional) Ownership History</a:t>
            </a:r>
          </a:p>
        </p:txBody>
      </p:sp>
      <p:pic>
        <p:nvPicPr>
          <p:cNvPr id="5122" name="Picture 2" descr="Example of completed Ownership History tab">
            <a:extLst>
              <a:ext uri="{FF2B5EF4-FFF2-40B4-BE49-F238E27FC236}">
                <a16:creationId xmlns:a16="http://schemas.microsoft.com/office/drawing/2014/main" id="{E04455B8-8B05-4CC4-A275-8C86B32A4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72" y="986020"/>
            <a:ext cx="7645055" cy="3171460"/>
          </a:xfrm>
          <a:prstGeom prst="rect">
            <a:avLst/>
          </a:prstGeom>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9. MARC Record Output Information</a:t>
            </a:r>
          </a:p>
        </p:txBody>
      </p:sp>
      <p:pic>
        <p:nvPicPr>
          <p:cNvPr id="2" name="Picture 1">
            <a:extLst>
              <a:ext uri="{FF2B5EF4-FFF2-40B4-BE49-F238E27FC236}">
                <a16:creationId xmlns:a16="http://schemas.microsoft.com/office/drawing/2014/main" id="{A0DF236A-4BA6-4740-9D52-79723579BCB6}"/>
              </a:ext>
            </a:extLst>
          </p:cNvPr>
          <p:cNvPicPr>
            <a:picLocks noChangeAspect="1"/>
          </p:cNvPicPr>
          <p:nvPr/>
        </p:nvPicPr>
        <p:blipFill>
          <a:blip r:embed="rId3"/>
          <a:stretch>
            <a:fillRect/>
          </a:stretch>
        </p:blipFill>
        <p:spPr>
          <a:xfrm>
            <a:off x="390525" y="1472469"/>
            <a:ext cx="8362950" cy="1790700"/>
          </a:xfrm>
          <a:prstGeom prst="rect">
            <a:avLst/>
          </a:prstGeom>
          <a:ln w="25400">
            <a:solidFill>
              <a:schemeClr val="tx1"/>
            </a:solidFill>
          </a:ln>
        </p:spPr>
      </p:pic>
    </p:spTree>
    <p:extLst>
      <p:ext uri="{BB962C8B-B14F-4D97-AF65-F5344CB8AC3E}">
        <p14:creationId xmlns:p14="http://schemas.microsoft.com/office/powerpoint/2010/main" val="7849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10. Complete Contact Information &amp; Submit Collection</a:t>
            </a:r>
          </a:p>
        </p:txBody>
      </p:sp>
      <p:pic>
        <p:nvPicPr>
          <p:cNvPr id="2" name="Picture 1">
            <a:extLst>
              <a:ext uri="{FF2B5EF4-FFF2-40B4-BE49-F238E27FC236}">
                <a16:creationId xmlns:a16="http://schemas.microsoft.com/office/drawing/2014/main" id="{4A12105F-60D3-4053-A53D-2D7501567852}"/>
              </a:ext>
            </a:extLst>
          </p:cNvPr>
          <p:cNvPicPr>
            <a:picLocks noChangeAspect="1"/>
          </p:cNvPicPr>
          <p:nvPr/>
        </p:nvPicPr>
        <p:blipFill>
          <a:blip r:embed="rId3"/>
          <a:stretch>
            <a:fillRect/>
          </a:stretch>
        </p:blipFill>
        <p:spPr>
          <a:xfrm>
            <a:off x="282555" y="1431899"/>
            <a:ext cx="8578890" cy="1831448"/>
          </a:xfrm>
          <a:prstGeom prst="rect">
            <a:avLst/>
          </a:prstGeom>
        </p:spPr>
      </p:pic>
      <p:pic>
        <p:nvPicPr>
          <p:cNvPr id="1026" name="Picture 1" descr="image003">
            <a:extLst>
              <a:ext uri="{FF2B5EF4-FFF2-40B4-BE49-F238E27FC236}">
                <a16:creationId xmlns:a16="http://schemas.microsoft.com/office/drawing/2014/main" id="{F2414914-FB01-4078-9761-00852C654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942" y="3276177"/>
            <a:ext cx="531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2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532C7-EA88-4CCD-A568-52C2C0636D2E}"/>
              </a:ext>
            </a:extLst>
          </p:cNvPr>
          <p:cNvSpPr>
            <a:spLocks noGrp="1"/>
          </p:cNvSpPr>
          <p:nvPr>
            <p:ph type="body" sz="quarter" idx="12"/>
          </p:nvPr>
        </p:nvSpPr>
        <p:spPr>
          <a:xfrm>
            <a:off x="340786" y="950686"/>
            <a:ext cx="8439148" cy="3701143"/>
          </a:xfrm>
        </p:spPr>
        <p:txBody>
          <a:bodyPr/>
          <a:lstStyle/>
          <a:p>
            <a:pPr marL="0" indent="0" algn="ctr">
              <a:buNone/>
            </a:pPr>
            <a:r>
              <a:rPr lang="en-US" b="1" i="1" dirty="0"/>
              <a:t>Thank you to the Andrew W. Mellon Foundation!</a:t>
            </a:r>
          </a:p>
          <a:p>
            <a:pPr marL="0" indent="0">
              <a:buNone/>
            </a:pPr>
            <a:endParaRPr lang="en-US" dirty="0"/>
          </a:p>
        </p:txBody>
      </p:sp>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Shared Print Data Infrastructure</a:t>
            </a:r>
          </a:p>
        </p:txBody>
      </p:sp>
      <p:pic>
        <p:nvPicPr>
          <p:cNvPr id="2" name="Picture 1">
            <a:extLst>
              <a:ext uri="{FF2B5EF4-FFF2-40B4-BE49-F238E27FC236}">
                <a16:creationId xmlns:a16="http://schemas.microsoft.com/office/drawing/2014/main" id="{52C818F2-81C4-44F2-AFF2-AE6BC6F0E4B0}"/>
              </a:ext>
            </a:extLst>
          </p:cNvPr>
          <p:cNvPicPr>
            <a:picLocks noChangeAspect="1"/>
          </p:cNvPicPr>
          <p:nvPr/>
        </p:nvPicPr>
        <p:blipFill>
          <a:blip r:embed="rId3"/>
          <a:stretch>
            <a:fillRect/>
          </a:stretch>
        </p:blipFill>
        <p:spPr>
          <a:xfrm>
            <a:off x="364066" y="1578035"/>
            <a:ext cx="3726029" cy="2993963"/>
          </a:xfrm>
          <a:prstGeom prst="rect">
            <a:avLst/>
          </a:prstGeom>
          <a:ln w="25400">
            <a:solidFill>
              <a:schemeClr val="tx1"/>
            </a:solidFill>
          </a:ln>
        </p:spPr>
      </p:pic>
      <p:sp>
        <p:nvSpPr>
          <p:cNvPr id="3" name="TextBox 2">
            <a:extLst>
              <a:ext uri="{FF2B5EF4-FFF2-40B4-BE49-F238E27FC236}">
                <a16:creationId xmlns:a16="http://schemas.microsoft.com/office/drawing/2014/main" id="{291169F4-3FFB-4E37-B993-EFC542B178AC}"/>
              </a:ext>
            </a:extLst>
          </p:cNvPr>
          <p:cNvSpPr txBox="1"/>
          <p:nvPr/>
        </p:nvSpPr>
        <p:spPr>
          <a:xfrm>
            <a:off x="4397829" y="1720799"/>
            <a:ext cx="4586514" cy="2708434"/>
          </a:xfrm>
          <a:prstGeom prst="rect">
            <a:avLst/>
          </a:prstGeom>
          <a:noFill/>
        </p:spPr>
        <p:txBody>
          <a:bodyPr wrap="square" rtlCol="0">
            <a:spAutoFit/>
          </a:bodyPr>
          <a:lstStyle/>
          <a:p>
            <a:pPr marL="342900" indent="-342900">
              <a:buFont typeface="+mj-lt"/>
              <a:buAutoNum type="arabicPeriod"/>
            </a:pPr>
            <a:r>
              <a:rPr lang="en-US" dirty="0"/>
              <a:t>Batch registration of shared print serials</a:t>
            </a:r>
          </a:p>
          <a:p>
            <a:pPr marL="342900" indent="-342900">
              <a:buFont typeface="+mj-lt"/>
              <a:buAutoNum type="arabicPeriod"/>
            </a:pPr>
            <a:endParaRPr lang="en-US" sz="1100" dirty="0"/>
          </a:p>
          <a:p>
            <a:pPr marL="342900" indent="-342900">
              <a:buFont typeface="+mj-lt"/>
              <a:buAutoNum type="arabicPeriod"/>
            </a:pPr>
            <a:r>
              <a:rPr lang="en-US" dirty="0"/>
              <a:t>Set retention attributes in Collection Manager</a:t>
            </a:r>
          </a:p>
          <a:p>
            <a:pPr marL="342900" indent="-342900">
              <a:buFont typeface="+mj-lt"/>
              <a:buAutoNum type="arabicPeriod"/>
            </a:pPr>
            <a:endParaRPr lang="en-US" sz="1100" dirty="0"/>
          </a:p>
          <a:p>
            <a:pPr marL="342900" indent="-342900">
              <a:buFont typeface="+mj-lt"/>
              <a:buAutoNum type="arabicPeriod"/>
            </a:pPr>
            <a:r>
              <a:rPr lang="en-US" dirty="0"/>
              <a:t>Serial holdings data API</a:t>
            </a:r>
          </a:p>
          <a:p>
            <a:pPr marL="342900" indent="-342900">
              <a:buFont typeface="+mj-lt"/>
              <a:buAutoNum type="arabicPeriod"/>
            </a:pPr>
            <a:endParaRPr lang="en-US" sz="1100" dirty="0"/>
          </a:p>
          <a:p>
            <a:pPr marL="342900" indent="-342900">
              <a:buFont typeface="+mj-lt"/>
              <a:buAutoNum type="arabicPeriod"/>
            </a:pPr>
            <a:r>
              <a:rPr lang="en-US" dirty="0" err="1"/>
              <a:t>Connexion</a:t>
            </a:r>
            <a:r>
              <a:rPr lang="en-US" dirty="0"/>
              <a:t> and Record Manager discovery improvements</a:t>
            </a:r>
          </a:p>
          <a:p>
            <a:pPr marL="342900" indent="-342900">
              <a:buFont typeface="+mj-lt"/>
              <a:buAutoNum type="arabicPeriod"/>
            </a:pPr>
            <a:endParaRPr lang="en-US" sz="1100" dirty="0"/>
          </a:p>
          <a:p>
            <a:pPr marL="342900" indent="-342900">
              <a:buFont typeface="+mj-lt"/>
              <a:buAutoNum type="arabicPeriod"/>
            </a:pPr>
            <a:r>
              <a:rPr lang="en-US" dirty="0"/>
              <a:t>Enhancements to CRL’s PAPR registry</a:t>
            </a:r>
          </a:p>
        </p:txBody>
      </p:sp>
    </p:spTree>
    <p:extLst>
      <p:ext uri="{BB962C8B-B14F-4D97-AF65-F5344CB8AC3E}">
        <p14:creationId xmlns:p14="http://schemas.microsoft.com/office/powerpoint/2010/main" val="1010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4F1BC-8E3F-427F-84BB-D189B35A927D}"/>
              </a:ext>
            </a:extLst>
          </p:cNvPr>
          <p:cNvSpPr>
            <a:spLocks noGrp="1"/>
          </p:cNvSpPr>
          <p:nvPr>
            <p:ph type="body" sz="quarter" idx="13"/>
          </p:nvPr>
        </p:nvSpPr>
        <p:spPr/>
        <p:txBody>
          <a:bodyPr/>
          <a:lstStyle/>
          <a:p>
            <a:r>
              <a:rPr lang="en-US" dirty="0"/>
              <a:t>Establishing a collection</a:t>
            </a:r>
          </a:p>
        </p:txBody>
      </p:sp>
      <p:sp>
        <p:nvSpPr>
          <p:cNvPr id="4" name="Speech Bubble: Oval 3">
            <a:extLst>
              <a:ext uri="{FF2B5EF4-FFF2-40B4-BE49-F238E27FC236}">
                <a16:creationId xmlns:a16="http://schemas.microsoft.com/office/drawing/2014/main" id="{1A01D2A8-4D69-4DFD-9ED1-510FC9ACE55F}"/>
              </a:ext>
            </a:extLst>
          </p:cNvPr>
          <p:cNvSpPr/>
          <p:nvPr/>
        </p:nvSpPr>
        <p:spPr>
          <a:xfrm>
            <a:off x="671976" y="1058783"/>
            <a:ext cx="4161282" cy="2202025"/>
          </a:xfrm>
          <a:prstGeom prst="wedgeEllipseCallout">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Current opportunities with the monograph workflow?</a:t>
            </a:r>
          </a:p>
        </p:txBody>
      </p:sp>
      <p:sp>
        <p:nvSpPr>
          <p:cNvPr id="6" name="Speech Bubble: Oval 5">
            <a:extLst>
              <a:ext uri="{FF2B5EF4-FFF2-40B4-BE49-F238E27FC236}">
                <a16:creationId xmlns:a16="http://schemas.microsoft.com/office/drawing/2014/main" id="{46D8F33E-D12F-44A2-A090-4208B8A6E991}"/>
              </a:ext>
            </a:extLst>
          </p:cNvPr>
          <p:cNvSpPr/>
          <p:nvPr/>
        </p:nvSpPr>
        <p:spPr>
          <a:xfrm>
            <a:off x="4226767" y="1800808"/>
            <a:ext cx="4469364" cy="2283909"/>
          </a:xfrm>
          <a:prstGeom prst="wedgeEllipseCallout">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does the serials workflow differ from the monograph workflow?</a:t>
            </a:r>
          </a:p>
        </p:txBody>
      </p:sp>
    </p:spTree>
    <p:extLst>
      <p:ext uri="{BB962C8B-B14F-4D97-AF65-F5344CB8AC3E}">
        <p14:creationId xmlns:p14="http://schemas.microsoft.com/office/powerpoint/2010/main" val="87287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E044C0-00E6-42A2-BC45-DE49F3060D0A}"/>
              </a:ext>
            </a:extLst>
          </p:cNvPr>
          <p:cNvSpPr>
            <a:spLocks noGrp="1"/>
          </p:cNvSpPr>
          <p:nvPr>
            <p:ph type="body" sz="quarter" idx="10"/>
          </p:nvPr>
        </p:nvSpPr>
        <p:spPr>
          <a:xfrm>
            <a:off x="315259" y="831061"/>
            <a:ext cx="8174038" cy="646331"/>
          </a:xfrm>
        </p:spPr>
        <p:txBody>
          <a:bodyPr/>
          <a:lstStyle/>
          <a:p>
            <a:r>
              <a:rPr lang="en-US" cap="none" dirty="0"/>
              <a:t>Part 2: Submit Commitments</a:t>
            </a:r>
          </a:p>
        </p:txBody>
      </p:sp>
      <p:sp>
        <p:nvSpPr>
          <p:cNvPr id="6" name="Text Placeholder 5">
            <a:extLst>
              <a:ext uri="{FF2B5EF4-FFF2-40B4-BE49-F238E27FC236}">
                <a16:creationId xmlns:a16="http://schemas.microsoft.com/office/drawing/2014/main" id="{59159705-3811-407D-B5D9-5C18E80B2712}"/>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41C18A35-B27E-4872-8D81-EC4E5C87365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268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52426" y="181343"/>
            <a:ext cx="8439148" cy="686442"/>
          </a:xfrm>
        </p:spPr>
        <p:txBody>
          <a:bodyPr/>
          <a:lstStyle/>
          <a:p>
            <a:r>
              <a:rPr lang="en-US" dirty="0"/>
              <a:t>Prepare Data File</a:t>
            </a:r>
          </a:p>
        </p:txBody>
      </p:sp>
      <p:pic>
        <p:nvPicPr>
          <p:cNvPr id="4" name="Picture 3">
            <a:extLst>
              <a:ext uri="{FF2B5EF4-FFF2-40B4-BE49-F238E27FC236}">
                <a16:creationId xmlns:a16="http://schemas.microsoft.com/office/drawing/2014/main" id="{F563E760-7616-4491-B09F-3DB646FA9E42}"/>
              </a:ext>
            </a:extLst>
          </p:cNvPr>
          <p:cNvPicPr>
            <a:picLocks noChangeAspect="1"/>
          </p:cNvPicPr>
          <p:nvPr/>
        </p:nvPicPr>
        <p:blipFill>
          <a:blip r:embed="rId3"/>
          <a:stretch>
            <a:fillRect/>
          </a:stretch>
        </p:blipFill>
        <p:spPr>
          <a:xfrm>
            <a:off x="166795" y="1562449"/>
            <a:ext cx="2397952" cy="2899548"/>
          </a:xfrm>
          <a:prstGeom prst="rect">
            <a:avLst/>
          </a:prstGeom>
        </p:spPr>
      </p:pic>
      <p:pic>
        <p:nvPicPr>
          <p:cNvPr id="7" name="Picture 6">
            <a:extLst>
              <a:ext uri="{FF2B5EF4-FFF2-40B4-BE49-F238E27FC236}">
                <a16:creationId xmlns:a16="http://schemas.microsoft.com/office/drawing/2014/main" id="{BCC4FB7B-842E-49B4-AEDF-38192C471661}"/>
              </a:ext>
            </a:extLst>
          </p:cNvPr>
          <p:cNvPicPr>
            <a:picLocks noChangeAspect="1"/>
          </p:cNvPicPr>
          <p:nvPr/>
        </p:nvPicPr>
        <p:blipFill>
          <a:blip r:embed="rId4"/>
          <a:stretch>
            <a:fillRect/>
          </a:stretch>
        </p:blipFill>
        <p:spPr>
          <a:xfrm>
            <a:off x="2746347" y="1562449"/>
            <a:ext cx="2797054" cy="2899548"/>
          </a:xfrm>
          <a:prstGeom prst="rect">
            <a:avLst/>
          </a:prstGeom>
        </p:spPr>
      </p:pic>
      <p:sp>
        <p:nvSpPr>
          <p:cNvPr id="8" name="TextBox 7">
            <a:extLst>
              <a:ext uri="{FF2B5EF4-FFF2-40B4-BE49-F238E27FC236}">
                <a16:creationId xmlns:a16="http://schemas.microsoft.com/office/drawing/2014/main" id="{847BB2B9-659D-4B0F-B77A-34A094B9D9C8}"/>
              </a:ext>
            </a:extLst>
          </p:cNvPr>
          <p:cNvSpPr txBox="1"/>
          <p:nvPr/>
        </p:nvSpPr>
        <p:spPr>
          <a:xfrm>
            <a:off x="2717146" y="1183678"/>
            <a:ext cx="2684193" cy="369332"/>
          </a:xfrm>
          <a:prstGeom prst="rect">
            <a:avLst/>
          </a:prstGeom>
          <a:noFill/>
        </p:spPr>
        <p:txBody>
          <a:bodyPr wrap="square" rtlCol="0">
            <a:spAutoFit/>
          </a:bodyPr>
          <a:lstStyle/>
          <a:p>
            <a:r>
              <a:rPr lang="en-US" b="1" dirty="0"/>
              <a:t>2. Rename Headings</a:t>
            </a:r>
          </a:p>
        </p:txBody>
      </p:sp>
      <p:sp>
        <p:nvSpPr>
          <p:cNvPr id="9" name="TextBox 8">
            <a:extLst>
              <a:ext uri="{FF2B5EF4-FFF2-40B4-BE49-F238E27FC236}">
                <a16:creationId xmlns:a16="http://schemas.microsoft.com/office/drawing/2014/main" id="{BE4BA0EB-0689-4BA2-985C-B25C966D21B3}"/>
              </a:ext>
            </a:extLst>
          </p:cNvPr>
          <p:cNvSpPr txBox="1"/>
          <p:nvPr/>
        </p:nvSpPr>
        <p:spPr>
          <a:xfrm>
            <a:off x="166795" y="1183678"/>
            <a:ext cx="2397952" cy="369332"/>
          </a:xfrm>
          <a:prstGeom prst="rect">
            <a:avLst/>
          </a:prstGeom>
          <a:noFill/>
        </p:spPr>
        <p:txBody>
          <a:bodyPr wrap="square" rtlCol="0">
            <a:spAutoFit/>
          </a:bodyPr>
          <a:lstStyle/>
          <a:p>
            <a:r>
              <a:rPr lang="en-US" b="1" dirty="0"/>
              <a:t>1. CSV File</a:t>
            </a:r>
          </a:p>
        </p:txBody>
      </p:sp>
      <p:sp>
        <p:nvSpPr>
          <p:cNvPr id="10" name="Rectangle 9">
            <a:extLst>
              <a:ext uri="{FF2B5EF4-FFF2-40B4-BE49-F238E27FC236}">
                <a16:creationId xmlns:a16="http://schemas.microsoft.com/office/drawing/2014/main" id="{D174284F-3EC4-4093-9C30-59F833A08F05}"/>
              </a:ext>
            </a:extLst>
          </p:cNvPr>
          <p:cNvSpPr/>
          <p:nvPr/>
        </p:nvSpPr>
        <p:spPr>
          <a:xfrm>
            <a:off x="2717147" y="1553010"/>
            <a:ext cx="2797054" cy="433919"/>
          </a:xfrm>
          <a:prstGeom prst="rect">
            <a:avLst/>
          </a:prstGeom>
          <a:noFill/>
          <a:ln w="3492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74975D7-591A-489F-BAA0-18220FA5D487}"/>
              </a:ext>
            </a:extLst>
          </p:cNvPr>
          <p:cNvSpPr txBox="1"/>
          <p:nvPr/>
        </p:nvSpPr>
        <p:spPr>
          <a:xfrm>
            <a:off x="5695801" y="1201029"/>
            <a:ext cx="3563059" cy="2400657"/>
          </a:xfrm>
          <a:prstGeom prst="rect">
            <a:avLst/>
          </a:prstGeom>
          <a:noFill/>
        </p:spPr>
        <p:txBody>
          <a:bodyPr wrap="square" rtlCol="0">
            <a:spAutoFit/>
          </a:bodyPr>
          <a:lstStyle/>
          <a:p>
            <a:r>
              <a:rPr lang="en-US" b="1" dirty="0"/>
              <a:t>3. Rename File</a:t>
            </a:r>
          </a:p>
          <a:p>
            <a:endParaRPr lang="en-US" dirty="0"/>
          </a:p>
          <a:p>
            <a:r>
              <a:rPr lang="en-US" sz="1400" dirty="0"/>
              <a:t>&lt;</a:t>
            </a:r>
            <a:r>
              <a:rPr lang="en-US" sz="1400" dirty="0" err="1"/>
              <a:t>collectionID</a:t>
            </a:r>
            <a:r>
              <a:rPr lang="en-US" sz="1400" dirty="0"/>
              <a:t>&gt;.&lt;</a:t>
            </a:r>
            <a:r>
              <a:rPr lang="en-US" sz="1400" dirty="0" err="1"/>
              <a:t>OCLCsymbol</a:t>
            </a:r>
            <a:r>
              <a:rPr lang="en-US" sz="1400" dirty="0"/>
              <a:t>&gt;.</a:t>
            </a:r>
            <a:r>
              <a:rPr lang="en-US" sz="1400" dirty="0" err="1"/>
              <a:t>sharedprint</a:t>
            </a:r>
            <a:r>
              <a:rPr lang="en-US" sz="1400" dirty="0"/>
              <a:t>_&lt;</a:t>
            </a:r>
            <a:r>
              <a:rPr lang="en-US" sz="1400" dirty="0" err="1"/>
              <a:t>optionaltext</a:t>
            </a:r>
            <a:r>
              <a:rPr lang="en-US" sz="1400" dirty="0"/>
              <a:t>&gt;_&lt;YYYYMMDD&gt;.</a:t>
            </a:r>
          </a:p>
          <a:p>
            <a:r>
              <a:rPr lang="en-US" sz="1400" dirty="0"/>
              <a:t>&lt;</a:t>
            </a:r>
            <a:r>
              <a:rPr lang="en-US" sz="1400" dirty="0" err="1"/>
              <a:t>optionalfile</a:t>
            </a:r>
            <a:r>
              <a:rPr lang="en-US" sz="1400" dirty="0"/>
              <a:t>#&gt;.csv </a:t>
            </a:r>
          </a:p>
          <a:p>
            <a:endParaRPr lang="en-US" sz="1400" dirty="0"/>
          </a:p>
          <a:p>
            <a:r>
              <a:rPr lang="en-US" sz="1400" dirty="0"/>
              <a:t>Example:</a:t>
            </a:r>
          </a:p>
          <a:p>
            <a:pPr marL="171450" indent="-171450">
              <a:buFont typeface="Arial" panose="020B0604020202020204" pitchFamily="34" charset="0"/>
              <a:buChar char="•"/>
            </a:pPr>
            <a:r>
              <a:rPr lang="en-US" sz="1400" dirty="0"/>
              <a:t>1028071.ndclv.shareprint_20170731.csv</a:t>
            </a:r>
          </a:p>
          <a:p>
            <a:endParaRPr lang="en-US" sz="800" dirty="0"/>
          </a:p>
          <a:p>
            <a:endParaRPr lang="en-US" sz="800" dirty="0"/>
          </a:p>
          <a:p>
            <a:endParaRPr lang="en-US" sz="1400" dirty="0"/>
          </a:p>
        </p:txBody>
      </p:sp>
      <p:sp>
        <p:nvSpPr>
          <p:cNvPr id="5" name="TextBox 4">
            <a:extLst>
              <a:ext uri="{FF2B5EF4-FFF2-40B4-BE49-F238E27FC236}">
                <a16:creationId xmlns:a16="http://schemas.microsoft.com/office/drawing/2014/main" id="{6C9E4185-ECED-4CC6-BABC-805CC9E4F5BC}"/>
              </a:ext>
            </a:extLst>
          </p:cNvPr>
          <p:cNvSpPr txBox="1"/>
          <p:nvPr/>
        </p:nvSpPr>
        <p:spPr>
          <a:xfrm>
            <a:off x="5725001" y="3480806"/>
            <a:ext cx="3281404" cy="923330"/>
          </a:xfrm>
          <a:prstGeom prst="rect">
            <a:avLst/>
          </a:prstGeom>
          <a:noFill/>
          <a:ln>
            <a:solidFill>
              <a:schemeClr val="tx2"/>
            </a:solidFill>
          </a:ln>
        </p:spPr>
        <p:txBody>
          <a:bodyPr wrap="square" rtlCol="0">
            <a:spAutoFit/>
          </a:bodyPr>
          <a:lstStyle/>
          <a:p>
            <a:r>
              <a:rPr lang="en-US" b="1" dirty="0"/>
              <a:t>Future:</a:t>
            </a:r>
          </a:p>
          <a:p>
            <a:r>
              <a:rPr lang="en-US" dirty="0"/>
              <a:t>Potential columns added here to support serials information </a:t>
            </a:r>
          </a:p>
        </p:txBody>
      </p:sp>
    </p:spTree>
    <p:extLst>
      <p:ext uri="{BB962C8B-B14F-4D97-AF65-F5344CB8AC3E}">
        <p14:creationId xmlns:p14="http://schemas.microsoft.com/office/powerpoint/2010/main" val="17711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Upload Data File</a:t>
            </a:r>
          </a:p>
        </p:txBody>
      </p:sp>
      <p:pic>
        <p:nvPicPr>
          <p:cNvPr id="2050" name="Picture 2" descr="image005">
            <a:extLst>
              <a:ext uri="{FF2B5EF4-FFF2-40B4-BE49-F238E27FC236}">
                <a16:creationId xmlns:a16="http://schemas.microsoft.com/office/drawing/2014/main" id="{FDC330CD-6D17-43AD-AAB1-D972E718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06" y="1203615"/>
            <a:ext cx="5574943" cy="1848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FA15E0-B095-46B8-9038-21B15830E5F7}"/>
              </a:ext>
            </a:extLst>
          </p:cNvPr>
          <p:cNvPicPr>
            <a:picLocks noChangeAspect="1"/>
          </p:cNvPicPr>
          <p:nvPr/>
        </p:nvPicPr>
        <p:blipFill>
          <a:blip r:embed="rId4"/>
          <a:stretch>
            <a:fillRect/>
          </a:stretch>
        </p:blipFill>
        <p:spPr>
          <a:xfrm>
            <a:off x="4974752" y="2403127"/>
            <a:ext cx="3590749" cy="1875580"/>
          </a:xfrm>
          <a:prstGeom prst="rect">
            <a:avLst/>
          </a:prstGeom>
          <a:ln>
            <a:solidFill>
              <a:schemeClr val="tx2"/>
            </a:solidFill>
          </a:ln>
        </p:spPr>
      </p:pic>
      <p:sp>
        <p:nvSpPr>
          <p:cNvPr id="7" name="Rectangle 6">
            <a:extLst>
              <a:ext uri="{FF2B5EF4-FFF2-40B4-BE49-F238E27FC236}">
                <a16:creationId xmlns:a16="http://schemas.microsoft.com/office/drawing/2014/main" id="{6F4FD084-DA75-401B-A09C-7D875D60E439}"/>
              </a:ext>
            </a:extLst>
          </p:cNvPr>
          <p:cNvSpPr/>
          <p:nvPr/>
        </p:nvSpPr>
        <p:spPr>
          <a:xfrm>
            <a:off x="3228392" y="1670180"/>
            <a:ext cx="783771" cy="391885"/>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0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532C7-EA88-4CCD-A568-52C2C0636D2E}"/>
              </a:ext>
            </a:extLst>
          </p:cNvPr>
          <p:cNvSpPr>
            <a:spLocks noGrp="1"/>
          </p:cNvSpPr>
          <p:nvPr>
            <p:ph type="body" sz="quarter" idx="12"/>
          </p:nvPr>
        </p:nvSpPr>
        <p:spPr>
          <a:xfrm>
            <a:off x="340786" y="950686"/>
            <a:ext cx="8439148" cy="3701143"/>
          </a:xfrm>
        </p:spPr>
        <p:txBody>
          <a:bodyPr/>
          <a:lstStyle/>
          <a:p>
            <a:pPr marL="0" indent="0">
              <a:buNone/>
            </a:pPr>
            <a:r>
              <a:rPr lang="en-US" b="1" dirty="0"/>
              <a:t>1. Summary Report</a:t>
            </a:r>
          </a:p>
          <a:p>
            <a:pPr lvl="1"/>
            <a:r>
              <a:rPr lang="en-US" sz="1800" dirty="0"/>
              <a:t>Count of the number of retention commitments uploaded, LHRs created, LHRs updated, holdings symbols added, and retention commitments skipped</a:t>
            </a:r>
          </a:p>
          <a:p>
            <a:pPr lvl="1"/>
            <a:endParaRPr lang="en-US" sz="1800" dirty="0"/>
          </a:p>
          <a:p>
            <a:pPr marL="0" lvl="0" indent="0">
              <a:buNone/>
            </a:pPr>
            <a:r>
              <a:rPr lang="en-US" b="1" dirty="0">
                <a:solidFill>
                  <a:srgbClr val="000000"/>
                </a:solidFill>
              </a:rPr>
              <a:t>2. Exception Detail Report</a:t>
            </a:r>
          </a:p>
          <a:p>
            <a:pPr lvl="1"/>
            <a:r>
              <a:rPr lang="en-US" sz="1800" dirty="0"/>
              <a:t>System processing errors</a:t>
            </a:r>
          </a:p>
          <a:p>
            <a:pPr lvl="1"/>
            <a:r>
              <a:rPr lang="en-US" sz="1800" dirty="0"/>
              <a:t>Missing OCLC numbers in the original data file</a:t>
            </a:r>
          </a:p>
          <a:p>
            <a:pPr lvl="1"/>
            <a:r>
              <a:rPr lang="en-US" sz="1800" dirty="0"/>
              <a:t>Incorrect record type (e.g., Multi-Part Monograph, Serials)</a:t>
            </a:r>
          </a:p>
          <a:p>
            <a:pPr lvl="1"/>
            <a:r>
              <a:rPr lang="en-US" sz="1800" dirty="0"/>
              <a:t>Missing or incorrect barcodes (WMS libraries only)</a:t>
            </a:r>
          </a:p>
          <a:p>
            <a:endParaRPr lang="en-US" sz="2000" dirty="0"/>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Available Reports</a:t>
            </a:r>
          </a:p>
        </p:txBody>
      </p:sp>
    </p:spTree>
    <p:extLst>
      <p:ext uri="{BB962C8B-B14F-4D97-AF65-F5344CB8AC3E}">
        <p14:creationId xmlns:p14="http://schemas.microsoft.com/office/powerpoint/2010/main" val="224590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(Optional) Download MARC records</a:t>
            </a:r>
          </a:p>
        </p:txBody>
      </p:sp>
      <p:pic>
        <p:nvPicPr>
          <p:cNvPr id="3074" name="Picture 5" descr="image011">
            <a:extLst>
              <a:ext uri="{FF2B5EF4-FFF2-40B4-BE49-F238E27FC236}">
                <a16:creationId xmlns:a16="http://schemas.microsoft.com/office/drawing/2014/main" id="{FE48F9BA-C66A-4376-BC57-ACB786C23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01" y="1330778"/>
            <a:ext cx="8217725" cy="248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10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4F1BC-8E3F-427F-84BB-D189B35A927D}"/>
              </a:ext>
            </a:extLst>
          </p:cNvPr>
          <p:cNvSpPr>
            <a:spLocks noGrp="1"/>
          </p:cNvSpPr>
          <p:nvPr>
            <p:ph type="body" sz="quarter" idx="13"/>
          </p:nvPr>
        </p:nvSpPr>
        <p:spPr>
          <a:xfrm>
            <a:off x="240460" y="239622"/>
            <a:ext cx="8439148" cy="686442"/>
          </a:xfrm>
        </p:spPr>
        <p:txBody>
          <a:bodyPr/>
          <a:lstStyle/>
          <a:p>
            <a:r>
              <a:rPr lang="en-US" dirty="0"/>
              <a:t>Submitting Commitments</a:t>
            </a:r>
          </a:p>
        </p:txBody>
      </p:sp>
      <p:sp>
        <p:nvSpPr>
          <p:cNvPr id="4" name="Speech Bubble: Oval 3">
            <a:extLst>
              <a:ext uri="{FF2B5EF4-FFF2-40B4-BE49-F238E27FC236}">
                <a16:creationId xmlns:a16="http://schemas.microsoft.com/office/drawing/2014/main" id="{1A01D2A8-4D69-4DFD-9ED1-510FC9ACE55F}"/>
              </a:ext>
            </a:extLst>
          </p:cNvPr>
          <p:cNvSpPr/>
          <p:nvPr/>
        </p:nvSpPr>
        <p:spPr>
          <a:xfrm>
            <a:off x="464392" y="1175659"/>
            <a:ext cx="4508824" cy="2202024"/>
          </a:xfrm>
          <a:prstGeom prst="wedgeEllipseCallout">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Opportunities with existing process?</a:t>
            </a:r>
          </a:p>
        </p:txBody>
      </p:sp>
      <p:sp>
        <p:nvSpPr>
          <p:cNvPr id="6" name="Speech Bubble: Oval 5">
            <a:extLst>
              <a:ext uri="{FF2B5EF4-FFF2-40B4-BE49-F238E27FC236}">
                <a16:creationId xmlns:a16="http://schemas.microsoft.com/office/drawing/2014/main" id="{46D8F33E-D12F-44A2-A090-4208B8A6E991}"/>
              </a:ext>
            </a:extLst>
          </p:cNvPr>
          <p:cNvSpPr/>
          <p:nvPr/>
        </p:nvSpPr>
        <p:spPr>
          <a:xfrm>
            <a:off x="4387698" y="1810137"/>
            <a:ext cx="4291910" cy="2407299"/>
          </a:xfrm>
          <a:prstGeom prst="wedgeEllipseCallout">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Opportunities to support serials?</a:t>
            </a:r>
          </a:p>
        </p:txBody>
      </p:sp>
    </p:spTree>
    <p:extLst>
      <p:ext uri="{BB962C8B-B14F-4D97-AF65-F5344CB8AC3E}">
        <p14:creationId xmlns:p14="http://schemas.microsoft.com/office/powerpoint/2010/main" val="9785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1643527"/>
          </a:xfrm>
        </p:spPr>
        <p:txBody>
          <a:bodyPr/>
          <a:lstStyle/>
          <a:p>
            <a:r>
              <a:rPr lang="en-US" cap="none" dirty="0"/>
              <a:t>Registration Discovery &amp; API Development</a:t>
            </a:r>
          </a:p>
          <a:p>
            <a:r>
              <a:rPr lang="en-US" sz="2400" cap="none" dirty="0"/>
              <a:t>10:00 to 10:45</a:t>
            </a:r>
            <a:endParaRPr lang="en-US" cap="none"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8229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A68DA4-A0BD-42F1-85AC-D7A7874DB7CD}"/>
              </a:ext>
            </a:extLst>
          </p:cNvPr>
          <p:cNvSpPr>
            <a:spLocks noGrp="1"/>
          </p:cNvSpPr>
          <p:nvPr>
            <p:ph type="body" sz="quarter" idx="12"/>
          </p:nvPr>
        </p:nvSpPr>
        <p:spPr>
          <a:xfrm>
            <a:off x="2034382" y="986767"/>
            <a:ext cx="4901478" cy="3356378"/>
          </a:xfrm>
        </p:spPr>
        <p:txBody>
          <a:bodyPr/>
          <a:lstStyle/>
          <a:p>
            <a:pPr marL="0" indent="0">
              <a:buNone/>
            </a:pPr>
            <a:r>
              <a:rPr lang="en-US" sz="1400" dirty="0"/>
              <a:t>Metadata services</a:t>
            </a:r>
          </a:p>
          <a:p>
            <a:r>
              <a:rPr lang="en-US" sz="1400" dirty="0"/>
              <a:t>View commitments in Record Manager and Connexion</a:t>
            </a:r>
          </a:p>
          <a:p>
            <a:r>
              <a:rPr lang="en-US" sz="1400" dirty="0"/>
              <a:t>Download commitments in Collection Manager</a:t>
            </a:r>
          </a:p>
          <a:p>
            <a:endParaRPr lang="en-US" sz="800" dirty="0"/>
          </a:p>
          <a:p>
            <a:pPr marL="0" indent="0">
              <a:buNone/>
            </a:pPr>
            <a:r>
              <a:rPr lang="en-US" sz="1400" dirty="0"/>
              <a:t>Discovery</a:t>
            </a:r>
          </a:p>
          <a:p>
            <a:r>
              <a:rPr lang="en-US" sz="1400" dirty="0"/>
              <a:t>View commitments in Discovery</a:t>
            </a:r>
          </a:p>
          <a:p>
            <a:r>
              <a:rPr lang="en-US" sz="1400" dirty="0"/>
              <a:t>On the roadmap for First Search</a:t>
            </a:r>
          </a:p>
          <a:p>
            <a:endParaRPr lang="en-US" sz="800" dirty="0"/>
          </a:p>
          <a:p>
            <a:pPr marL="0" indent="0">
              <a:buNone/>
            </a:pPr>
            <a:r>
              <a:rPr lang="en-US" sz="1400" dirty="0"/>
              <a:t>Resource Sharing</a:t>
            </a:r>
          </a:p>
          <a:p>
            <a:r>
              <a:rPr lang="en-US" sz="1400" dirty="0"/>
              <a:t>Lending policies are unaffected by shared print retention commitments</a:t>
            </a:r>
          </a:p>
          <a:p>
            <a:pPr marL="0" indent="0">
              <a:buNone/>
            </a:pPr>
            <a:endParaRPr lang="en-US" sz="200" dirty="0"/>
          </a:p>
          <a:p>
            <a:pPr marL="0" indent="0">
              <a:buNone/>
            </a:pPr>
            <a:r>
              <a:rPr lang="en-US" sz="1400" dirty="0"/>
              <a:t>API</a:t>
            </a:r>
          </a:p>
          <a:p>
            <a:r>
              <a:rPr lang="en-US" sz="1400" dirty="0"/>
              <a:t>Will include comprehensive shared print detail</a:t>
            </a:r>
          </a:p>
          <a:p>
            <a:r>
              <a:rPr lang="en-US" sz="1400" dirty="0"/>
              <a:t>Allows data to be accessible in multiple places/formats</a:t>
            </a:r>
          </a:p>
          <a:p>
            <a:pPr marL="0" indent="0">
              <a:buNone/>
            </a:pPr>
            <a:endParaRPr lang="en-US" sz="1400" dirty="0"/>
          </a:p>
          <a:p>
            <a:pPr lvl="3"/>
            <a:endParaRPr lang="en-US" dirty="0"/>
          </a:p>
        </p:txBody>
      </p:sp>
      <p:sp>
        <p:nvSpPr>
          <p:cNvPr id="3" name="Text Placeholder 2">
            <a:extLst>
              <a:ext uri="{FF2B5EF4-FFF2-40B4-BE49-F238E27FC236}">
                <a16:creationId xmlns:a16="http://schemas.microsoft.com/office/drawing/2014/main" id="{D0B15267-4B3E-45D9-A79E-F8A1AE08B7BB}"/>
              </a:ext>
            </a:extLst>
          </p:cNvPr>
          <p:cNvSpPr>
            <a:spLocks noGrp="1"/>
          </p:cNvSpPr>
          <p:nvPr>
            <p:ph type="body" sz="quarter" idx="13"/>
          </p:nvPr>
        </p:nvSpPr>
        <p:spPr>
          <a:xfrm>
            <a:off x="340786" y="167908"/>
            <a:ext cx="8439148" cy="686442"/>
          </a:xfrm>
        </p:spPr>
        <p:txBody>
          <a:bodyPr/>
          <a:lstStyle/>
          <a:p>
            <a:r>
              <a:rPr lang="en-US" dirty="0"/>
              <a:t>Registration Commitment Visibility</a:t>
            </a:r>
          </a:p>
        </p:txBody>
      </p:sp>
      <p:pic>
        <p:nvPicPr>
          <p:cNvPr id="5" name="Picture 4">
            <a:extLst>
              <a:ext uri="{FF2B5EF4-FFF2-40B4-BE49-F238E27FC236}">
                <a16:creationId xmlns:a16="http://schemas.microsoft.com/office/drawing/2014/main" id="{B89B639C-3348-41A3-97F9-A3F5F79DD89E}"/>
              </a:ext>
            </a:extLst>
          </p:cNvPr>
          <p:cNvPicPr>
            <a:picLocks noChangeAspect="1"/>
          </p:cNvPicPr>
          <p:nvPr/>
        </p:nvPicPr>
        <p:blipFill>
          <a:blip r:embed="rId3"/>
          <a:stretch>
            <a:fillRect/>
          </a:stretch>
        </p:blipFill>
        <p:spPr>
          <a:xfrm>
            <a:off x="722815" y="854350"/>
            <a:ext cx="1072989" cy="804742"/>
          </a:xfrm>
          <a:prstGeom prst="rect">
            <a:avLst/>
          </a:prstGeom>
        </p:spPr>
      </p:pic>
      <p:pic>
        <p:nvPicPr>
          <p:cNvPr id="6" name="Picture 5">
            <a:extLst>
              <a:ext uri="{FF2B5EF4-FFF2-40B4-BE49-F238E27FC236}">
                <a16:creationId xmlns:a16="http://schemas.microsoft.com/office/drawing/2014/main" id="{777D76AF-A7F9-461F-BA92-582F2D55EDCC}"/>
              </a:ext>
            </a:extLst>
          </p:cNvPr>
          <p:cNvPicPr>
            <a:picLocks noChangeAspect="1"/>
          </p:cNvPicPr>
          <p:nvPr/>
        </p:nvPicPr>
        <p:blipFill>
          <a:blip r:embed="rId4"/>
          <a:stretch>
            <a:fillRect/>
          </a:stretch>
        </p:blipFill>
        <p:spPr>
          <a:xfrm>
            <a:off x="839646" y="1689574"/>
            <a:ext cx="969348" cy="908383"/>
          </a:xfrm>
          <a:prstGeom prst="rect">
            <a:avLst/>
          </a:prstGeom>
        </p:spPr>
      </p:pic>
      <p:pic>
        <p:nvPicPr>
          <p:cNvPr id="7" name="Picture 6">
            <a:extLst>
              <a:ext uri="{FF2B5EF4-FFF2-40B4-BE49-F238E27FC236}">
                <a16:creationId xmlns:a16="http://schemas.microsoft.com/office/drawing/2014/main" id="{2AF6C1FE-F585-4A66-B638-901FC4B21447}"/>
              </a:ext>
            </a:extLst>
          </p:cNvPr>
          <p:cNvPicPr>
            <a:picLocks noChangeAspect="1"/>
          </p:cNvPicPr>
          <p:nvPr/>
        </p:nvPicPr>
        <p:blipFill>
          <a:blip r:embed="rId5"/>
          <a:stretch>
            <a:fillRect/>
          </a:stretch>
        </p:blipFill>
        <p:spPr>
          <a:xfrm>
            <a:off x="699426" y="2664956"/>
            <a:ext cx="1249788" cy="835224"/>
          </a:xfrm>
          <a:prstGeom prst="rect">
            <a:avLst/>
          </a:prstGeom>
        </p:spPr>
      </p:pic>
      <p:pic>
        <p:nvPicPr>
          <p:cNvPr id="4098" name="Picture 2" descr="Image result for api icon">
            <a:extLst>
              <a:ext uri="{FF2B5EF4-FFF2-40B4-BE49-F238E27FC236}">
                <a16:creationId xmlns:a16="http://schemas.microsoft.com/office/drawing/2014/main" id="{639D5B58-08C5-489D-8D90-F41ADD8146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15" y="3469698"/>
            <a:ext cx="1097419" cy="109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AFE9F-AC9B-4829-A0BB-6182C83FB2C4}"/>
              </a:ext>
            </a:extLst>
          </p:cNvPr>
          <p:cNvSpPr>
            <a:spLocks noGrp="1"/>
          </p:cNvSpPr>
          <p:nvPr>
            <p:ph type="body" sz="quarter" idx="13"/>
          </p:nvPr>
        </p:nvSpPr>
        <p:spPr/>
        <p:txBody>
          <a:bodyPr/>
          <a:lstStyle/>
          <a:p>
            <a:r>
              <a:rPr lang="en-US" sz="3600" dirty="0"/>
              <a:t>Record Manager Display</a:t>
            </a:r>
          </a:p>
        </p:txBody>
      </p:sp>
      <p:pic>
        <p:nvPicPr>
          <p:cNvPr id="3" name="Picture 2">
            <a:extLst>
              <a:ext uri="{FF2B5EF4-FFF2-40B4-BE49-F238E27FC236}">
                <a16:creationId xmlns:a16="http://schemas.microsoft.com/office/drawing/2014/main" id="{84DB95CE-7AA3-4EC9-9231-3386FF9014E8}"/>
              </a:ext>
            </a:extLst>
          </p:cNvPr>
          <p:cNvPicPr>
            <a:picLocks noChangeAspect="1"/>
          </p:cNvPicPr>
          <p:nvPr/>
        </p:nvPicPr>
        <p:blipFill>
          <a:blip r:embed="rId3"/>
          <a:stretch>
            <a:fillRect/>
          </a:stretch>
        </p:blipFill>
        <p:spPr>
          <a:xfrm>
            <a:off x="1553153" y="1018151"/>
            <a:ext cx="6031346" cy="3692922"/>
          </a:xfrm>
          <a:prstGeom prst="rect">
            <a:avLst/>
          </a:prstGeom>
          <a:ln>
            <a:solidFill>
              <a:schemeClr val="accent1"/>
            </a:solidFill>
          </a:ln>
        </p:spPr>
      </p:pic>
    </p:spTree>
    <p:extLst>
      <p:ext uri="{BB962C8B-B14F-4D97-AF65-F5344CB8AC3E}">
        <p14:creationId xmlns:p14="http://schemas.microsoft.com/office/powerpoint/2010/main" val="14176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AB0D3709-4D64-E343-B1FB-B8AD6FD7DA92}"/>
              </a:ext>
            </a:extLst>
          </p:cNvPr>
          <p:cNvCxnSpPr>
            <a:cxnSpLocks/>
          </p:cNvCxnSpPr>
          <p:nvPr/>
        </p:nvCxnSpPr>
        <p:spPr>
          <a:xfrm flipV="1">
            <a:off x="6816683" y="1745168"/>
            <a:ext cx="0" cy="12897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69853D-AAC2-174C-90CD-D7CA64C3F235}"/>
              </a:ext>
            </a:extLst>
          </p:cNvPr>
          <p:cNvCxnSpPr>
            <a:cxnSpLocks/>
          </p:cNvCxnSpPr>
          <p:nvPr/>
        </p:nvCxnSpPr>
        <p:spPr>
          <a:xfrm flipV="1">
            <a:off x="3440162" y="1774634"/>
            <a:ext cx="0" cy="10293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B7F4BF9-AF63-F94E-913D-27BA9DB30488}"/>
              </a:ext>
            </a:extLst>
          </p:cNvPr>
          <p:cNvCxnSpPr>
            <a:cxnSpLocks/>
          </p:cNvCxnSpPr>
          <p:nvPr/>
        </p:nvCxnSpPr>
        <p:spPr>
          <a:xfrm flipV="1">
            <a:off x="2841096" y="1758510"/>
            <a:ext cx="0" cy="12897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3F278C7-DFD4-2E4F-9557-80C7E0B12240}"/>
              </a:ext>
            </a:extLst>
          </p:cNvPr>
          <p:cNvSpPr>
            <a:spLocks noGrp="1"/>
          </p:cNvSpPr>
          <p:nvPr>
            <p:ph type="body" sz="quarter" idx="13"/>
          </p:nvPr>
        </p:nvSpPr>
        <p:spPr/>
        <p:txBody>
          <a:bodyPr/>
          <a:lstStyle/>
          <a:p>
            <a:r>
              <a:rPr lang="en-US" dirty="0"/>
              <a:t>Shared Print Serials Roadmap</a:t>
            </a:r>
          </a:p>
        </p:txBody>
      </p:sp>
      <p:sp>
        <p:nvSpPr>
          <p:cNvPr id="53" name="Rectangle 52">
            <a:extLst>
              <a:ext uri="{FF2B5EF4-FFF2-40B4-BE49-F238E27FC236}">
                <a16:creationId xmlns:a16="http://schemas.microsoft.com/office/drawing/2014/main" id="{63437082-5BBA-B64E-90CF-FE94014520DB}"/>
              </a:ext>
            </a:extLst>
          </p:cNvPr>
          <p:cNvSpPr/>
          <p:nvPr/>
        </p:nvSpPr>
        <p:spPr>
          <a:xfrm>
            <a:off x="1736139" y="2703141"/>
            <a:ext cx="941869" cy="2566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Grant Award</a:t>
            </a:r>
          </a:p>
        </p:txBody>
      </p:sp>
      <p:sp>
        <p:nvSpPr>
          <p:cNvPr id="13" name="TextBox 12">
            <a:extLst>
              <a:ext uri="{FF2B5EF4-FFF2-40B4-BE49-F238E27FC236}">
                <a16:creationId xmlns:a16="http://schemas.microsoft.com/office/drawing/2014/main" id="{3CE9B7D8-B1E8-3B49-A7C7-37F4A813E9FB}"/>
              </a:ext>
            </a:extLst>
          </p:cNvPr>
          <p:cNvSpPr txBox="1"/>
          <p:nvPr/>
        </p:nvSpPr>
        <p:spPr>
          <a:xfrm>
            <a:off x="528474" y="1498396"/>
            <a:ext cx="886810" cy="300082"/>
          </a:xfrm>
          <a:prstGeom prst="rect">
            <a:avLst/>
          </a:prstGeom>
          <a:solidFill>
            <a:schemeClr val="bg1">
              <a:lumMod val="85000"/>
            </a:schemeClr>
          </a:solidFill>
        </p:spPr>
        <p:txBody>
          <a:bodyPr wrap="square" rtlCol="0">
            <a:spAutoFit/>
          </a:bodyPr>
          <a:lstStyle/>
          <a:p>
            <a:pPr algn="ctr"/>
            <a:r>
              <a:rPr lang="en-US" sz="1350" dirty="0"/>
              <a:t>Q1</a:t>
            </a:r>
          </a:p>
        </p:txBody>
      </p:sp>
      <p:sp>
        <p:nvSpPr>
          <p:cNvPr id="18" name="TextBox 17">
            <a:extLst>
              <a:ext uri="{FF2B5EF4-FFF2-40B4-BE49-F238E27FC236}">
                <a16:creationId xmlns:a16="http://schemas.microsoft.com/office/drawing/2014/main" id="{968DBA40-ACD8-654D-A43F-0FF1E9648C3B}"/>
              </a:ext>
            </a:extLst>
          </p:cNvPr>
          <p:cNvSpPr txBox="1"/>
          <p:nvPr/>
        </p:nvSpPr>
        <p:spPr>
          <a:xfrm>
            <a:off x="2576984" y="1495874"/>
            <a:ext cx="886810" cy="300082"/>
          </a:xfrm>
          <a:prstGeom prst="rect">
            <a:avLst/>
          </a:prstGeom>
          <a:solidFill>
            <a:schemeClr val="bg1">
              <a:lumMod val="85000"/>
            </a:schemeClr>
          </a:solidFill>
        </p:spPr>
        <p:txBody>
          <a:bodyPr wrap="square" rtlCol="0">
            <a:spAutoFit/>
          </a:bodyPr>
          <a:lstStyle/>
          <a:p>
            <a:pPr algn="ctr"/>
            <a:r>
              <a:rPr lang="en-US" sz="1350" dirty="0"/>
              <a:t>Q3</a:t>
            </a:r>
          </a:p>
        </p:txBody>
      </p:sp>
      <p:sp>
        <p:nvSpPr>
          <p:cNvPr id="19" name="TextBox 18">
            <a:extLst>
              <a:ext uri="{FF2B5EF4-FFF2-40B4-BE49-F238E27FC236}">
                <a16:creationId xmlns:a16="http://schemas.microsoft.com/office/drawing/2014/main" id="{C2278E7D-DEEC-7D40-B4E4-DE458F9286C7}"/>
              </a:ext>
            </a:extLst>
          </p:cNvPr>
          <p:cNvSpPr txBox="1"/>
          <p:nvPr/>
        </p:nvSpPr>
        <p:spPr>
          <a:xfrm>
            <a:off x="3599056" y="1495874"/>
            <a:ext cx="886810" cy="300082"/>
          </a:xfrm>
          <a:prstGeom prst="rect">
            <a:avLst/>
          </a:prstGeom>
          <a:solidFill>
            <a:schemeClr val="bg1">
              <a:lumMod val="85000"/>
            </a:schemeClr>
          </a:solidFill>
        </p:spPr>
        <p:txBody>
          <a:bodyPr wrap="square" rtlCol="0">
            <a:spAutoFit/>
          </a:bodyPr>
          <a:lstStyle/>
          <a:p>
            <a:pPr algn="ctr"/>
            <a:r>
              <a:rPr lang="en-US" sz="1350" dirty="0"/>
              <a:t>Q4</a:t>
            </a:r>
          </a:p>
        </p:txBody>
      </p:sp>
      <p:sp>
        <p:nvSpPr>
          <p:cNvPr id="20" name="TextBox 19">
            <a:extLst>
              <a:ext uri="{FF2B5EF4-FFF2-40B4-BE49-F238E27FC236}">
                <a16:creationId xmlns:a16="http://schemas.microsoft.com/office/drawing/2014/main" id="{6E2D3C63-0B9A-B048-A1EB-5655F630456A}"/>
              </a:ext>
            </a:extLst>
          </p:cNvPr>
          <p:cNvSpPr txBox="1"/>
          <p:nvPr/>
        </p:nvSpPr>
        <p:spPr>
          <a:xfrm>
            <a:off x="1553806" y="1495874"/>
            <a:ext cx="886810" cy="300082"/>
          </a:xfrm>
          <a:prstGeom prst="rect">
            <a:avLst/>
          </a:prstGeom>
          <a:solidFill>
            <a:schemeClr val="bg1">
              <a:lumMod val="85000"/>
            </a:schemeClr>
          </a:solidFill>
        </p:spPr>
        <p:txBody>
          <a:bodyPr wrap="square" rtlCol="0">
            <a:spAutoFit/>
          </a:bodyPr>
          <a:lstStyle/>
          <a:p>
            <a:pPr algn="ctr"/>
            <a:r>
              <a:rPr lang="en-US" sz="1350" dirty="0"/>
              <a:t>Q2</a:t>
            </a:r>
          </a:p>
        </p:txBody>
      </p:sp>
      <p:cxnSp>
        <p:nvCxnSpPr>
          <p:cNvPr id="25" name="Straight Connector 24">
            <a:extLst>
              <a:ext uri="{FF2B5EF4-FFF2-40B4-BE49-F238E27FC236}">
                <a16:creationId xmlns:a16="http://schemas.microsoft.com/office/drawing/2014/main" id="{0C7C7D71-490A-FC49-A99B-E6F58222F162}"/>
              </a:ext>
            </a:extLst>
          </p:cNvPr>
          <p:cNvCxnSpPr>
            <a:cxnSpLocks/>
            <a:endCxn id="26" idx="1"/>
          </p:cNvCxnSpPr>
          <p:nvPr/>
        </p:nvCxnSpPr>
        <p:spPr>
          <a:xfrm>
            <a:off x="528473" y="1276728"/>
            <a:ext cx="1765142" cy="1086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276482-A55A-7540-A52D-FE74C7318922}"/>
              </a:ext>
            </a:extLst>
          </p:cNvPr>
          <p:cNvSpPr txBox="1"/>
          <p:nvPr/>
        </p:nvSpPr>
        <p:spPr>
          <a:xfrm>
            <a:off x="2293615" y="1137549"/>
            <a:ext cx="566738" cy="300082"/>
          </a:xfrm>
          <a:prstGeom prst="rect">
            <a:avLst/>
          </a:prstGeom>
          <a:noFill/>
        </p:spPr>
        <p:txBody>
          <a:bodyPr wrap="square" rtlCol="0">
            <a:spAutoFit/>
          </a:bodyPr>
          <a:lstStyle/>
          <a:p>
            <a:pPr algn="ctr"/>
            <a:r>
              <a:rPr lang="en-US" sz="1350" dirty="0"/>
              <a:t>2018</a:t>
            </a:r>
          </a:p>
        </p:txBody>
      </p:sp>
      <p:cxnSp>
        <p:nvCxnSpPr>
          <p:cNvPr id="30" name="Straight Connector 29">
            <a:extLst>
              <a:ext uri="{FF2B5EF4-FFF2-40B4-BE49-F238E27FC236}">
                <a16:creationId xmlns:a16="http://schemas.microsoft.com/office/drawing/2014/main" id="{096CA399-D79B-D944-8228-F637F0D43DC3}"/>
              </a:ext>
            </a:extLst>
          </p:cNvPr>
          <p:cNvCxnSpPr/>
          <p:nvPr/>
        </p:nvCxnSpPr>
        <p:spPr>
          <a:xfrm flipV="1">
            <a:off x="2759950" y="1273348"/>
            <a:ext cx="1725915" cy="5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DC2B563-0205-D748-B3FE-B56FE4563FEC}"/>
              </a:ext>
            </a:extLst>
          </p:cNvPr>
          <p:cNvCxnSpPr>
            <a:cxnSpLocks/>
            <a:stCxn id="53" idx="0"/>
          </p:cNvCxnSpPr>
          <p:nvPr/>
        </p:nvCxnSpPr>
        <p:spPr>
          <a:xfrm flipV="1">
            <a:off x="2207074" y="1780697"/>
            <a:ext cx="5565" cy="9224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Pentagon 23">
            <a:extLst>
              <a:ext uri="{FF2B5EF4-FFF2-40B4-BE49-F238E27FC236}">
                <a16:creationId xmlns:a16="http://schemas.microsoft.com/office/drawing/2014/main" id="{9492F9D8-D618-C049-9B6A-10194516A32B}"/>
              </a:ext>
            </a:extLst>
          </p:cNvPr>
          <p:cNvSpPr/>
          <p:nvPr/>
        </p:nvSpPr>
        <p:spPr>
          <a:xfrm>
            <a:off x="528474" y="1850335"/>
            <a:ext cx="1909987" cy="206051"/>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Grant Proposal/Review/Awarded</a:t>
            </a:r>
          </a:p>
        </p:txBody>
      </p:sp>
      <p:sp>
        <p:nvSpPr>
          <p:cNvPr id="65" name="Rectangle 64">
            <a:extLst>
              <a:ext uri="{FF2B5EF4-FFF2-40B4-BE49-F238E27FC236}">
                <a16:creationId xmlns:a16="http://schemas.microsoft.com/office/drawing/2014/main" id="{0B276C4F-FADE-8047-AE03-03D9A95EA351}"/>
              </a:ext>
            </a:extLst>
          </p:cNvPr>
          <p:cNvSpPr/>
          <p:nvPr/>
        </p:nvSpPr>
        <p:spPr>
          <a:xfrm>
            <a:off x="2438252" y="3064426"/>
            <a:ext cx="811049" cy="2936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Grant Start</a:t>
            </a:r>
          </a:p>
        </p:txBody>
      </p:sp>
      <p:cxnSp>
        <p:nvCxnSpPr>
          <p:cNvPr id="66" name="Straight Connector 65">
            <a:extLst>
              <a:ext uri="{FF2B5EF4-FFF2-40B4-BE49-F238E27FC236}">
                <a16:creationId xmlns:a16="http://schemas.microsoft.com/office/drawing/2014/main" id="{D5E401B1-4CDB-6442-B3C1-48B321C0524D}"/>
              </a:ext>
            </a:extLst>
          </p:cNvPr>
          <p:cNvCxnSpPr>
            <a:cxnSpLocks/>
          </p:cNvCxnSpPr>
          <p:nvPr/>
        </p:nvCxnSpPr>
        <p:spPr>
          <a:xfrm flipV="1">
            <a:off x="4046656" y="1772874"/>
            <a:ext cx="0" cy="12897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4C12182-C702-D941-B2F0-791246B436D5}"/>
              </a:ext>
            </a:extLst>
          </p:cNvPr>
          <p:cNvSpPr/>
          <p:nvPr/>
        </p:nvSpPr>
        <p:spPr>
          <a:xfrm>
            <a:off x="3552216" y="3068822"/>
            <a:ext cx="1078738" cy="2892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Requirements Validation/Charleston</a:t>
            </a:r>
          </a:p>
        </p:txBody>
      </p:sp>
      <p:sp>
        <p:nvSpPr>
          <p:cNvPr id="69" name="Rectangle 68">
            <a:extLst>
              <a:ext uri="{FF2B5EF4-FFF2-40B4-BE49-F238E27FC236}">
                <a16:creationId xmlns:a16="http://schemas.microsoft.com/office/drawing/2014/main" id="{D902BF6A-9DDF-3649-8388-9414F4989EE7}"/>
              </a:ext>
            </a:extLst>
          </p:cNvPr>
          <p:cNvSpPr/>
          <p:nvPr/>
        </p:nvSpPr>
        <p:spPr>
          <a:xfrm>
            <a:off x="3038809" y="2681669"/>
            <a:ext cx="811049" cy="275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Planning Start</a:t>
            </a:r>
          </a:p>
        </p:txBody>
      </p:sp>
      <p:sp>
        <p:nvSpPr>
          <p:cNvPr id="29" name="Pentagon 28">
            <a:extLst>
              <a:ext uri="{FF2B5EF4-FFF2-40B4-BE49-F238E27FC236}">
                <a16:creationId xmlns:a16="http://schemas.microsoft.com/office/drawing/2014/main" id="{247C4C6A-FF85-1D43-995E-4FD9FC1E4B25}"/>
              </a:ext>
            </a:extLst>
          </p:cNvPr>
          <p:cNvSpPr/>
          <p:nvPr/>
        </p:nvSpPr>
        <p:spPr>
          <a:xfrm>
            <a:off x="2581262" y="1842583"/>
            <a:ext cx="1904603" cy="1863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Product Strategy/Requirements</a:t>
            </a:r>
          </a:p>
        </p:txBody>
      </p:sp>
      <p:sp>
        <p:nvSpPr>
          <p:cNvPr id="27" name="TextBox 26">
            <a:extLst>
              <a:ext uri="{FF2B5EF4-FFF2-40B4-BE49-F238E27FC236}">
                <a16:creationId xmlns:a16="http://schemas.microsoft.com/office/drawing/2014/main" id="{9289D209-2354-C748-90D2-B6D932AB9D33}"/>
              </a:ext>
            </a:extLst>
          </p:cNvPr>
          <p:cNvSpPr txBox="1"/>
          <p:nvPr/>
        </p:nvSpPr>
        <p:spPr>
          <a:xfrm>
            <a:off x="4579707" y="1477053"/>
            <a:ext cx="886810" cy="300082"/>
          </a:xfrm>
          <a:prstGeom prst="rect">
            <a:avLst/>
          </a:prstGeom>
          <a:solidFill>
            <a:schemeClr val="bg1">
              <a:lumMod val="85000"/>
            </a:schemeClr>
          </a:solidFill>
        </p:spPr>
        <p:txBody>
          <a:bodyPr wrap="square" rtlCol="0">
            <a:spAutoFit/>
          </a:bodyPr>
          <a:lstStyle/>
          <a:p>
            <a:pPr algn="ctr"/>
            <a:r>
              <a:rPr lang="en-US" sz="1350" dirty="0"/>
              <a:t>H1</a:t>
            </a:r>
          </a:p>
        </p:txBody>
      </p:sp>
      <p:sp>
        <p:nvSpPr>
          <p:cNvPr id="28" name="TextBox 27">
            <a:extLst>
              <a:ext uri="{FF2B5EF4-FFF2-40B4-BE49-F238E27FC236}">
                <a16:creationId xmlns:a16="http://schemas.microsoft.com/office/drawing/2014/main" id="{3BCFF261-9500-CD4B-8941-95514D0DD56A}"/>
              </a:ext>
            </a:extLst>
          </p:cNvPr>
          <p:cNvSpPr txBox="1"/>
          <p:nvPr/>
        </p:nvSpPr>
        <p:spPr>
          <a:xfrm>
            <a:off x="5606356" y="1480615"/>
            <a:ext cx="886810" cy="300082"/>
          </a:xfrm>
          <a:prstGeom prst="rect">
            <a:avLst/>
          </a:prstGeom>
          <a:solidFill>
            <a:schemeClr val="bg1">
              <a:lumMod val="85000"/>
            </a:schemeClr>
          </a:solidFill>
        </p:spPr>
        <p:txBody>
          <a:bodyPr wrap="square" rtlCol="0">
            <a:spAutoFit/>
          </a:bodyPr>
          <a:lstStyle/>
          <a:p>
            <a:pPr algn="ctr"/>
            <a:r>
              <a:rPr lang="en-US" sz="1350" dirty="0"/>
              <a:t>H2</a:t>
            </a:r>
          </a:p>
        </p:txBody>
      </p:sp>
      <p:sp>
        <p:nvSpPr>
          <p:cNvPr id="31" name="TextBox 30">
            <a:extLst>
              <a:ext uri="{FF2B5EF4-FFF2-40B4-BE49-F238E27FC236}">
                <a16:creationId xmlns:a16="http://schemas.microsoft.com/office/drawing/2014/main" id="{F5C7A44D-A6AA-EB42-AF61-80A56830A409}"/>
              </a:ext>
            </a:extLst>
          </p:cNvPr>
          <p:cNvSpPr txBox="1"/>
          <p:nvPr/>
        </p:nvSpPr>
        <p:spPr>
          <a:xfrm>
            <a:off x="5256192" y="1135386"/>
            <a:ext cx="566738" cy="300082"/>
          </a:xfrm>
          <a:prstGeom prst="rect">
            <a:avLst/>
          </a:prstGeom>
          <a:noFill/>
        </p:spPr>
        <p:txBody>
          <a:bodyPr wrap="square" rtlCol="0">
            <a:spAutoFit/>
          </a:bodyPr>
          <a:lstStyle/>
          <a:p>
            <a:pPr algn="ctr"/>
            <a:r>
              <a:rPr lang="en-US" sz="1350" dirty="0"/>
              <a:t>2019</a:t>
            </a:r>
          </a:p>
        </p:txBody>
      </p:sp>
      <p:cxnSp>
        <p:nvCxnSpPr>
          <p:cNvPr id="32" name="Straight Connector 31">
            <a:extLst>
              <a:ext uri="{FF2B5EF4-FFF2-40B4-BE49-F238E27FC236}">
                <a16:creationId xmlns:a16="http://schemas.microsoft.com/office/drawing/2014/main" id="{550277B2-9E64-154E-8722-9476ED45249E}"/>
              </a:ext>
            </a:extLst>
          </p:cNvPr>
          <p:cNvCxnSpPr/>
          <p:nvPr/>
        </p:nvCxnSpPr>
        <p:spPr>
          <a:xfrm>
            <a:off x="5740376" y="1273886"/>
            <a:ext cx="752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49D643-2E98-F24D-AB00-3D41F1799343}"/>
              </a:ext>
            </a:extLst>
          </p:cNvPr>
          <p:cNvCxnSpPr/>
          <p:nvPr/>
        </p:nvCxnSpPr>
        <p:spPr>
          <a:xfrm>
            <a:off x="4584285" y="1265174"/>
            <a:ext cx="709659" cy="4356"/>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A7DE7E9-E2B9-7044-B3D2-4BE05AF46BFC}"/>
              </a:ext>
            </a:extLst>
          </p:cNvPr>
          <p:cNvSpPr txBox="1"/>
          <p:nvPr/>
        </p:nvSpPr>
        <p:spPr>
          <a:xfrm>
            <a:off x="6526504" y="1477053"/>
            <a:ext cx="886810" cy="300082"/>
          </a:xfrm>
          <a:prstGeom prst="rect">
            <a:avLst/>
          </a:prstGeom>
          <a:solidFill>
            <a:schemeClr val="bg1">
              <a:lumMod val="85000"/>
            </a:schemeClr>
          </a:solidFill>
        </p:spPr>
        <p:txBody>
          <a:bodyPr wrap="square" rtlCol="0">
            <a:spAutoFit/>
          </a:bodyPr>
          <a:lstStyle/>
          <a:p>
            <a:pPr algn="ctr"/>
            <a:r>
              <a:rPr lang="en-US" sz="1350" dirty="0"/>
              <a:t>H1</a:t>
            </a:r>
          </a:p>
        </p:txBody>
      </p:sp>
      <p:sp>
        <p:nvSpPr>
          <p:cNvPr id="60" name="TextBox 59">
            <a:extLst>
              <a:ext uri="{FF2B5EF4-FFF2-40B4-BE49-F238E27FC236}">
                <a16:creationId xmlns:a16="http://schemas.microsoft.com/office/drawing/2014/main" id="{01C76BC0-F81B-F542-96F4-164251942404}"/>
              </a:ext>
            </a:extLst>
          </p:cNvPr>
          <p:cNvSpPr txBox="1"/>
          <p:nvPr/>
        </p:nvSpPr>
        <p:spPr>
          <a:xfrm>
            <a:off x="7495825" y="1481446"/>
            <a:ext cx="886810" cy="300082"/>
          </a:xfrm>
          <a:prstGeom prst="rect">
            <a:avLst/>
          </a:prstGeom>
          <a:solidFill>
            <a:schemeClr val="bg1">
              <a:lumMod val="85000"/>
            </a:schemeClr>
          </a:solidFill>
        </p:spPr>
        <p:txBody>
          <a:bodyPr wrap="square" rtlCol="0">
            <a:spAutoFit/>
          </a:bodyPr>
          <a:lstStyle/>
          <a:p>
            <a:pPr algn="ctr"/>
            <a:r>
              <a:rPr lang="en-US" sz="1350" dirty="0"/>
              <a:t>H2</a:t>
            </a:r>
          </a:p>
        </p:txBody>
      </p:sp>
      <p:cxnSp>
        <p:nvCxnSpPr>
          <p:cNvPr id="61" name="Straight Connector 60">
            <a:extLst>
              <a:ext uri="{FF2B5EF4-FFF2-40B4-BE49-F238E27FC236}">
                <a16:creationId xmlns:a16="http://schemas.microsoft.com/office/drawing/2014/main" id="{D84BB252-0EFE-4E40-9594-F9CE07E76C43}"/>
              </a:ext>
            </a:extLst>
          </p:cNvPr>
          <p:cNvCxnSpPr>
            <a:cxnSpLocks/>
          </p:cNvCxnSpPr>
          <p:nvPr/>
        </p:nvCxnSpPr>
        <p:spPr>
          <a:xfrm>
            <a:off x="7682595" y="1282368"/>
            <a:ext cx="700040" cy="3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6E53744-1BDE-5D49-BEA3-64282E87B288}"/>
              </a:ext>
            </a:extLst>
          </p:cNvPr>
          <p:cNvCxnSpPr/>
          <p:nvPr/>
        </p:nvCxnSpPr>
        <p:spPr>
          <a:xfrm>
            <a:off x="6526504" y="1273656"/>
            <a:ext cx="709659" cy="4356"/>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4873909-8270-F744-874F-134A8DDE1C95}"/>
              </a:ext>
            </a:extLst>
          </p:cNvPr>
          <p:cNvSpPr txBox="1"/>
          <p:nvPr/>
        </p:nvSpPr>
        <p:spPr>
          <a:xfrm>
            <a:off x="7168430" y="1124222"/>
            <a:ext cx="566738" cy="300082"/>
          </a:xfrm>
          <a:prstGeom prst="rect">
            <a:avLst/>
          </a:prstGeom>
          <a:noFill/>
        </p:spPr>
        <p:txBody>
          <a:bodyPr wrap="square" rtlCol="0">
            <a:spAutoFit/>
          </a:bodyPr>
          <a:lstStyle/>
          <a:p>
            <a:pPr algn="ctr"/>
            <a:r>
              <a:rPr lang="en-US" sz="1350" dirty="0"/>
              <a:t>2020</a:t>
            </a:r>
          </a:p>
        </p:txBody>
      </p:sp>
      <p:cxnSp>
        <p:nvCxnSpPr>
          <p:cNvPr id="70" name="Straight Connector 69">
            <a:extLst>
              <a:ext uri="{FF2B5EF4-FFF2-40B4-BE49-F238E27FC236}">
                <a16:creationId xmlns:a16="http://schemas.microsoft.com/office/drawing/2014/main" id="{8081DDD3-DCA2-6A46-9240-F92EFA481B8B}"/>
              </a:ext>
            </a:extLst>
          </p:cNvPr>
          <p:cNvCxnSpPr>
            <a:cxnSpLocks/>
          </p:cNvCxnSpPr>
          <p:nvPr/>
        </p:nvCxnSpPr>
        <p:spPr>
          <a:xfrm flipV="1">
            <a:off x="4630957" y="1765703"/>
            <a:ext cx="0" cy="11129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2C58EBC-D60A-294F-81E3-78B657C425BD}"/>
              </a:ext>
            </a:extLst>
          </p:cNvPr>
          <p:cNvSpPr/>
          <p:nvPr/>
        </p:nvSpPr>
        <p:spPr>
          <a:xfrm>
            <a:off x="4212367" y="2667267"/>
            <a:ext cx="1019781" cy="29256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Begin Development</a:t>
            </a:r>
          </a:p>
        </p:txBody>
      </p:sp>
      <p:cxnSp>
        <p:nvCxnSpPr>
          <p:cNvPr id="74" name="Straight Connector 73">
            <a:extLst>
              <a:ext uri="{FF2B5EF4-FFF2-40B4-BE49-F238E27FC236}">
                <a16:creationId xmlns:a16="http://schemas.microsoft.com/office/drawing/2014/main" id="{CCADAD7D-1DE0-5A46-BB87-C82A704F261A}"/>
              </a:ext>
            </a:extLst>
          </p:cNvPr>
          <p:cNvCxnSpPr>
            <a:cxnSpLocks/>
            <a:stCxn id="75" idx="2"/>
          </p:cNvCxnSpPr>
          <p:nvPr/>
        </p:nvCxnSpPr>
        <p:spPr>
          <a:xfrm flipH="1" flipV="1">
            <a:off x="7407860" y="1748667"/>
            <a:ext cx="5454" cy="11907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9072582-6D57-414C-ACD3-325EE5608F03}"/>
              </a:ext>
            </a:extLst>
          </p:cNvPr>
          <p:cNvSpPr/>
          <p:nvPr/>
        </p:nvSpPr>
        <p:spPr>
          <a:xfrm>
            <a:off x="6906878" y="2667267"/>
            <a:ext cx="1012872" cy="27213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Product Release</a:t>
            </a:r>
          </a:p>
        </p:txBody>
      </p:sp>
      <p:sp>
        <p:nvSpPr>
          <p:cNvPr id="45" name="Pentagon 44">
            <a:extLst>
              <a:ext uri="{FF2B5EF4-FFF2-40B4-BE49-F238E27FC236}">
                <a16:creationId xmlns:a16="http://schemas.microsoft.com/office/drawing/2014/main" id="{E9CB446F-E498-5040-8A9B-30CEC0F9E520}"/>
              </a:ext>
            </a:extLst>
          </p:cNvPr>
          <p:cNvSpPr/>
          <p:nvPr/>
        </p:nvSpPr>
        <p:spPr>
          <a:xfrm>
            <a:off x="4588691" y="1837008"/>
            <a:ext cx="3793944" cy="186312"/>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Development/QA Testing/Product Release/Grant End</a:t>
            </a:r>
          </a:p>
        </p:txBody>
      </p:sp>
      <p:sp>
        <p:nvSpPr>
          <p:cNvPr id="81" name="Rectangle 80">
            <a:extLst>
              <a:ext uri="{FF2B5EF4-FFF2-40B4-BE49-F238E27FC236}">
                <a16:creationId xmlns:a16="http://schemas.microsoft.com/office/drawing/2014/main" id="{30D91F0E-F945-4244-A77D-A5B3484A2781}"/>
              </a:ext>
            </a:extLst>
          </p:cNvPr>
          <p:cNvSpPr/>
          <p:nvPr/>
        </p:nvSpPr>
        <p:spPr>
          <a:xfrm>
            <a:off x="6223289" y="3038458"/>
            <a:ext cx="1012873" cy="28921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Development Complete</a:t>
            </a:r>
          </a:p>
        </p:txBody>
      </p:sp>
    </p:spTree>
    <p:extLst>
      <p:ext uri="{BB962C8B-B14F-4D97-AF65-F5344CB8AC3E}">
        <p14:creationId xmlns:p14="http://schemas.microsoft.com/office/powerpoint/2010/main" val="38957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9A2F13-8E7D-44E1-9A91-00BBD820923C}"/>
              </a:ext>
            </a:extLst>
          </p:cNvPr>
          <p:cNvSpPr>
            <a:spLocks noGrp="1"/>
          </p:cNvSpPr>
          <p:nvPr>
            <p:ph type="body" sz="quarter" idx="13"/>
          </p:nvPr>
        </p:nvSpPr>
        <p:spPr>
          <a:xfrm>
            <a:off x="477839" y="0"/>
            <a:ext cx="8181975" cy="686442"/>
          </a:xfrm>
        </p:spPr>
        <p:txBody>
          <a:bodyPr/>
          <a:lstStyle/>
          <a:p>
            <a:r>
              <a:rPr lang="en-US" sz="3600" dirty="0"/>
              <a:t>Record Manager Display</a:t>
            </a:r>
          </a:p>
        </p:txBody>
      </p:sp>
      <p:pic>
        <p:nvPicPr>
          <p:cNvPr id="3" name="Picture 2">
            <a:extLst>
              <a:ext uri="{FF2B5EF4-FFF2-40B4-BE49-F238E27FC236}">
                <a16:creationId xmlns:a16="http://schemas.microsoft.com/office/drawing/2014/main" id="{21D6E3C9-DAF7-433D-8A4D-0FA45307521C}"/>
              </a:ext>
            </a:extLst>
          </p:cNvPr>
          <p:cNvPicPr>
            <a:picLocks noChangeAspect="1"/>
          </p:cNvPicPr>
          <p:nvPr/>
        </p:nvPicPr>
        <p:blipFill rotWithShape="1">
          <a:blip r:embed="rId2"/>
          <a:srcRect r="16120"/>
          <a:stretch/>
        </p:blipFill>
        <p:spPr>
          <a:xfrm>
            <a:off x="1143000" y="1097202"/>
            <a:ext cx="6833365" cy="2164353"/>
          </a:xfrm>
          <a:prstGeom prst="rect">
            <a:avLst/>
          </a:prstGeom>
          <a:ln>
            <a:solidFill>
              <a:schemeClr val="accent1"/>
            </a:solidFill>
          </a:ln>
        </p:spPr>
      </p:pic>
    </p:spTree>
    <p:extLst>
      <p:ext uri="{BB962C8B-B14F-4D97-AF65-F5344CB8AC3E}">
        <p14:creationId xmlns:p14="http://schemas.microsoft.com/office/powerpoint/2010/main" val="196417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FCA41-47FF-48E1-8271-D6835D4B7AF7}"/>
              </a:ext>
            </a:extLst>
          </p:cNvPr>
          <p:cNvSpPr>
            <a:spLocks noGrp="1"/>
          </p:cNvSpPr>
          <p:nvPr>
            <p:ph type="body" sz="quarter" idx="13"/>
          </p:nvPr>
        </p:nvSpPr>
        <p:spPr>
          <a:xfrm>
            <a:off x="477839" y="0"/>
            <a:ext cx="8181975" cy="686442"/>
          </a:xfrm>
        </p:spPr>
        <p:txBody>
          <a:bodyPr/>
          <a:lstStyle/>
          <a:p>
            <a:r>
              <a:rPr lang="en-US" sz="3600" dirty="0"/>
              <a:t>Record Manager LHR Display</a:t>
            </a:r>
          </a:p>
        </p:txBody>
      </p:sp>
      <p:pic>
        <p:nvPicPr>
          <p:cNvPr id="3" name="Picture 2">
            <a:extLst>
              <a:ext uri="{FF2B5EF4-FFF2-40B4-BE49-F238E27FC236}">
                <a16:creationId xmlns:a16="http://schemas.microsoft.com/office/drawing/2014/main" id="{D976A171-210E-445F-A2F8-1E2CDB85E17A}"/>
              </a:ext>
            </a:extLst>
          </p:cNvPr>
          <p:cNvPicPr>
            <a:picLocks noChangeAspect="1"/>
          </p:cNvPicPr>
          <p:nvPr/>
        </p:nvPicPr>
        <p:blipFill>
          <a:blip r:embed="rId2"/>
          <a:stretch>
            <a:fillRect/>
          </a:stretch>
        </p:blipFill>
        <p:spPr>
          <a:xfrm>
            <a:off x="1903765" y="881558"/>
            <a:ext cx="5582771" cy="3768875"/>
          </a:xfrm>
          <a:prstGeom prst="rect">
            <a:avLst/>
          </a:prstGeom>
        </p:spPr>
      </p:pic>
    </p:spTree>
    <p:extLst>
      <p:ext uri="{BB962C8B-B14F-4D97-AF65-F5344CB8AC3E}">
        <p14:creationId xmlns:p14="http://schemas.microsoft.com/office/powerpoint/2010/main" val="30959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4730" y="0"/>
            <a:ext cx="8439148" cy="686442"/>
          </a:xfrm>
        </p:spPr>
        <p:txBody>
          <a:bodyPr/>
          <a:lstStyle/>
          <a:p>
            <a:r>
              <a:rPr lang="en-US" dirty="0" err="1"/>
              <a:t>Connexion</a:t>
            </a:r>
            <a:r>
              <a:rPr lang="en-US" dirty="0"/>
              <a:t> Display</a:t>
            </a:r>
          </a:p>
        </p:txBody>
      </p:sp>
      <p:pic>
        <p:nvPicPr>
          <p:cNvPr id="6" name="Picture 5"/>
          <p:cNvPicPr/>
          <p:nvPr/>
        </p:nvPicPr>
        <p:blipFill rotWithShape="1">
          <a:blip r:embed="rId2">
            <a:extLst>
              <a:ext uri="{28A0092B-C50C-407E-A947-70E740481C1C}">
                <a14:useLocalDpi xmlns:a14="http://schemas.microsoft.com/office/drawing/2010/main" val="0"/>
              </a:ext>
            </a:extLst>
          </a:blip>
          <a:srcRect l="1144" t="3701" r="22890" b="20235"/>
          <a:stretch/>
        </p:blipFill>
        <p:spPr bwMode="auto">
          <a:xfrm>
            <a:off x="1513464" y="1050331"/>
            <a:ext cx="6107439" cy="3598127"/>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97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4AB00-4E7A-4F87-A88F-3745E9C16086}"/>
              </a:ext>
            </a:extLst>
          </p:cNvPr>
          <p:cNvSpPr>
            <a:spLocks noGrp="1"/>
          </p:cNvSpPr>
          <p:nvPr>
            <p:ph type="body" sz="quarter" idx="13"/>
          </p:nvPr>
        </p:nvSpPr>
        <p:spPr>
          <a:xfrm>
            <a:off x="481011" y="10049"/>
            <a:ext cx="8181975" cy="686442"/>
          </a:xfrm>
        </p:spPr>
        <p:txBody>
          <a:bodyPr/>
          <a:lstStyle/>
          <a:p>
            <a:r>
              <a:rPr lang="en-US" sz="3600" dirty="0"/>
              <a:t>Connexion Display</a:t>
            </a:r>
          </a:p>
        </p:txBody>
      </p:sp>
      <p:pic>
        <p:nvPicPr>
          <p:cNvPr id="4" name="Picture 3">
            <a:extLst>
              <a:ext uri="{FF2B5EF4-FFF2-40B4-BE49-F238E27FC236}">
                <a16:creationId xmlns:a16="http://schemas.microsoft.com/office/drawing/2014/main" id="{7381B569-E756-A74A-AD41-D572AF2918EA}"/>
              </a:ext>
            </a:extLst>
          </p:cNvPr>
          <p:cNvPicPr/>
          <p:nvPr/>
        </p:nvPicPr>
        <p:blipFill>
          <a:blip r:embed="rId3"/>
          <a:stretch>
            <a:fillRect/>
          </a:stretch>
        </p:blipFill>
        <p:spPr>
          <a:xfrm>
            <a:off x="1600200" y="1113347"/>
            <a:ext cx="5943599" cy="2916806"/>
          </a:xfrm>
          <a:prstGeom prst="rect">
            <a:avLst/>
          </a:prstGeom>
        </p:spPr>
      </p:pic>
    </p:spTree>
    <p:extLst>
      <p:ext uri="{BB962C8B-B14F-4D97-AF65-F5344CB8AC3E}">
        <p14:creationId xmlns:p14="http://schemas.microsoft.com/office/powerpoint/2010/main" val="33837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BC71C6-B0F1-43DF-9498-A1C586F3EDC1}"/>
              </a:ext>
            </a:extLst>
          </p:cNvPr>
          <p:cNvSpPr>
            <a:spLocks noGrp="1"/>
          </p:cNvSpPr>
          <p:nvPr>
            <p:ph type="body" sz="quarter" idx="13"/>
          </p:nvPr>
        </p:nvSpPr>
        <p:spPr>
          <a:xfrm>
            <a:off x="74645" y="184684"/>
            <a:ext cx="9069355" cy="686442"/>
          </a:xfrm>
        </p:spPr>
        <p:txBody>
          <a:bodyPr/>
          <a:lstStyle/>
          <a:p>
            <a:r>
              <a:rPr lang="en-US" sz="3200" dirty="0" err="1"/>
              <a:t>Connexion</a:t>
            </a:r>
            <a:r>
              <a:rPr lang="en-US" sz="3200" dirty="0"/>
              <a:t> &amp; Record Manager Discussion</a:t>
            </a:r>
          </a:p>
        </p:txBody>
      </p:sp>
      <p:sp>
        <p:nvSpPr>
          <p:cNvPr id="7" name="Speech Bubble: Oval 6">
            <a:extLst>
              <a:ext uri="{FF2B5EF4-FFF2-40B4-BE49-F238E27FC236}">
                <a16:creationId xmlns:a16="http://schemas.microsoft.com/office/drawing/2014/main" id="{5939BC70-982B-454F-9629-2374CDE6C810}"/>
              </a:ext>
            </a:extLst>
          </p:cNvPr>
          <p:cNvSpPr/>
          <p:nvPr/>
        </p:nvSpPr>
        <p:spPr>
          <a:xfrm>
            <a:off x="597159" y="936440"/>
            <a:ext cx="4823927" cy="2142017"/>
          </a:xfrm>
          <a:prstGeom prst="wedgeEllipseCallou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Obstacles today in viewing shared print commitments? </a:t>
            </a:r>
          </a:p>
        </p:txBody>
      </p:sp>
      <p:sp>
        <p:nvSpPr>
          <p:cNvPr id="8" name="Speech Bubble: Oval 7">
            <a:extLst>
              <a:ext uri="{FF2B5EF4-FFF2-40B4-BE49-F238E27FC236}">
                <a16:creationId xmlns:a16="http://schemas.microsoft.com/office/drawing/2014/main" id="{C66FC25B-97D7-4201-82BD-67631347D38C}"/>
              </a:ext>
            </a:extLst>
          </p:cNvPr>
          <p:cNvSpPr/>
          <p:nvPr/>
        </p:nvSpPr>
        <p:spPr>
          <a:xfrm>
            <a:off x="4086809" y="2172098"/>
            <a:ext cx="4460032" cy="2100276"/>
          </a:xfrm>
          <a:prstGeom prst="wedgeEllipseCallou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Desired improvements in displaying serials information?</a:t>
            </a:r>
          </a:p>
        </p:txBody>
      </p:sp>
    </p:spTree>
    <p:extLst>
      <p:ext uri="{BB962C8B-B14F-4D97-AF65-F5344CB8AC3E}">
        <p14:creationId xmlns:p14="http://schemas.microsoft.com/office/powerpoint/2010/main" val="129452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34638-3393-4C39-99BA-2D0716732AC1}"/>
              </a:ext>
            </a:extLst>
          </p:cNvPr>
          <p:cNvPicPr>
            <a:picLocks noChangeAspect="1"/>
          </p:cNvPicPr>
          <p:nvPr/>
        </p:nvPicPr>
        <p:blipFill>
          <a:blip r:embed="rId3"/>
          <a:stretch>
            <a:fillRect/>
          </a:stretch>
        </p:blipFill>
        <p:spPr>
          <a:xfrm>
            <a:off x="942660" y="599604"/>
            <a:ext cx="7258679" cy="3835097"/>
          </a:xfrm>
          <a:prstGeom prst="rect">
            <a:avLst/>
          </a:prstGeom>
        </p:spPr>
      </p:pic>
      <p:sp>
        <p:nvSpPr>
          <p:cNvPr id="3" name="Rectangle 2">
            <a:extLst>
              <a:ext uri="{FF2B5EF4-FFF2-40B4-BE49-F238E27FC236}">
                <a16:creationId xmlns:a16="http://schemas.microsoft.com/office/drawing/2014/main" id="{51F91716-EDD6-4584-9D29-1F0D7073D0FE}"/>
              </a:ext>
            </a:extLst>
          </p:cNvPr>
          <p:cNvSpPr/>
          <p:nvPr/>
        </p:nvSpPr>
        <p:spPr>
          <a:xfrm>
            <a:off x="2977558" y="3762749"/>
            <a:ext cx="1057013" cy="226502"/>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a:extLst>
              <a:ext uri="{FF2B5EF4-FFF2-40B4-BE49-F238E27FC236}">
                <a16:creationId xmlns:a16="http://schemas.microsoft.com/office/drawing/2014/main" id="{8F1E2FB0-7508-4649-AF84-F1259D5AEB05}"/>
              </a:ext>
            </a:extLst>
          </p:cNvPr>
          <p:cNvCxnSpPr>
            <a:cxnSpLocks/>
          </p:cNvCxnSpPr>
          <p:nvPr/>
        </p:nvCxnSpPr>
        <p:spPr>
          <a:xfrm flipH="1" flipV="1">
            <a:off x="3858402" y="4063407"/>
            <a:ext cx="352338" cy="30829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 name="Text Placeholder 3">
            <a:extLst>
              <a:ext uri="{FF2B5EF4-FFF2-40B4-BE49-F238E27FC236}">
                <a16:creationId xmlns:a16="http://schemas.microsoft.com/office/drawing/2014/main" id="{0F450180-04C1-4E40-B905-498EBE52E233}"/>
              </a:ext>
            </a:extLst>
          </p:cNvPr>
          <p:cNvSpPr>
            <a:spLocks noGrp="1"/>
          </p:cNvSpPr>
          <p:nvPr>
            <p:ph type="body" sz="quarter" idx="13"/>
          </p:nvPr>
        </p:nvSpPr>
        <p:spPr>
          <a:xfrm>
            <a:off x="340786" y="4403"/>
            <a:ext cx="8439148" cy="686442"/>
          </a:xfrm>
        </p:spPr>
        <p:txBody>
          <a:bodyPr/>
          <a:lstStyle/>
          <a:p>
            <a:r>
              <a:rPr lang="en-US" dirty="0"/>
              <a:t>FirstSearch Mockup</a:t>
            </a:r>
          </a:p>
        </p:txBody>
      </p:sp>
    </p:spTree>
    <p:extLst>
      <p:ext uri="{BB962C8B-B14F-4D97-AF65-F5344CB8AC3E}">
        <p14:creationId xmlns:p14="http://schemas.microsoft.com/office/powerpoint/2010/main" val="321617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3EF898-562D-491C-AA3A-845CE1F587DC}"/>
              </a:ext>
            </a:extLst>
          </p:cNvPr>
          <p:cNvPicPr>
            <a:picLocks noChangeAspect="1"/>
          </p:cNvPicPr>
          <p:nvPr/>
        </p:nvPicPr>
        <p:blipFill>
          <a:blip r:embed="rId3"/>
          <a:stretch>
            <a:fillRect/>
          </a:stretch>
        </p:blipFill>
        <p:spPr>
          <a:xfrm>
            <a:off x="898618" y="547242"/>
            <a:ext cx="7258679" cy="3835097"/>
          </a:xfrm>
          <a:prstGeom prst="rect">
            <a:avLst/>
          </a:prstGeom>
        </p:spPr>
      </p:pic>
      <p:sp>
        <p:nvSpPr>
          <p:cNvPr id="3" name="Rectangle 2">
            <a:extLst>
              <a:ext uri="{FF2B5EF4-FFF2-40B4-BE49-F238E27FC236}">
                <a16:creationId xmlns:a16="http://schemas.microsoft.com/office/drawing/2014/main" id="{F51BD15A-8607-4539-8F49-8CBD97A09DDB}"/>
              </a:ext>
            </a:extLst>
          </p:cNvPr>
          <p:cNvSpPr/>
          <p:nvPr/>
        </p:nvSpPr>
        <p:spPr>
          <a:xfrm>
            <a:off x="3731004" y="2913078"/>
            <a:ext cx="1069596" cy="19504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a:extLst>
              <a:ext uri="{FF2B5EF4-FFF2-40B4-BE49-F238E27FC236}">
                <a16:creationId xmlns:a16="http://schemas.microsoft.com/office/drawing/2014/main" id="{4434359D-ECDD-4F1A-AF2F-B8CBA570DA18}"/>
              </a:ext>
            </a:extLst>
          </p:cNvPr>
          <p:cNvCxnSpPr>
            <a:cxnSpLocks/>
          </p:cNvCxnSpPr>
          <p:nvPr/>
        </p:nvCxnSpPr>
        <p:spPr>
          <a:xfrm>
            <a:off x="2359404" y="2126610"/>
            <a:ext cx="1711354" cy="72984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3311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3946A-5C59-4475-A458-224862C356DD}"/>
              </a:ext>
            </a:extLst>
          </p:cNvPr>
          <p:cNvPicPr>
            <a:picLocks noChangeAspect="1"/>
          </p:cNvPicPr>
          <p:nvPr/>
        </p:nvPicPr>
        <p:blipFill>
          <a:blip r:embed="rId3"/>
          <a:stretch>
            <a:fillRect/>
          </a:stretch>
        </p:blipFill>
        <p:spPr>
          <a:xfrm>
            <a:off x="818001" y="136138"/>
            <a:ext cx="7344412" cy="4229467"/>
          </a:xfrm>
          <a:prstGeom prst="rect">
            <a:avLst/>
          </a:prstGeom>
        </p:spPr>
      </p:pic>
      <p:sp>
        <p:nvSpPr>
          <p:cNvPr id="3" name="Rectangle 2">
            <a:extLst>
              <a:ext uri="{FF2B5EF4-FFF2-40B4-BE49-F238E27FC236}">
                <a16:creationId xmlns:a16="http://schemas.microsoft.com/office/drawing/2014/main" id="{81F0426A-5F74-433D-9224-0F0E6482663E}"/>
              </a:ext>
            </a:extLst>
          </p:cNvPr>
          <p:cNvSpPr/>
          <p:nvPr/>
        </p:nvSpPr>
        <p:spPr>
          <a:xfrm>
            <a:off x="5838737" y="3051496"/>
            <a:ext cx="1503727" cy="604007"/>
          </a:xfrm>
          <a:prstGeom prst="rect">
            <a:avLst/>
          </a:prstGeom>
          <a:no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a:extLst>
              <a:ext uri="{FF2B5EF4-FFF2-40B4-BE49-F238E27FC236}">
                <a16:creationId xmlns:a16="http://schemas.microsoft.com/office/drawing/2014/main" id="{7AA8F7C6-5AAB-4DE4-A6E2-48552C7249C7}"/>
              </a:ext>
            </a:extLst>
          </p:cNvPr>
          <p:cNvCxnSpPr/>
          <p:nvPr/>
        </p:nvCxnSpPr>
        <p:spPr>
          <a:xfrm>
            <a:off x="5668861" y="2384572"/>
            <a:ext cx="849385" cy="55367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52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39868-E0CE-47C8-9CAF-938026D3D768}"/>
              </a:ext>
            </a:extLst>
          </p:cNvPr>
          <p:cNvPicPr>
            <a:picLocks noChangeAspect="1"/>
          </p:cNvPicPr>
          <p:nvPr/>
        </p:nvPicPr>
        <p:blipFill>
          <a:blip r:embed="rId3"/>
          <a:stretch>
            <a:fillRect/>
          </a:stretch>
        </p:blipFill>
        <p:spPr>
          <a:xfrm>
            <a:off x="1085548" y="499883"/>
            <a:ext cx="6972905" cy="4143734"/>
          </a:xfrm>
          <a:prstGeom prst="rect">
            <a:avLst/>
          </a:prstGeom>
        </p:spPr>
      </p:pic>
      <p:sp>
        <p:nvSpPr>
          <p:cNvPr id="3" name="Rectangle 2">
            <a:extLst>
              <a:ext uri="{FF2B5EF4-FFF2-40B4-BE49-F238E27FC236}">
                <a16:creationId xmlns:a16="http://schemas.microsoft.com/office/drawing/2014/main" id="{751D33BE-6D73-4896-A398-E6DB952D2B1D}"/>
              </a:ext>
            </a:extLst>
          </p:cNvPr>
          <p:cNvSpPr/>
          <p:nvPr/>
        </p:nvSpPr>
        <p:spPr>
          <a:xfrm>
            <a:off x="2856452" y="4083652"/>
            <a:ext cx="3718420" cy="559965"/>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a:extLst>
              <a:ext uri="{FF2B5EF4-FFF2-40B4-BE49-F238E27FC236}">
                <a16:creationId xmlns:a16="http://schemas.microsoft.com/office/drawing/2014/main" id="{C88FBA47-40B1-41D6-9BF5-F0DB697863D7}"/>
              </a:ext>
            </a:extLst>
          </p:cNvPr>
          <p:cNvCxnSpPr/>
          <p:nvPr/>
        </p:nvCxnSpPr>
        <p:spPr>
          <a:xfrm>
            <a:off x="1950440" y="3145872"/>
            <a:ext cx="1088472" cy="88115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2202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532C7-EA88-4CCD-A568-52C2C0636D2E}"/>
              </a:ext>
            </a:extLst>
          </p:cNvPr>
          <p:cNvSpPr>
            <a:spLocks noGrp="1"/>
          </p:cNvSpPr>
          <p:nvPr>
            <p:ph type="body" sz="quarter" idx="12"/>
          </p:nvPr>
        </p:nvSpPr>
        <p:spPr>
          <a:xfrm>
            <a:off x="340786" y="950686"/>
            <a:ext cx="8439148" cy="3701143"/>
          </a:xfrm>
        </p:spPr>
        <p:txBody>
          <a:bodyPr/>
          <a:lstStyle/>
          <a:p>
            <a:pPr marL="0" lvl="0" indent="0">
              <a:buNone/>
            </a:pPr>
            <a:r>
              <a:rPr lang="en-US" sz="2800" b="1" dirty="0"/>
              <a:t>Proposed Functionality:</a:t>
            </a:r>
          </a:p>
          <a:p>
            <a:pPr marL="0" lvl="0" indent="0">
              <a:buNone/>
            </a:pPr>
            <a:endParaRPr lang="en-US" sz="1000" b="1" dirty="0"/>
          </a:p>
          <a:p>
            <a:pPr lvl="0">
              <a:buFont typeface="+mj-lt"/>
              <a:buAutoNum type="arabicPeriod"/>
            </a:pPr>
            <a:r>
              <a:rPr lang="en-US" sz="1800" dirty="0"/>
              <a:t>Search WorldCat and retrieve bibliographic records for cataloged serials retention commitments</a:t>
            </a:r>
          </a:p>
          <a:p>
            <a:pPr lvl="0">
              <a:buFont typeface="+mj-lt"/>
              <a:buAutoNum type="arabicPeriod"/>
            </a:pPr>
            <a:endParaRPr lang="en-US" sz="1000" dirty="0"/>
          </a:p>
          <a:p>
            <a:pPr>
              <a:buFont typeface="+mj-lt"/>
              <a:buAutoNum type="arabicPeriod"/>
            </a:pPr>
            <a:r>
              <a:rPr lang="en-US" sz="1800" dirty="0"/>
              <a:t>Retrieve records in MARC XML or Dublin Core formats</a:t>
            </a:r>
          </a:p>
          <a:p>
            <a:pPr>
              <a:buFont typeface="+mj-lt"/>
              <a:buAutoNum type="arabicPeriod"/>
            </a:pPr>
            <a:endParaRPr lang="en-US" sz="1000" dirty="0"/>
          </a:p>
          <a:p>
            <a:pPr>
              <a:buFont typeface="+mj-lt"/>
              <a:buAutoNum type="arabicPeriod"/>
            </a:pPr>
            <a:r>
              <a:rPr lang="en-US" sz="1800" dirty="0"/>
              <a:t>Get item information in the standard bibliographic citation formats (APA, Chicago, Harvard, MLA, and Turabian)</a:t>
            </a:r>
          </a:p>
          <a:p>
            <a:pPr>
              <a:buFont typeface="+mj-lt"/>
              <a:buAutoNum type="arabicPeriod"/>
            </a:pPr>
            <a:endParaRPr lang="en-US" sz="1000" dirty="0"/>
          </a:p>
          <a:p>
            <a:pPr>
              <a:buFont typeface="+mj-lt"/>
              <a:buAutoNum type="arabicPeriod"/>
            </a:pPr>
            <a:r>
              <a:rPr lang="en-US" sz="1800" dirty="0"/>
              <a:t>Find libraries that own an item and retrieve links to online catalog records when available.</a:t>
            </a:r>
          </a:p>
          <a:p>
            <a:pPr marL="0" indent="0">
              <a:buNone/>
            </a:pPr>
            <a:endParaRPr lang="en-US" dirty="0"/>
          </a:p>
        </p:txBody>
      </p:sp>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Data API </a:t>
            </a:r>
          </a:p>
        </p:txBody>
      </p:sp>
    </p:spTree>
    <p:extLst>
      <p:ext uri="{BB962C8B-B14F-4D97-AF65-F5344CB8AC3E}">
        <p14:creationId xmlns:p14="http://schemas.microsoft.com/office/powerpoint/2010/main" val="3219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532C7-EA88-4CCD-A568-52C2C0636D2E}"/>
              </a:ext>
            </a:extLst>
          </p:cNvPr>
          <p:cNvSpPr>
            <a:spLocks noGrp="1"/>
          </p:cNvSpPr>
          <p:nvPr>
            <p:ph type="body" sz="quarter" idx="12"/>
          </p:nvPr>
        </p:nvSpPr>
        <p:spPr>
          <a:xfrm>
            <a:off x="340786" y="950686"/>
            <a:ext cx="8803214" cy="3701143"/>
          </a:xfrm>
        </p:spPr>
        <p:txBody>
          <a:bodyPr/>
          <a:lstStyle/>
          <a:p>
            <a:pPr marL="0" indent="0">
              <a:buNone/>
            </a:pPr>
            <a:r>
              <a:rPr lang="en-US" sz="2800" b="1" dirty="0"/>
              <a:t>9:15 – WorldCat Registration Workflow</a:t>
            </a:r>
          </a:p>
          <a:p>
            <a:pPr marL="857250" lvl="1" indent="-457200">
              <a:buAutoNum type="arabicPeriod"/>
            </a:pPr>
            <a:r>
              <a:rPr lang="en-US" dirty="0"/>
              <a:t>Validate high-level serials registration workflow</a:t>
            </a:r>
          </a:p>
          <a:p>
            <a:pPr marL="857250" lvl="1" indent="-457200">
              <a:buAutoNum type="arabicPeriod"/>
            </a:pPr>
            <a:r>
              <a:rPr lang="en-US" dirty="0"/>
              <a:t>Identify opportunities to improve workflow over time</a:t>
            </a:r>
          </a:p>
          <a:p>
            <a:pPr marL="0" indent="0">
              <a:buNone/>
            </a:pPr>
            <a:endParaRPr lang="en-US" dirty="0"/>
          </a:p>
          <a:p>
            <a:pPr marL="0" indent="0">
              <a:buNone/>
            </a:pPr>
            <a:r>
              <a:rPr lang="en-US" sz="2800" b="1" dirty="0"/>
              <a:t>10:00 – Registration Discovery &amp; API Development</a:t>
            </a:r>
          </a:p>
          <a:p>
            <a:pPr marL="857250" lvl="1" indent="-457200">
              <a:buAutoNum type="arabicPeriod"/>
            </a:pPr>
            <a:r>
              <a:rPr lang="en-US" dirty="0"/>
              <a:t>Feedback on registration discovery options</a:t>
            </a:r>
          </a:p>
          <a:p>
            <a:pPr marL="857250" lvl="1" indent="-457200">
              <a:buAutoNum type="arabicPeriod"/>
            </a:pPr>
            <a:r>
              <a:rPr lang="en-US" dirty="0"/>
              <a:t>Identify opportunities to improve discovery over time</a:t>
            </a:r>
          </a:p>
          <a:p>
            <a:pPr marL="857250" lvl="1" indent="-457200">
              <a:buAutoNum type="arabicPeriod"/>
            </a:pPr>
            <a:r>
              <a:rPr lang="en-US" dirty="0"/>
              <a:t>Feedback on proposed API</a:t>
            </a:r>
          </a:p>
        </p:txBody>
      </p:sp>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Objectives</a:t>
            </a:r>
          </a:p>
        </p:txBody>
      </p:sp>
    </p:spTree>
    <p:extLst>
      <p:ext uri="{BB962C8B-B14F-4D97-AF65-F5344CB8AC3E}">
        <p14:creationId xmlns:p14="http://schemas.microsoft.com/office/powerpoint/2010/main" val="178254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BC71C6-B0F1-43DF-9498-A1C586F3EDC1}"/>
              </a:ext>
            </a:extLst>
          </p:cNvPr>
          <p:cNvSpPr>
            <a:spLocks noGrp="1"/>
          </p:cNvSpPr>
          <p:nvPr>
            <p:ph type="body" sz="quarter" idx="13"/>
          </p:nvPr>
        </p:nvSpPr>
        <p:spPr>
          <a:xfrm>
            <a:off x="307911" y="210748"/>
            <a:ext cx="9069355" cy="686442"/>
          </a:xfrm>
        </p:spPr>
        <p:txBody>
          <a:bodyPr/>
          <a:lstStyle/>
          <a:p>
            <a:r>
              <a:rPr lang="en-US" sz="3200" dirty="0"/>
              <a:t>Data API</a:t>
            </a:r>
          </a:p>
        </p:txBody>
      </p:sp>
      <p:sp>
        <p:nvSpPr>
          <p:cNvPr id="7" name="Speech Bubble: Oval 6">
            <a:extLst>
              <a:ext uri="{FF2B5EF4-FFF2-40B4-BE49-F238E27FC236}">
                <a16:creationId xmlns:a16="http://schemas.microsoft.com/office/drawing/2014/main" id="{5939BC70-982B-454F-9629-2374CDE6C810}"/>
              </a:ext>
            </a:extLst>
          </p:cNvPr>
          <p:cNvSpPr/>
          <p:nvPr/>
        </p:nvSpPr>
        <p:spPr>
          <a:xfrm>
            <a:off x="597159" y="821094"/>
            <a:ext cx="4618653" cy="2192049"/>
          </a:xfrm>
          <a:prstGeom prst="wedgeEllipseCallou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level of information do you expect the API to provide and in what format?</a:t>
            </a:r>
          </a:p>
        </p:txBody>
      </p:sp>
      <p:sp>
        <p:nvSpPr>
          <p:cNvPr id="8" name="Speech Bubble: Oval 7">
            <a:extLst>
              <a:ext uri="{FF2B5EF4-FFF2-40B4-BE49-F238E27FC236}">
                <a16:creationId xmlns:a16="http://schemas.microsoft.com/office/drawing/2014/main" id="{C66FC25B-97D7-4201-82BD-67631347D38C}"/>
              </a:ext>
            </a:extLst>
          </p:cNvPr>
          <p:cNvSpPr/>
          <p:nvPr/>
        </p:nvSpPr>
        <p:spPr>
          <a:xfrm>
            <a:off x="3760238" y="2027075"/>
            <a:ext cx="5122506" cy="2295331"/>
          </a:xfrm>
          <a:prstGeom prst="wedgeEllipseCallou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do you anticipate groups / members using the new API?</a:t>
            </a:r>
          </a:p>
        </p:txBody>
      </p:sp>
    </p:spTree>
    <p:extLst>
      <p:ext uri="{BB962C8B-B14F-4D97-AF65-F5344CB8AC3E}">
        <p14:creationId xmlns:p14="http://schemas.microsoft.com/office/powerpoint/2010/main" val="31189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0428" y="194732"/>
            <a:ext cx="3980966" cy="1721154"/>
          </a:xfrm>
        </p:spPr>
        <p:txBody>
          <a:bodyPr/>
          <a:lstStyle/>
          <a:p>
            <a:r>
              <a:rPr lang="en-US" dirty="0"/>
              <a:t>For additional information, please contact:</a:t>
            </a:r>
          </a:p>
        </p:txBody>
      </p:sp>
      <p:sp>
        <p:nvSpPr>
          <p:cNvPr id="7" name="Text Placeholder 2">
            <a:extLst>
              <a:ext uri="{FF2B5EF4-FFF2-40B4-BE49-F238E27FC236}">
                <a16:creationId xmlns:a16="http://schemas.microsoft.com/office/drawing/2014/main" id="{850B41DB-25AA-C64A-B44A-B558281BDAED}"/>
              </a:ext>
            </a:extLst>
          </p:cNvPr>
          <p:cNvSpPr txBox="1">
            <a:spLocks/>
          </p:cNvSpPr>
          <p:nvPr/>
        </p:nvSpPr>
        <p:spPr>
          <a:xfrm>
            <a:off x="240054" y="1923437"/>
            <a:ext cx="3887788" cy="304289"/>
          </a:xfrm>
          <a:prstGeom prst="rect">
            <a:avLst/>
          </a:prstGeom>
        </p:spPr>
        <p:txBody>
          <a:bodyPr vert="horz" lIns="68580" tIns="34290" rIns="68580" bIns="34290" rtlCol="0" anchor="t">
            <a:normAutofit fontScale="92500" lnSpcReduction="10000"/>
          </a:bodyPr>
          <a:lstStyle>
            <a:lvl1pPr marL="0" indent="0" algn="l" defTabSz="457200" rtl="0" eaLnBrk="1" latinLnBrk="0" hangingPunct="1">
              <a:spcBef>
                <a:spcPct val="20000"/>
              </a:spcBef>
              <a:buFont typeface="Arial"/>
              <a:buNone/>
              <a:defRPr sz="1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cs typeface="Calibri"/>
              </a:rPr>
              <a:t>Kristin </a:t>
            </a:r>
            <a:r>
              <a:rPr lang="en-US" dirty="0" err="1">
                <a:cs typeface="Calibri"/>
              </a:rPr>
              <a:t>Ewig</a:t>
            </a:r>
            <a:endParaRPr lang="en-US" dirty="0"/>
          </a:p>
        </p:txBody>
      </p:sp>
      <p:sp>
        <p:nvSpPr>
          <p:cNvPr id="8" name="Text Placeholder 3">
            <a:extLst>
              <a:ext uri="{FF2B5EF4-FFF2-40B4-BE49-F238E27FC236}">
                <a16:creationId xmlns:a16="http://schemas.microsoft.com/office/drawing/2014/main" id="{B07EF1C8-633E-A649-B3BE-09171713879B}"/>
              </a:ext>
            </a:extLst>
          </p:cNvPr>
          <p:cNvSpPr txBox="1">
            <a:spLocks/>
          </p:cNvSpPr>
          <p:nvPr/>
        </p:nvSpPr>
        <p:spPr>
          <a:xfrm>
            <a:off x="240054" y="2148538"/>
            <a:ext cx="3887788" cy="269270"/>
          </a:xfrm>
          <a:prstGeom prst="rect">
            <a:avLst/>
          </a:prstGeom>
        </p:spPr>
        <p:txBody>
          <a:bodyPr vert="horz" lIns="68580" tIns="34290" rIns="68580" bIns="34290" rtlCol="0" anchor="t">
            <a:noAutofit/>
          </a:bodyPr>
          <a:lstStyle>
            <a:lvl1pPr marL="0" indent="0" algn="l" defTabSz="457200" rtl="0" eaLnBrk="1" latinLnBrk="0" hangingPunct="1">
              <a:spcBef>
                <a:spcPct val="20000"/>
              </a:spcBef>
              <a:buFont typeface="Arial"/>
              <a:buNone/>
              <a:defRPr sz="14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cs typeface="Calibri"/>
              </a:rPr>
              <a:t>Senior Product Manager</a:t>
            </a:r>
            <a:endParaRPr lang="en-US" dirty="0"/>
          </a:p>
        </p:txBody>
      </p:sp>
      <p:sp>
        <p:nvSpPr>
          <p:cNvPr id="9" name="Text Placeholder 4">
            <a:extLst>
              <a:ext uri="{FF2B5EF4-FFF2-40B4-BE49-F238E27FC236}">
                <a16:creationId xmlns:a16="http://schemas.microsoft.com/office/drawing/2014/main" id="{C89B9A7D-28DD-5748-A6BB-5E17B58896CA}"/>
              </a:ext>
            </a:extLst>
          </p:cNvPr>
          <p:cNvSpPr txBox="1">
            <a:spLocks/>
          </p:cNvSpPr>
          <p:nvPr/>
        </p:nvSpPr>
        <p:spPr>
          <a:xfrm>
            <a:off x="240054" y="2388946"/>
            <a:ext cx="3887788" cy="229121"/>
          </a:xfrm>
          <a:prstGeom prst="rect">
            <a:avLst/>
          </a:prstGeom>
        </p:spPr>
        <p:txBody>
          <a:bodyPr vert="horz" lIns="68580" tIns="34290" rIns="68580" bIns="34290" rtlCol="0" anchor="t">
            <a:normAutofit fontScale="92500" lnSpcReduction="10000"/>
          </a:bodyPr>
          <a:lstStyle>
            <a:lvl1pPr marL="0" indent="0" algn="l" defTabSz="457200" rtl="0" eaLnBrk="1" latinLnBrk="0" hangingPunct="1">
              <a:spcBef>
                <a:spcPct val="20000"/>
              </a:spcBef>
              <a:buFont typeface="Arial"/>
              <a:buNone/>
              <a:defRPr sz="14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cs typeface="Calibri"/>
                <a:hlinkClick r:id="rId3"/>
              </a:rPr>
              <a:t>ewigk@oclc.org</a:t>
            </a:r>
            <a:endParaRPr lang="en-US" sz="1200" dirty="0">
              <a:cs typeface="Calibri"/>
            </a:endParaRPr>
          </a:p>
          <a:p>
            <a:endParaRPr lang="en-US" sz="1350" dirty="0">
              <a:cs typeface="Calibri"/>
            </a:endParaRPr>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1089529"/>
          </a:xfrm>
        </p:spPr>
        <p:txBody>
          <a:bodyPr/>
          <a:lstStyle/>
          <a:p>
            <a:r>
              <a:rPr lang="en-US" cap="none" dirty="0"/>
              <a:t>WorldCat Registration Workflow</a:t>
            </a:r>
          </a:p>
          <a:p>
            <a:r>
              <a:rPr lang="en-US" sz="2400" cap="none" dirty="0"/>
              <a:t>9:15 to 10:00</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62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E0B6EF-0277-4E42-A278-F162CC68C83F}"/>
              </a:ext>
            </a:extLst>
          </p:cNvPr>
          <p:cNvSpPr>
            <a:spLocks noGrp="1"/>
          </p:cNvSpPr>
          <p:nvPr>
            <p:ph type="body" sz="quarter" idx="12"/>
          </p:nvPr>
        </p:nvSpPr>
        <p:spPr>
          <a:xfrm>
            <a:off x="532108" y="1379348"/>
            <a:ext cx="7850036" cy="2887956"/>
          </a:xfrm>
        </p:spPr>
        <p:txBody>
          <a:bodyPr/>
          <a:lstStyle/>
          <a:p>
            <a:r>
              <a:rPr lang="en-US" dirty="0"/>
              <a:t>Shared Print Registration Service for single-part monographs went live on June 1</a:t>
            </a:r>
            <a:r>
              <a:rPr lang="en-US" baseline="30000" dirty="0"/>
              <a:t>st</a:t>
            </a:r>
          </a:p>
          <a:p>
            <a:endParaRPr lang="en-US" baseline="30000" dirty="0"/>
          </a:p>
          <a:p>
            <a:r>
              <a:rPr lang="en-US" dirty="0"/>
              <a:t>Pilot program has registered over 250,000 retention commitments in </a:t>
            </a:r>
            <a:r>
              <a:rPr lang="en-US" dirty="0" err="1"/>
              <a:t>WorldCat</a:t>
            </a:r>
            <a:endParaRPr lang="en-US" dirty="0"/>
          </a:p>
          <a:p>
            <a:endParaRPr lang="en-US" baseline="30000" dirty="0"/>
          </a:p>
        </p:txBody>
      </p:sp>
      <p:sp>
        <p:nvSpPr>
          <p:cNvPr id="2" name="Text Placeholder 1">
            <a:extLst>
              <a:ext uri="{FF2B5EF4-FFF2-40B4-BE49-F238E27FC236}">
                <a16:creationId xmlns:a16="http://schemas.microsoft.com/office/drawing/2014/main" id="{B764D4BF-EBE4-324A-9585-6B881677CB90}"/>
              </a:ext>
            </a:extLst>
          </p:cNvPr>
          <p:cNvSpPr>
            <a:spLocks noGrp="1"/>
          </p:cNvSpPr>
          <p:nvPr>
            <p:ph type="body" sz="quarter" idx="13"/>
          </p:nvPr>
        </p:nvSpPr>
        <p:spPr/>
        <p:txBody>
          <a:bodyPr/>
          <a:lstStyle/>
          <a:p>
            <a:r>
              <a:rPr lang="en-US" dirty="0"/>
              <a:t>Shared Print Registration</a:t>
            </a:r>
          </a:p>
        </p:txBody>
      </p:sp>
    </p:spTree>
    <p:extLst>
      <p:ext uri="{BB962C8B-B14F-4D97-AF65-F5344CB8AC3E}">
        <p14:creationId xmlns:p14="http://schemas.microsoft.com/office/powerpoint/2010/main" val="33495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532C7-EA88-4CCD-A568-52C2C0636D2E}"/>
              </a:ext>
            </a:extLst>
          </p:cNvPr>
          <p:cNvSpPr>
            <a:spLocks noGrp="1"/>
          </p:cNvSpPr>
          <p:nvPr>
            <p:ph type="body" sz="quarter" idx="12"/>
          </p:nvPr>
        </p:nvSpPr>
        <p:spPr>
          <a:xfrm>
            <a:off x="340786" y="950686"/>
            <a:ext cx="8803214" cy="3701143"/>
          </a:xfrm>
        </p:spPr>
        <p:txBody>
          <a:bodyPr/>
          <a:lstStyle/>
          <a:p>
            <a:pPr marL="0" indent="0">
              <a:buNone/>
            </a:pPr>
            <a:r>
              <a:rPr lang="en-US" b="1" dirty="0"/>
              <a:t>The </a:t>
            </a:r>
            <a:r>
              <a:rPr lang="en-US" b="1" i="1" dirty="0"/>
              <a:t>planned</a:t>
            </a:r>
            <a:r>
              <a:rPr lang="en-US" b="1" dirty="0"/>
              <a:t> serials registration workflow is based on the </a:t>
            </a:r>
            <a:r>
              <a:rPr lang="en-US" b="1" i="1" dirty="0"/>
              <a:t>existing</a:t>
            </a:r>
            <a:r>
              <a:rPr lang="en-US" b="1" dirty="0"/>
              <a:t> single-part monograph workflow</a:t>
            </a:r>
          </a:p>
          <a:p>
            <a:pPr lvl="1"/>
            <a:r>
              <a:rPr lang="en-US" dirty="0"/>
              <a:t>The 583 $3 will be added to record holdings information</a:t>
            </a:r>
          </a:p>
          <a:p>
            <a:pPr marL="0" indent="0">
              <a:buNone/>
            </a:pPr>
            <a:endParaRPr lang="en-US" dirty="0"/>
          </a:p>
          <a:p>
            <a:pPr marL="0" indent="0">
              <a:buNone/>
            </a:pPr>
            <a:r>
              <a:rPr lang="en-US" b="1" dirty="0"/>
              <a:t>Walkthrough of the single-part monograph process: </a:t>
            </a:r>
          </a:p>
          <a:p>
            <a:pPr marL="400050" lvl="1" indent="0">
              <a:buNone/>
            </a:pPr>
            <a:r>
              <a:rPr lang="en-US" dirty="0"/>
              <a:t>1. Do you foresee obstacles using these processes for serials?</a:t>
            </a:r>
          </a:p>
          <a:p>
            <a:pPr marL="400050" lvl="1" indent="0">
              <a:buNone/>
            </a:pPr>
            <a:r>
              <a:rPr lang="en-US" dirty="0"/>
              <a:t>2. How can the process be improved overall? </a:t>
            </a:r>
          </a:p>
          <a:p>
            <a:pPr marL="0" indent="0">
              <a:buNone/>
            </a:pPr>
            <a:endParaRPr lang="en-US" dirty="0"/>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Monograph and Serials Workflow</a:t>
            </a:r>
          </a:p>
        </p:txBody>
      </p:sp>
    </p:spTree>
    <p:extLst>
      <p:ext uri="{BB962C8B-B14F-4D97-AF65-F5344CB8AC3E}">
        <p14:creationId xmlns:p14="http://schemas.microsoft.com/office/powerpoint/2010/main" val="301406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532C7-EA88-4CCD-A568-52C2C0636D2E}"/>
              </a:ext>
            </a:extLst>
          </p:cNvPr>
          <p:cNvSpPr>
            <a:spLocks noGrp="1"/>
          </p:cNvSpPr>
          <p:nvPr>
            <p:ph type="body" sz="quarter" idx="12"/>
          </p:nvPr>
        </p:nvSpPr>
        <p:spPr>
          <a:xfrm>
            <a:off x="340785" y="950686"/>
            <a:ext cx="8803215" cy="3701143"/>
          </a:xfrm>
        </p:spPr>
        <p:txBody>
          <a:bodyPr/>
          <a:lstStyle/>
          <a:p>
            <a:pPr marL="0" indent="0">
              <a:buNone/>
            </a:pPr>
            <a:r>
              <a:rPr lang="en-US" sz="2800" b="1" dirty="0"/>
              <a:t>Part 1:</a:t>
            </a:r>
            <a:r>
              <a:rPr lang="en-US" sz="2800" dirty="0"/>
              <a:t> </a:t>
            </a:r>
          </a:p>
          <a:p>
            <a:pPr marL="0" indent="0">
              <a:buNone/>
            </a:pPr>
            <a:r>
              <a:rPr lang="en-US" dirty="0"/>
              <a:t>Establish a collection/create profile</a:t>
            </a:r>
          </a:p>
          <a:p>
            <a:pPr marL="0" indent="0">
              <a:buNone/>
            </a:pPr>
            <a:endParaRPr lang="en-US" sz="3200" dirty="0"/>
          </a:p>
          <a:p>
            <a:pPr marL="0" indent="0">
              <a:buNone/>
            </a:pPr>
            <a:r>
              <a:rPr lang="en-US" sz="2800" b="1" dirty="0"/>
              <a:t>Part 2: </a:t>
            </a:r>
          </a:p>
          <a:p>
            <a:pPr marL="0" indent="0">
              <a:buNone/>
            </a:pPr>
            <a:r>
              <a:rPr lang="en-US" dirty="0"/>
              <a:t>Submit shared print retention commitments</a:t>
            </a:r>
          </a:p>
        </p:txBody>
      </p:sp>
      <p:sp>
        <p:nvSpPr>
          <p:cNvPr id="6" name="Text Placeholder 5">
            <a:extLst>
              <a:ext uri="{FF2B5EF4-FFF2-40B4-BE49-F238E27FC236}">
                <a16:creationId xmlns:a16="http://schemas.microsoft.com/office/drawing/2014/main" id="{9487B625-CF8D-4B60-A2F7-7E6F9E28023A}"/>
              </a:ext>
            </a:extLst>
          </p:cNvPr>
          <p:cNvSpPr>
            <a:spLocks noGrp="1"/>
          </p:cNvSpPr>
          <p:nvPr>
            <p:ph type="body" sz="quarter" idx="13"/>
          </p:nvPr>
        </p:nvSpPr>
        <p:spPr>
          <a:xfrm>
            <a:off x="340786" y="181343"/>
            <a:ext cx="8439148" cy="686442"/>
          </a:xfrm>
        </p:spPr>
        <p:txBody>
          <a:bodyPr/>
          <a:lstStyle/>
          <a:p>
            <a:r>
              <a:rPr lang="en-US" dirty="0"/>
              <a:t>Monograph Registration Workflow</a:t>
            </a:r>
          </a:p>
        </p:txBody>
      </p:sp>
    </p:spTree>
    <p:extLst>
      <p:ext uri="{BB962C8B-B14F-4D97-AF65-F5344CB8AC3E}">
        <p14:creationId xmlns:p14="http://schemas.microsoft.com/office/powerpoint/2010/main" val="19323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E044C0-00E6-42A2-BC45-DE49F3060D0A}"/>
              </a:ext>
            </a:extLst>
          </p:cNvPr>
          <p:cNvSpPr>
            <a:spLocks noGrp="1"/>
          </p:cNvSpPr>
          <p:nvPr>
            <p:ph type="body" sz="quarter" idx="10"/>
          </p:nvPr>
        </p:nvSpPr>
        <p:spPr/>
        <p:txBody>
          <a:bodyPr/>
          <a:lstStyle/>
          <a:p>
            <a:r>
              <a:rPr lang="en-US" cap="none" dirty="0"/>
              <a:t>Part 1: Establish Collection</a:t>
            </a:r>
          </a:p>
        </p:txBody>
      </p:sp>
      <p:sp>
        <p:nvSpPr>
          <p:cNvPr id="6" name="Text Placeholder 5">
            <a:extLst>
              <a:ext uri="{FF2B5EF4-FFF2-40B4-BE49-F238E27FC236}">
                <a16:creationId xmlns:a16="http://schemas.microsoft.com/office/drawing/2014/main" id="{59159705-3811-407D-B5D9-5C18E80B2712}"/>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41C18A35-B27E-4872-8D81-EC4E5C87365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4584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2.xml><?xml version="1.0" encoding="utf-8"?>
<ds:datastoreItem xmlns:ds="http://schemas.openxmlformats.org/officeDocument/2006/customXml" ds:itemID="{E7E988F0-95B4-4FCA-A550-26E1636850F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b67d80f-331f-4b51-b18e-81b8c101c29d"/>
    <ds:schemaRef ds:uri="http://www.w3.org/XML/1998/namespace"/>
    <ds:schemaRef ds:uri="http://purl.org/dc/dcmitype/"/>
  </ds:schemaRefs>
</ds:datastoreItem>
</file>

<file path=customXml/itemProps3.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23374</TotalTime>
  <Words>1884</Words>
  <Application>Microsoft Office PowerPoint</Application>
  <PresentationFormat>On-screen Show (16:9)</PresentationFormat>
  <Paragraphs>377</Paragraphs>
  <Slides>41</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ＭＳ Ｐゴシック</vt:lpstr>
      <vt:lpstr>Arial</vt:lpstr>
      <vt:lpstr>Calibri</vt:lpstr>
      <vt:lpstr>Wingdings</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Ewig,Kristin</cp:lastModifiedBy>
  <cp:revision>387</cp:revision>
  <dcterms:created xsi:type="dcterms:W3CDTF">2015-04-17T19:58:50Z</dcterms:created>
  <dcterms:modified xsi:type="dcterms:W3CDTF">2018-11-05T13:03:45Z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