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84" r:id="rId4"/>
    <p:sldId id="285" r:id="rId5"/>
    <p:sldId id="286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  <a:srgbClr val="FAFAFA"/>
    <a:srgbClr val="FAFAFF"/>
    <a:srgbClr val="FFFFFF"/>
    <a:srgbClr val="F5F5F5"/>
    <a:srgbClr val="2D2926"/>
    <a:srgbClr val="97999B"/>
    <a:srgbClr val="D5273B"/>
    <a:srgbClr val="E87722"/>
    <a:srgbClr val="470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27"/>
    <p:restoredTop sz="94679"/>
  </p:normalViewPr>
  <p:slideViewPr>
    <p:cSldViewPr snapToGrid="0" snapToObjects="1">
      <p:cViewPr>
        <p:scale>
          <a:sx n="92" d="100"/>
          <a:sy n="92" d="100"/>
        </p:scale>
        <p:origin x="-10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2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379F9-5693-2F46-BBEE-EF65BC5F9F3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5EB84-162E-E942-B5FB-50D0D086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D1F57-38E3-5D4D-9A01-25918F49ED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69F90-08E4-CD44-A69C-C7795922E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69F90-08E4-CD44-A69C-C7795922E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1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69F90-08E4-CD44-A69C-C7795922E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69F90-08E4-CD44-A69C-C7795922E4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5">
          <a:fgClr>
            <a:srgbClr val="F9C800"/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pattFill prst="wdUpDiag">
            <a:fgClr>
              <a:srgbClr val="FFD40C"/>
            </a:fgClr>
            <a:bgClr>
              <a:srgbClr val="F9C8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03904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88" y="6176963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6511" y="1825625"/>
            <a:ext cx="9178978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48097" cy="5811838"/>
          </a:xfrm>
        </p:spPr>
        <p:txBody>
          <a:bodyPr vert="eaVert"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6510" y="365125"/>
            <a:ext cx="706599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511" y="1825625"/>
            <a:ext cx="917897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88" y="6176963"/>
            <a:ext cx="576072" cy="576072"/>
          </a:xfrm>
          <a:prstGeom prst="rect">
            <a:avLst/>
          </a:prstGeom>
        </p:spPr>
      </p:pic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0" y="365125"/>
            <a:ext cx="9178980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506510" y="1825625"/>
            <a:ext cx="4354644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325849" y="1825625"/>
            <a:ext cx="4359641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88" y="6176963"/>
            <a:ext cx="576072" cy="576072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88" y="6176963"/>
            <a:ext cx="576072" cy="576072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872899"/>
            <a:ext cx="12192000" cy="4985101"/>
          </a:xfrm>
          <a:prstGeom prst="rect">
            <a:avLst/>
          </a:prstGeom>
          <a:pattFill prst="wdUpDiag">
            <a:fgClr>
              <a:srgbClr val="FFD40C"/>
            </a:fgClr>
            <a:bgClr>
              <a:srgbClr val="F9C8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816887" y="1872899"/>
            <a:ext cx="6435119" cy="533968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2121966" y="1353235"/>
            <a:ext cx="2286000" cy="2286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816887" y="2403842"/>
            <a:ext cx="6435120" cy="53396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Title(s)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2121966" y="5285154"/>
            <a:ext cx="9130040" cy="533968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C6C6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“Quote or favorite quote…</a:t>
            </a:r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 rot="2700000">
            <a:off x="9469076" y="1415698"/>
            <a:ext cx="914400" cy="914400"/>
          </a:xfrm>
          <a:prstGeom prst="rect">
            <a:avLst/>
          </a:prstGeom>
          <a:pattFill prst="wdUpDiag">
            <a:fgClr>
              <a:srgbClr val="FAFAFA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</p:spPr>
        <p:txBody>
          <a:bodyPr/>
          <a:lstStyle>
            <a:lvl1pPr>
              <a:defRPr b="1" baseline="0">
                <a:solidFill>
                  <a:srgbClr val="E6BA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511" y="1825625"/>
            <a:ext cx="9178978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6510" y="1825625"/>
            <a:ext cx="4354643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5849" y="1825625"/>
            <a:ext cx="435964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0" y="365125"/>
            <a:ext cx="9182156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510" y="1681163"/>
            <a:ext cx="435464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6511" y="2505075"/>
            <a:ext cx="4354642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5849" y="1681163"/>
            <a:ext cx="43595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5849" y="2505075"/>
            <a:ext cx="435953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 userDrawn="1"/>
        </p:nvSpPr>
        <p:spPr>
          <a:xfrm>
            <a:off x="6411074" y="1"/>
            <a:ext cx="7495752" cy="6858000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0" y="365125"/>
            <a:ext cx="5708904" cy="1325563"/>
          </a:xfrm>
        </p:spPr>
        <p:txBody>
          <a:bodyPr/>
          <a:lstStyle>
            <a:lvl1pPr>
              <a:defRPr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6510" y="1825625"/>
            <a:ext cx="5708904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7462752" y="0"/>
            <a:ext cx="4729248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wdUpDiag">
          <a:fgClr>
            <a:srgbClr val="F9F9F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8105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16" y="4178105"/>
            <a:ext cx="9201418" cy="696351"/>
          </a:xfrm>
        </p:spPr>
        <p:txBody>
          <a:bodyPr anchor="b"/>
          <a:lstStyle>
            <a:lvl1pPr>
              <a:defRPr sz="3200"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499016" y="4874456"/>
            <a:ext cx="9201418" cy="113244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    </a:t>
            </a:r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510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F9C8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910" y="987425"/>
            <a:ext cx="483058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651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042C3F84-679C-A644-B5FB-EF9A97FE36EC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F9F9F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6511" y="365125"/>
            <a:ext cx="91789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511" y="1825625"/>
            <a:ext cx="9178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88" y="6176963"/>
            <a:ext cx="576072" cy="576072"/>
          </a:xfrm>
          <a:prstGeom prst="rect">
            <a:avLst/>
          </a:prstGeom>
        </p:spPr>
      </p:pic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150651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2C3F84-679C-A644-B5FB-EF9A97FE36EC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19552" y="63563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07C1FFC2-478D-7440-ACF4-8CF0E46027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2" r:id="rId6"/>
    <p:sldLayoutId id="2147483655" r:id="rId7"/>
    <p:sldLayoutId id="2147483660" r:id="rId8"/>
    <p:sldLayoutId id="2147483656" r:id="rId9"/>
    <p:sldLayoutId id="2147483658" r:id="rId10"/>
    <p:sldLayoutId id="2147483659" r:id="rId11"/>
    <p:sldLayoutId id="2147483661" r:id="rId12"/>
    <p:sldLayoutId id="2147483663" r:id="rId13"/>
    <p:sldLayoutId id="214748365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6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199061"/>
            <a:ext cx="12192000" cy="182880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H-TECH_OhioLINK_Large_with-tagli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05" y="3194857"/>
            <a:ext cx="7261989" cy="184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16887" y="4637330"/>
            <a:ext cx="6435119" cy="533968"/>
          </a:xfrm>
        </p:spPr>
        <p:txBody>
          <a:bodyPr/>
          <a:lstStyle/>
          <a:p>
            <a:r>
              <a:rPr lang="en-US" b="1" dirty="0" smtClean="0">
                <a:solidFill>
                  <a:srgbClr val="7D7D7D"/>
                </a:solidFill>
              </a:rPr>
              <a:t>Amy Pawlowski</a:t>
            </a:r>
            <a:endParaRPr lang="en-US" b="1" dirty="0">
              <a:solidFill>
                <a:srgbClr val="7D7D7D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34" y="3980506"/>
            <a:ext cx="1527463" cy="2286000"/>
          </a:xfrm>
        </p:spPr>
      </p:pic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4816887" y="5171298"/>
            <a:ext cx="6435120" cy="533968"/>
          </a:xfrm>
        </p:spPr>
        <p:txBody>
          <a:bodyPr/>
          <a:lstStyle/>
          <a:p>
            <a:r>
              <a:rPr lang="en-US" dirty="0" smtClean="0">
                <a:solidFill>
                  <a:srgbClr val="7D7D7D"/>
                </a:solidFill>
              </a:rPr>
              <a:t>Deputy Director, OhioLINK</a:t>
            </a:r>
            <a:endParaRPr lang="en-US" dirty="0">
              <a:solidFill>
                <a:srgbClr val="7D7D7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778567" y="1276928"/>
            <a:ext cx="8332776" cy="1670812"/>
          </a:xfrm>
        </p:spPr>
        <p:txBody>
          <a:bodyPr/>
          <a:lstStyle/>
          <a:p>
            <a:r>
              <a:rPr lang="en-US" sz="3600" dirty="0">
                <a:solidFill>
                  <a:srgbClr val="666666"/>
                </a:solidFill>
              </a:rPr>
              <a:t>Print Archive Network (PAN) Forum:  </a:t>
            </a:r>
            <a:endParaRPr lang="en-US" sz="3600" dirty="0" smtClean="0">
              <a:solidFill>
                <a:srgbClr val="666666"/>
              </a:solidFill>
            </a:endParaRPr>
          </a:p>
          <a:p>
            <a:r>
              <a:rPr lang="en-US" sz="3600" b="1" dirty="0" smtClean="0">
                <a:solidFill>
                  <a:srgbClr val="666666"/>
                </a:solidFill>
              </a:rPr>
              <a:t>OhioLINK </a:t>
            </a:r>
            <a:r>
              <a:rPr lang="en-US" sz="3600" b="1" dirty="0">
                <a:solidFill>
                  <a:srgbClr val="666666"/>
                </a:solidFill>
              </a:rPr>
              <a:t>Validation of Serials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90" y="5574167"/>
            <a:ext cx="1090794" cy="11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History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46961"/>
              </p:ext>
            </p:extLst>
          </p:nvPr>
        </p:nvGraphicFramePr>
        <p:xfrm>
          <a:off x="1762951" y="1563261"/>
          <a:ext cx="8765232" cy="3679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643"/>
                <a:gridCol w="7323589"/>
              </a:tblGrid>
              <a:tr h="8021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1980’s: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Committee formed to recommend solution to library storage issues – too many libraries needed to expand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97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1988: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Committee recommended the building of high-density remote storage for State universities and a way to share collection data (OhioLINK envisioned)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1990’s: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high density remote storage facilities built to house low use collections of 12 universities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5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Late 2000’s: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All 5 storage facilities nearing capacity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5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2010: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Decision made to de-dup serial holdings among 5 facilities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Serials Validation Routines 2010 </a:t>
            </a:r>
            <a:r>
              <a:rPr lang="en-US" sz="3600" dirty="0" smtClean="0"/>
              <a:t>–2016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2010/2011: Developed policies, procedures, and tested against a set of reference holdings.</a:t>
            </a:r>
          </a:p>
          <a:p>
            <a:r>
              <a:rPr lang="en-US" sz="2600" dirty="0"/>
              <a:t>Initial policy for validating serials: validate at the issue level including verifying that all pages were intact.  </a:t>
            </a:r>
          </a:p>
          <a:p>
            <a:pPr lvl="1"/>
            <a:r>
              <a:rPr lang="en-US" sz="2600" dirty="0"/>
              <a:t>Done for all identified keeper volumes.</a:t>
            </a:r>
          </a:p>
          <a:p>
            <a:r>
              <a:rPr lang="en-US" sz="2600" dirty="0"/>
              <a:t>Use this validation policy between 2010 and early 2016 to validate keeper volumes for:</a:t>
            </a:r>
          </a:p>
          <a:p>
            <a:pPr lvl="1"/>
            <a:r>
              <a:rPr lang="en-US" sz="2600" dirty="0"/>
              <a:t>130 JSTOR titles</a:t>
            </a:r>
          </a:p>
          <a:p>
            <a:pPr lvl="1"/>
            <a:r>
              <a:rPr lang="en-US" sz="2600" dirty="0"/>
              <a:t>129 Elsevier titles</a:t>
            </a:r>
          </a:p>
          <a:p>
            <a:pPr lvl="1"/>
            <a:r>
              <a:rPr lang="en-US" sz="2600" dirty="0"/>
              <a:t>15 Large Volume Serial Titles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Updated Serials Validation </a:t>
            </a:r>
            <a:r>
              <a:rPr lang="en-US" sz="3600" dirty="0" smtClean="0"/>
              <a:t>Policy &amp; Procedures </a:t>
            </a:r>
            <a:r>
              <a:rPr lang="en-US" sz="3600" dirty="0"/>
              <a:t>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Summer, 2016, the de-duplication process was evaluated to identify potential efficiencies.</a:t>
            </a:r>
          </a:p>
          <a:p>
            <a:pPr lvl="1"/>
            <a:r>
              <a:rPr lang="en-US" sz="2600" dirty="0"/>
              <a:t>Findings: </a:t>
            </a:r>
          </a:p>
          <a:p>
            <a:pPr lvl="2"/>
            <a:r>
              <a:rPr lang="en-US" sz="2200" dirty="0"/>
              <a:t>the validation process took a significant portion of the process (about 60%)</a:t>
            </a:r>
          </a:p>
          <a:p>
            <a:pPr lvl="2"/>
            <a:r>
              <a:rPr lang="en-US" sz="2200" dirty="0"/>
              <a:t>Running depository lists against the INN-Reach catalog was time </a:t>
            </a:r>
            <a:r>
              <a:rPr lang="en-US" sz="2200" dirty="0" smtClean="0"/>
              <a:t>consuming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382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Updated Serials Validation </a:t>
            </a:r>
            <a:r>
              <a:rPr lang="en-US" sz="3600" dirty="0" smtClean="0"/>
              <a:t>Policy &amp; Procedures </a:t>
            </a:r>
            <a:r>
              <a:rPr lang="en-US" sz="3600" dirty="0"/>
              <a:t>2016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</a:t>
            </a:r>
            <a:r>
              <a:rPr lang="en-US" dirty="0"/>
              <a:t>to </a:t>
            </a:r>
            <a:r>
              <a:rPr lang="en-US" dirty="0" smtClean="0"/>
              <a:t>process </a:t>
            </a:r>
            <a:r>
              <a:rPr lang="en-US" dirty="0"/>
              <a:t>from study: </a:t>
            </a:r>
          </a:p>
          <a:p>
            <a:pPr lvl="1"/>
            <a:r>
              <a:rPr lang="en-US" sz="2500" dirty="0"/>
              <a:t>Internal workflow improvement: Get deduplication information out of INN-Reach as opposed to the Depository Catalog</a:t>
            </a:r>
            <a:r>
              <a:rPr lang="en-US" sz="2500" dirty="0" smtClean="0"/>
              <a:t>.</a:t>
            </a:r>
          </a:p>
          <a:p>
            <a:r>
              <a:rPr lang="en-US" dirty="0" smtClean="0"/>
              <a:t>Change in Policy from study:</a:t>
            </a:r>
            <a:endParaRPr lang="en-US" dirty="0"/>
          </a:p>
          <a:p>
            <a:pPr lvl="1"/>
            <a:r>
              <a:rPr lang="en-US" sz="2500" dirty="0"/>
              <a:t>Reduce validation to volume level: Verify the volume is on the shelf as opposed to page level verification.</a:t>
            </a:r>
          </a:p>
          <a:p>
            <a:pPr lvl="2"/>
            <a:r>
              <a:rPr lang="en-US" dirty="0"/>
              <a:t>This was agreed to for titles in which at least 1 print copy existed in the state of Ohio OR at least 2 print copies existed on OCLC.</a:t>
            </a:r>
          </a:p>
        </p:txBody>
      </p:sp>
    </p:spTree>
    <p:extLst>
      <p:ext uri="{BB962C8B-B14F-4D97-AF65-F5344CB8AC3E}">
        <p14:creationId xmlns:p14="http://schemas.microsoft.com/office/powerpoint/2010/main" val="3944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Results of New </a:t>
            </a:r>
            <a:r>
              <a:rPr lang="en-US" sz="3600" dirty="0" smtClean="0"/>
              <a:t>Policy &amp;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OhioLINK central staff time creating final deduplication lists.</a:t>
            </a:r>
          </a:p>
          <a:p>
            <a:r>
              <a:rPr lang="en-US" dirty="0"/>
              <a:t>Time per title has improved slightly but not as expected</a:t>
            </a:r>
          </a:p>
          <a:p>
            <a:r>
              <a:rPr lang="en-US" dirty="0"/>
              <a:t>Other factors continue to slow the process down:</a:t>
            </a:r>
          </a:p>
          <a:p>
            <a:pPr lvl="1"/>
            <a:r>
              <a:rPr lang="en-US" sz="2800" dirty="0"/>
              <a:t>New staff needing to be trained</a:t>
            </a:r>
          </a:p>
          <a:p>
            <a:pPr lvl="1"/>
            <a:r>
              <a:rPr lang="en-US" sz="2800" dirty="0"/>
              <a:t>The need to check against other holdings databases besides the Central Catalog</a:t>
            </a:r>
          </a:p>
          <a:p>
            <a:r>
              <a:rPr lang="en-US" dirty="0"/>
              <a:t>Time per title is expected to improve as the factors go away</a:t>
            </a:r>
          </a:p>
        </p:txBody>
      </p:sp>
    </p:spTree>
    <p:extLst>
      <p:ext uri="{BB962C8B-B14F-4D97-AF65-F5344CB8AC3E}">
        <p14:creationId xmlns:p14="http://schemas.microsoft.com/office/powerpoint/2010/main" val="42499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73471" y="2555437"/>
            <a:ext cx="6435119" cy="53396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Amy Pawlowski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362" y="2383971"/>
            <a:ext cx="1012223" cy="1514892"/>
          </a:xfrm>
        </p:spPr>
      </p:pic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3773471" y="3105733"/>
            <a:ext cx="6435120" cy="53396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Deputy Director, OhioLINK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1350065" y="500888"/>
            <a:ext cx="4446577" cy="1107476"/>
          </a:xfrm>
        </p:spPr>
        <p:txBody>
          <a:bodyPr/>
          <a:lstStyle/>
          <a:p>
            <a:r>
              <a:rPr lang="en-US" sz="6000" dirty="0" smtClean="0">
                <a:solidFill>
                  <a:srgbClr val="666666"/>
                </a:solidFill>
              </a:rPr>
              <a:t>Questions?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90" y="5574167"/>
            <a:ext cx="1090794" cy="1158967"/>
          </a:xfrm>
          <a:prstGeom prst="rect">
            <a:avLst/>
          </a:prstGeom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3793577" y="4552965"/>
            <a:ext cx="6435119" cy="533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Anita Cook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Placeholder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68" y="4381499"/>
            <a:ext cx="1012223" cy="1514891"/>
          </a:xfrm>
          <a:prstGeom prst="ellipse">
            <a:avLst/>
          </a:prstGeom>
        </p:spPr>
      </p:pic>
      <p:sp>
        <p:nvSpPr>
          <p:cNvPr id="10" name="Text Placeholder 3"/>
          <p:cNvSpPr txBox="1">
            <a:spLocks/>
          </p:cNvSpPr>
          <p:nvPr/>
        </p:nvSpPr>
        <p:spPr>
          <a:xfrm>
            <a:off x="3793577" y="5086933"/>
            <a:ext cx="6435120" cy="53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Librarian, Shared Resources and ILS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3795245" y="3500909"/>
            <a:ext cx="6435120" cy="53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amy@ohiolink.edu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3809905" y="5500691"/>
            <a:ext cx="6435120" cy="53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anita@ohiolink.edu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hioLINK2017">
      <a:dk1>
        <a:srgbClr val="6C6C6C"/>
      </a:dk1>
      <a:lt1>
        <a:srgbClr val="FFFFFF"/>
      </a:lt1>
      <a:dk2>
        <a:srgbClr val="6C6C6C"/>
      </a:dk2>
      <a:lt2>
        <a:srgbClr val="FFFFFF"/>
      </a:lt2>
      <a:accent1>
        <a:srgbClr val="F8C700"/>
      </a:accent1>
      <a:accent2>
        <a:srgbClr val="8C4151"/>
      </a:accent2>
      <a:accent3>
        <a:srgbClr val="00BDB7"/>
      </a:accent3>
      <a:accent4>
        <a:srgbClr val="EE8A2B"/>
      </a:accent4>
      <a:accent5>
        <a:srgbClr val="CEDA00"/>
      </a:accent5>
      <a:accent6>
        <a:srgbClr val="00857D"/>
      </a:accent6>
      <a:hlink>
        <a:srgbClr val="004B87"/>
      </a:hlink>
      <a:folHlink>
        <a:srgbClr val="004B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393</Words>
  <Application>Microsoft Office PowerPoint</Application>
  <PresentationFormat>Custom</PresentationFormat>
  <Paragraphs>51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Short History</vt:lpstr>
      <vt:lpstr>Serials Validation Routines 2010 –2016</vt:lpstr>
      <vt:lpstr>Updated Serials Validation Policy &amp; Procedures 2016</vt:lpstr>
      <vt:lpstr>Updated Serials Validation Policy &amp; Procedures 2016 cont’d</vt:lpstr>
      <vt:lpstr>Results of New Policy &amp; Process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Revitt</cp:lastModifiedBy>
  <cp:revision>107</cp:revision>
  <dcterms:created xsi:type="dcterms:W3CDTF">2016-11-17T19:01:31Z</dcterms:created>
  <dcterms:modified xsi:type="dcterms:W3CDTF">2017-06-20T14:45:38Z</dcterms:modified>
</cp:coreProperties>
</file>