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54" r:id="rId2"/>
    <p:sldId id="353" r:id="rId3"/>
    <p:sldId id="358" r:id="rId4"/>
    <p:sldId id="359" r:id="rId5"/>
    <p:sldId id="345" r:id="rId6"/>
    <p:sldId id="347" r:id="rId7"/>
    <p:sldId id="360" r:id="rId8"/>
    <p:sldId id="355" r:id="rId9"/>
    <p:sldId id="361" r:id="rId10"/>
    <p:sldId id="346" r:id="rId11"/>
    <p:sldId id="356" r:id="rId12"/>
    <p:sldId id="357" r:id="rId13"/>
    <p:sldId id="338" r:id="rId14"/>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289" autoAdjust="0"/>
  </p:normalViewPr>
  <p:slideViewPr>
    <p:cSldViewPr snapToObjects="1">
      <p:cViewPr>
        <p:scale>
          <a:sx n="47" d="100"/>
          <a:sy n="47" d="100"/>
        </p:scale>
        <p:origin x="-204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Objects="1">
      <p:cViewPr>
        <p:scale>
          <a:sx n="94" d="100"/>
          <a:sy n="94" d="100"/>
        </p:scale>
        <p:origin x="-2472" y="4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ea typeface="ＭＳ Ｐゴシック" pitchFamily="-112"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B8840606-CD19-42E6-A75D-B2337498EA58}" type="datetimeFigureOut">
              <a:rPr lang="en-US" altLang="en-US"/>
              <a:pPr/>
              <a:t>6/20/2017</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ea typeface="ＭＳ Ｐゴシック" pitchFamily="-112"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cs typeface="Arial" panose="020B0604020202020204" pitchFamily="34" charset="0"/>
              </a:defRPr>
            </a:lvl1pPr>
          </a:lstStyle>
          <a:p>
            <a:fld id="{BF2EB165-2832-42D3-B32B-6A1AA600DCCB}" type="slidenum">
              <a:rPr lang="en-US" altLang="en-US"/>
              <a:pPr/>
              <a:t>‹#›</a:t>
            </a:fld>
            <a:endParaRPr lang="en-US" altLang="en-US"/>
          </a:p>
        </p:txBody>
      </p:sp>
    </p:spTree>
    <p:extLst>
      <p:ext uri="{BB962C8B-B14F-4D97-AF65-F5344CB8AC3E}">
        <p14:creationId xmlns:p14="http://schemas.microsoft.com/office/powerpoint/2010/main" val="4012633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ea typeface="ＭＳ Ｐゴシック" pitchFamily="-112" charset="-128"/>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EF9B6FEA-A711-4D24-89BB-9C0E3233EB57}" type="datetimeFigureOut">
              <a:rPr lang="en-US" altLang="en-US"/>
              <a:pPr/>
              <a:t>6/20/2017</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ea typeface="ＭＳ Ｐゴシック" pitchFamily="-112" charset="-128"/>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cs typeface="Arial" panose="020B0604020202020204" pitchFamily="34" charset="0"/>
              </a:defRPr>
            </a:lvl1pPr>
          </a:lstStyle>
          <a:p>
            <a:fld id="{E0CB2E78-0F36-4DAC-872C-E54B3EAA9AD2}" type="slidenum">
              <a:rPr lang="en-US" altLang="en-US"/>
              <a:pPr/>
              <a:t>‹#›</a:t>
            </a:fld>
            <a:endParaRPr lang="en-US" altLang="en-US"/>
          </a:p>
        </p:txBody>
      </p:sp>
    </p:spTree>
    <p:extLst>
      <p:ext uri="{BB962C8B-B14F-4D97-AF65-F5344CB8AC3E}">
        <p14:creationId xmlns:p14="http://schemas.microsoft.com/office/powerpoint/2010/main" val="318096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a:t>
            </a:r>
            <a:r>
              <a:rPr lang="en-US" baseline="0" dirty="0" smtClean="0"/>
              <a:t> having me here today—how many of you have heard about the Book Traces project?  </a:t>
            </a:r>
            <a:endParaRPr lang="en-US" dirty="0"/>
          </a:p>
        </p:txBody>
      </p:sp>
      <p:sp>
        <p:nvSpPr>
          <p:cNvPr id="4" name="Slide Number Placeholder 3"/>
          <p:cNvSpPr>
            <a:spLocks noGrp="1"/>
          </p:cNvSpPr>
          <p:nvPr>
            <p:ph type="sldNum" sz="quarter" idx="10"/>
          </p:nvPr>
        </p:nvSpPr>
        <p:spPr/>
        <p:txBody>
          <a:bodyPr/>
          <a:lstStyle/>
          <a:p>
            <a:fld id="{E0CB2E78-0F36-4DAC-872C-E54B3EAA9AD2}" type="slidenum">
              <a:rPr lang="en-US" altLang="en-US" smtClean="0"/>
              <a:pPr/>
              <a:t>1</a:t>
            </a:fld>
            <a:endParaRPr lang="en-US" altLang="en-US"/>
          </a:p>
        </p:txBody>
      </p:sp>
    </p:spTree>
    <p:extLst>
      <p:ext uri="{BB962C8B-B14F-4D97-AF65-F5344CB8AC3E}">
        <p14:creationId xmlns:p14="http://schemas.microsoft.com/office/powerpoint/2010/main" val="413765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smtClean="0"/>
              <a:t>A</a:t>
            </a:r>
            <a:r>
              <a:rPr lang="en-US" altLang="en-US" baseline="0" dirty="0" smtClean="0"/>
              <a:t>n important and relevant </a:t>
            </a:r>
            <a:r>
              <a:rPr lang="en-US" altLang="en-US" dirty="0" smtClean="0"/>
              <a:t>lesson we have learned is that it is considerably easier to survey books in bulk while they sit on open shelves in our main library. Calling books from U.</a:t>
            </a:r>
            <a:r>
              <a:rPr lang="en-US" altLang="en-US" dirty="0" err="1" smtClean="0"/>
              <a:t>Va</a:t>
            </a:r>
            <a:r>
              <a:rPr lang="en-US" altLang="en-US" dirty="0" smtClean="0"/>
              <a:t>.’s off-site storage facility was much more labor intensive for the facility staff, and we were</a:t>
            </a:r>
            <a:r>
              <a:rPr lang="en-US" altLang="en-US" baseline="0" dirty="0" smtClean="0"/>
              <a:t> unable to pull as many as we desired, even using a sampling method.  The lesson learned here is that the ideal time to do this work is </a:t>
            </a:r>
            <a:r>
              <a:rPr lang="en-US" altLang="en-US" b="1" baseline="0" dirty="0" smtClean="0"/>
              <a:t>BEFORE the items move off site.  Trying to accomplish it after it a much more expensive endeavor.</a:t>
            </a:r>
            <a:endParaRPr lang="en-US" altLang="en-US" baseline="0" dirty="0" smtClean="0"/>
          </a:p>
          <a:p>
            <a:endParaRPr lang="en-US" altLang="en-US" baseline="0" dirty="0" smtClean="0"/>
          </a:p>
          <a:p>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E30215D-A0CA-4DD1-B556-C040F5392D40}" type="slidenum">
              <a:rPr lang="en-US" altLang="en-US" smtClean="0"/>
              <a:pPr/>
              <a:t>10</a:t>
            </a:fld>
            <a:endParaRPr lang="en-US" altLang="en-US" smtClean="0"/>
          </a:p>
        </p:txBody>
      </p:sp>
    </p:spTree>
    <p:extLst>
      <p:ext uri="{BB962C8B-B14F-4D97-AF65-F5344CB8AC3E}">
        <p14:creationId xmlns:p14="http://schemas.microsoft.com/office/powerpoint/2010/main" val="2694825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am I telling you all this?  Well, we have done some sampling at othe</a:t>
            </a:r>
            <a:r>
              <a:rPr lang="en-US" baseline="0" dirty="0" smtClean="0"/>
              <a:t>r institutions and our data suggests that UVA is not unique in its significant numbers of volumes that contain unique features.  </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items move off site and the potential for </a:t>
            </a:r>
            <a:r>
              <a:rPr lang="en-US" baseline="0" dirty="0" err="1" smtClean="0"/>
              <a:t>serendipidous</a:t>
            </a:r>
            <a:r>
              <a:rPr lang="en-US" baseline="0" dirty="0" smtClean="0"/>
              <a:t> discovery is lost, it is even more important that items be well described.  As my co-PI, English Professor Andrew Stauffer points out, the</a:t>
            </a:r>
            <a:r>
              <a:rPr lang="en-US" altLang="en-US" dirty="0" smtClean="0"/>
              <a:t> books he depends upon for his research of 19</a:t>
            </a:r>
            <a:r>
              <a:rPr lang="en-US" altLang="en-US" baseline="30000" dirty="0" smtClean="0"/>
              <a:t>th</a:t>
            </a:r>
            <a:r>
              <a:rPr lang="en-US" altLang="en-US" dirty="0" smtClean="0"/>
              <a:t> Century reading</a:t>
            </a:r>
            <a:r>
              <a:rPr lang="en-US" altLang="en-US" baseline="0" dirty="0" smtClean="0"/>
              <a:t> practices</a:t>
            </a:r>
            <a:r>
              <a:rPr lang="en-US" altLang="en-US" dirty="0" smtClean="0"/>
              <a:t>– are out of copyright, freely available as page images online, and often in poor condition due to acidic paper – They are</a:t>
            </a:r>
            <a:r>
              <a:rPr lang="en-US" altLang="en-US" baseline="0" dirty="0" smtClean="0"/>
              <a:t> also the ones </a:t>
            </a:r>
            <a:r>
              <a:rPr lang="en-US" altLang="en-US" dirty="0" smtClean="0"/>
              <a:t>most at risk of being deaccessioned </a:t>
            </a:r>
            <a:r>
              <a:rPr lang="en-US" altLang="en-US" dirty="0" err="1" smtClean="0"/>
              <a:t>en</a:t>
            </a:r>
            <a:r>
              <a:rPr lang="en-US" altLang="en-US" dirty="0" smtClean="0"/>
              <a:t> masse by libraries.  Once an</a:t>
            </a:r>
            <a:r>
              <a:rPr lang="en-US" altLang="en-US" baseline="0" dirty="0" smtClean="0"/>
              <a:t> item is withdrawn, it is gone forever.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I am here today to ask those of you who have shared print collections, especially those just starting out, to consider seeking out and keeping items that meet whatever your </a:t>
            </a:r>
            <a:r>
              <a:rPr lang="en-US" altLang="en-US" baseline="0" dirty="0" err="1" smtClean="0"/>
              <a:t>consortial</a:t>
            </a:r>
            <a:r>
              <a:rPr lang="en-US" altLang="en-US" baseline="0" dirty="0" smtClean="0"/>
              <a:t> definition of </a:t>
            </a:r>
            <a:r>
              <a:rPr lang="en-US" altLang="en-US" baseline="0" dirty="0" err="1" smtClean="0"/>
              <a:t>uniquessness</a:t>
            </a:r>
            <a:r>
              <a:rPr lang="en-US" altLang="en-US" baseline="0" dirty="0" smtClean="0"/>
              <a:t> is in addition to keeping “clean copies” for researchers.  That rather than relying on the catalog record to tell you that two items are alike, that you figure out a way to take the time to eyeball items before deaccessioning them.</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0CB2E78-0F36-4DAC-872C-E54B3EAA9AD2}" type="slidenum">
              <a:rPr lang="en-US" altLang="en-US" smtClean="0"/>
              <a:pPr/>
              <a:t>11</a:t>
            </a:fld>
            <a:endParaRPr lang="en-US" altLang="en-US"/>
          </a:p>
        </p:txBody>
      </p:sp>
    </p:spTree>
    <p:extLst>
      <p:ext uri="{BB962C8B-B14F-4D97-AF65-F5344CB8AC3E}">
        <p14:creationId xmlns:p14="http://schemas.microsoft.com/office/powerpoint/2010/main" val="4089339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How might you get started?</a:t>
            </a:r>
          </a:p>
          <a:p>
            <a:r>
              <a:rPr lang="en-US" dirty="0" smtClean="0"/>
              <a:t>First—you</a:t>
            </a:r>
            <a:r>
              <a:rPr lang="en-US" baseline="0" dirty="0" smtClean="0"/>
              <a:t> need to decide what your </a:t>
            </a:r>
            <a:r>
              <a:rPr lang="en-US" baseline="0" dirty="0" err="1" smtClean="0"/>
              <a:t>consortial</a:t>
            </a:r>
            <a:r>
              <a:rPr lang="en-US" baseline="0" dirty="0" smtClean="0"/>
              <a:t> group considers unique enough to retain.  You could use our methods or develop your own.</a:t>
            </a:r>
          </a:p>
          <a:p>
            <a:endParaRPr lang="en-US" dirty="0" smtClean="0"/>
          </a:p>
          <a:p>
            <a:r>
              <a:rPr lang="en-US" dirty="0" smtClean="0"/>
              <a:t>Next, consider whether you will survey every single book or Target specific areas</a:t>
            </a:r>
          </a:p>
          <a:p>
            <a:pPr lvl="1"/>
            <a:r>
              <a:rPr lang="en-US" dirty="0" smtClean="0"/>
              <a:t>You could do statistically significant sampling </a:t>
            </a:r>
          </a:p>
          <a:p>
            <a:pPr lvl="1"/>
            <a:r>
              <a:rPr lang="en-US" dirty="0" smtClean="0"/>
              <a:t>Use results from UVA and focus on call</a:t>
            </a:r>
            <a:r>
              <a:rPr lang="en-US" baseline="0" dirty="0" smtClean="0"/>
              <a:t> number ranges with high hit rates</a:t>
            </a:r>
          </a:p>
          <a:p>
            <a:r>
              <a:rPr lang="en-US" dirty="0" smtClean="0"/>
              <a:t>When we did sample of a few British authors</a:t>
            </a:r>
            <a:r>
              <a:rPr lang="en-US" baseline="0" dirty="0" smtClean="0"/>
              <a:t>, we found high numbers of interventions at several institutions—it is reasonable to believe the areas like British and American literature would result in high hits in most academic research collections.  While our numbers may have had some anomalies, it would be a good jumping off point if surveying the entire collection was not feasible.</a:t>
            </a:r>
          </a:p>
          <a:p>
            <a:pPr lvl="1"/>
            <a:endParaRPr lang="en-US" dirty="0" smtClean="0"/>
          </a:p>
          <a:p>
            <a:pPr lvl="1"/>
            <a:r>
              <a:rPr lang="en-US" dirty="0" smtClean="0"/>
              <a:t>Focus on your </a:t>
            </a:r>
            <a:r>
              <a:rPr lang="en-US" dirty="0" err="1" smtClean="0"/>
              <a:t>consortial</a:t>
            </a:r>
            <a:r>
              <a:rPr lang="en-US" dirty="0" smtClean="0"/>
              <a:t>/institutional</a:t>
            </a:r>
            <a:r>
              <a:rPr lang="en-US" baseline="0" dirty="0" smtClean="0"/>
              <a:t> </a:t>
            </a:r>
            <a:r>
              <a:rPr lang="en-US" dirty="0" smtClean="0"/>
              <a:t>areas of strength</a:t>
            </a:r>
          </a:p>
          <a:p>
            <a:endParaRPr lang="en-US" dirty="0" smtClean="0"/>
          </a:p>
          <a:p>
            <a:r>
              <a:rPr lang="en-US" dirty="0" smtClean="0"/>
              <a:t>Finally, determine</a:t>
            </a:r>
            <a:r>
              <a:rPr lang="en-US" baseline="0" dirty="0" smtClean="0"/>
              <a:t> how you will indicate that the item has “unique features.”</a:t>
            </a:r>
          </a:p>
          <a:p>
            <a:r>
              <a:rPr lang="en-US" baseline="0" dirty="0" smtClean="0"/>
              <a:t>A simple but not very detailed option would be to just add a check box to your validation process—check if there are unique features.  You need not describe what they are; just indicate that this object should be retained.  While not as useful to the researcher, it might be a way to quickly and efficiently protect items with unique content. It also would eliminate the need to gain buy in for controlled vocabulary should we get to the point where we can share this data across institutions—a shared portal is a future desire of the Book Traces project.</a:t>
            </a:r>
          </a:p>
          <a:p>
            <a:endParaRPr lang="en-US" baseline="0" dirty="0" smtClean="0"/>
          </a:p>
          <a:p>
            <a:r>
              <a:rPr lang="en-US" baseline="0" dirty="0" smtClean="0"/>
              <a:t>A slightly more time intensive process would be to use the PEV, which would allow your efforts to be combined with ours in a way that provided a bit more information to the researchers.</a:t>
            </a:r>
          </a:p>
          <a:p>
            <a:endParaRPr lang="en-US" baseline="0" dirty="0" smtClean="0"/>
          </a:p>
          <a:p>
            <a:r>
              <a:rPr lang="en-US" baseline="0" dirty="0" smtClean="0"/>
              <a:t>And finally, you could develop your own process, with the knowledge that merging your metadata with ours might prove more difficult later on.</a:t>
            </a:r>
          </a:p>
          <a:p>
            <a:endParaRPr lang="en-US" baseline="0" dirty="0" smtClean="0"/>
          </a:p>
          <a:p>
            <a:endParaRPr lang="en-US" baseline="0" dirty="0" smtClean="0"/>
          </a:p>
          <a:p>
            <a:endParaRPr lang="en-US" baseline="0" dirty="0" smtClean="0"/>
          </a:p>
          <a:p>
            <a:pPr lvl="1"/>
            <a:endParaRPr lang="en-US" dirty="0" smtClean="0"/>
          </a:p>
          <a:p>
            <a:r>
              <a:rPr lang="en-US" dirty="0" smtClean="0"/>
              <a:t>Check box</a:t>
            </a:r>
          </a:p>
          <a:p>
            <a:r>
              <a:rPr lang="en-US" dirty="0" smtClean="0"/>
              <a:t>Use controlled vocabulary (check boxes)</a:t>
            </a:r>
          </a:p>
          <a:p>
            <a:pPr lvl="1"/>
            <a:r>
              <a:rPr lang="en-US" dirty="0" smtClean="0"/>
              <a:t>RBMS’s Providence Evidence </a:t>
            </a:r>
            <a:r>
              <a:rPr lang="en-US" dirty="0" err="1" smtClean="0"/>
              <a:t>Thesarus</a:t>
            </a:r>
            <a:endParaRPr lang="en-US" dirty="0" smtClean="0"/>
          </a:p>
          <a:p>
            <a:pPr lvl="1"/>
            <a:r>
              <a:rPr lang="en-US" dirty="0" smtClean="0"/>
              <a:t>Develop your own</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E0CB2E78-0F36-4DAC-872C-E54B3EAA9AD2}" type="slidenum">
              <a:rPr lang="en-US" altLang="en-US" smtClean="0"/>
              <a:pPr/>
              <a:t>12</a:t>
            </a:fld>
            <a:endParaRPr lang="en-US" altLang="en-US"/>
          </a:p>
        </p:txBody>
      </p:sp>
    </p:spTree>
    <p:extLst>
      <p:ext uri="{BB962C8B-B14F-4D97-AF65-F5344CB8AC3E}">
        <p14:creationId xmlns:p14="http://schemas.microsoft.com/office/powerpoint/2010/main" val="448138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love to talk with folks </a:t>
            </a:r>
            <a:r>
              <a:rPr lang="en-US" dirty="0" err="1" smtClean="0"/>
              <a:t>afterwords</a:t>
            </a:r>
            <a:r>
              <a:rPr lang="en-US" baseline="0" dirty="0" smtClean="0"/>
              <a:t> if you are interested in incorporating these ideas into your workflows.</a:t>
            </a:r>
          </a:p>
          <a:p>
            <a:endParaRPr lang="en-US" baseline="0" dirty="0" smtClean="0"/>
          </a:p>
          <a:p>
            <a:r>
              <a:rPr lang="en-US" baseline="0" dirty="0" smtClean="0"/>
              <a:t>Thanks.</a:t>
            </a:r>
            <a:endParaRPr lang="en-US" dirty="0"/>
          </a:p>
        </p:txBody>
      </p:sp>
      <p:sp>
        <p:nvSpPr>
          <p:cNvPr id="4" name="Slide Number Placeholder 3"/>
          <p:cNvSpPr>
            <a:spLocks noGrp="1"/>
          </p:cNvSpPr>
          <p:nvPr>
            <p:ph type="sldNum" sz="quarter" idx="10"/>
          </p:nvPr>
        </p:nvSpPr>
        <p:spPr/>
        <p:txBody>
          <a:bodyPr/>
          <a:lstStyle/>
          <a:p>
            <a:fld id="{E0CB2E78-0F36-4DAC-872C-E54B3EAA9AD2}" type="slidenum">
              <a:rPr lang="en-US" altLang="en-US" smtClean="0"/>
              <a:pPr/>
              <a:t>13</a:t>
            </a:fld>
            <a:endParaRPr lang="en-US" altLang="en-US"/>
          </a:p>
        </p:txBody>
      </p:sp>
    </p:spTree>
    <p:extLst>
      <p:ext uri="{BB962C8B-B14F-4D97-AF65-F5344CB8AC3E}">
        <p14:creationId xmlns:p14="http://schemas.microsoft.com/office/powerpoint/2010/main" val="4249774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2014, UVA was awarded a CLIR Hidden Collections</a:t>
            </a:r>
            <a:r>
              <a:rPr lang="en-US" altLang="en-US" baseline="0" dirty="0" smtClean="0"/>
              <a:t> grant to examine the Library’s</a:t>
            </a:r>
            <a:r>
              <a:rPr lang="en-US" altLang="en-US" dirty="0" smtClean="0"/>
              <a:t> pre-1923 items in our circulating collections. </a:t>
            </a:r>
            <a:r>
              <a:rPr lang="en-US" altLang="en-US" baseline="0" dirty="0" smtClean="0"/>
              <a:t>(Something here about original owners…)</a:t>
            </a:r>
            <a:r>
              <a:rPr lang="en-US" baseline="0" dirty="0" smtClean="0"/>
              <a:t>  The goal of the project was to develop a protocol for identifying, describing and preserving evidence of past readership in our books located in the circulating collections. </a:t>
            </a:r>
            <a:r>
              <a:rPr lang="en-US" altLang="en-US" dirty="0" smtClean="0"/>
              <a:t>We hoped to develop both a model and a conversation to have with other institutions</a:t>
            </a:r>
            <a:r>
              <a:rPr lang="en-US" altLang="en-US" baseline="0" dirty="0" smtClean="0"/>
              <a:t> about what makes a book unique, how to identify and describe those unique features, and why those books might be worthy of preservation.</a:t>
            </a:r>
          </a:p>
          <a:p>
            <a:endParaRPr lang="en-US" altLang="en-US" baseline="0" dirty="0" smtClean="0"/>
          </a:p>
          <a:p>
            <a:r>
              <a:rPr lang="en-US" altLang="en-US" baseline="0" dirty="0" smtClean="0"/>
              <a:t>We </a:t>
            </a:r>
            <a:r>
              <a:rPr lang="en-US" altLang="en-US" dirty="0" smtClean="0"/>
              <a:t>particularly hoped to reach out to those</a:t>
            </a:r>
            <a:r>
              <a:rPr lang="en-US" altLang="en-US" baseline="0" dirty="0" smtClean="0"/>
              <a:t> institutions</a:t>
            </a:r>
            <a:r>
              <a:rPr lang="en-US" altLang="en-US" dirty="0" smtClean="0"/>
              <a:t> considering large catalog</a:t>
            </a:r>
            <a:r>
              <a:rPr lang="en-US" altLang="en-US" baseline="0" dirty="0" smtClean="0"/>
              <a:t> driven </a:t>
            </a:r>
            <a:r>
              <a:rPr lang="en-US" altLang="en-US" dirty="0" smtClean="0"/>
              <a:t>weeding and deduping</a:t>
            </a:r>
            <a:r>
              <a:rPr lang="en-US" altLang="en-US" baseline="0" dirty="0" smtClean="0"/>
              <a:t> </a:t>
            </a:r>
            <a:r>
              <a:rPr lang="en-US" altLang="en-US" dirty="0" smtClean="0"/>
              <a:t>projects, off-site storage or shared print repository projects—since I am here</a:t>
            </a:r>
            <a:r>
              <a:rPr lang="en-US" altLang="en-US" baseline="0" dirty="0" smtClean="0"/>
              <a:t> today, I guess we were successful in broadcasting our message</a:t>
            </a:r>
            <a:r>
              <a:rPr lang="en-US" altLang="en-US" dirty="0" smtClean="0"/>
              <a:t>.  </a:t>
            </a:r>
          </a:p>
          <a:p>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2EEF8E3-15B8-4D9E-B3A8-B4338C382503}" type="slidenum">
              <a:rPr lang="en-US" altLang="en-US" smtClean="0"/>
              <a:pPr/>
              <a:t>2</a:t>
            </a:fld>
            <a:endParaRPr lang="en-US" altLang="en-US" smtClean="0"/>
          </a:p>
        </p:txBody>
      </p:sp>
    </p:spTree>
    <p:extLst>
      <p:ext uri="{BB962C8B-B14F-4D97-AF65-F5344CB8AC3E}">
        <p14:creationId xmlns:p14="http://schemas.microsoft.com/office/powerpoint/2010/main" val="1182721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parts—one, what is the threshold by which you define a book as unique?  If I spill hot chocolate on a book, I have changed the colors of some of the pages?  Is that worthy of preservation and description?  Probably not…</a:t>
            </a:r>
          </a:p>
          <a:p>
            <a:endParaRPr lang="en-US" baseline="0" dirty="0" smtClean="0"/>
          </a:p>
          <a:p>
            <a:r>
              <a:rPr lang="en-US" baseline="0" dirty="0" smtClean="0"/>
              <a:t>On the other hand, if I am a 19</a:t>
            </a:r>
            <a:r>
              <a:rPr lang="en-US" baseline="30000" dirty="0" smtClean="0"/>
              <a:t>th</a:t>
            </a:r>
            <a:r>
              <a:rPr lang="en-US" baseline="0" dirty="0" smtClean="0"/>
              <a:t> Century grieving mother who finds solace and comfort in the words of poet, and I write the names of my lost children in the margins, is that interesting enough?</a:t>
            </a:r>
          </a:p>
          <a:p>
            <a:endParaRPr lang="en-US" baseline="0" dirty="0" smtClean="0"/>
          </a:p>
          <a:p>
            <a:r>
              <a:rPr lang="en-US" baseline="0" dirty="0" smtClean="0"/>
              <a:t>Or if I am a soldier in the Civil War, and I use the flyleaves to sketch out the battlefield, presenting a view that maybe was unknown to historians before, would you want to preserve this volume?</a:t>
            </a:r>
          </a:p>
          <a:p>
            <a:endParaRPr lang="en-US" baseline="0" dirty="0" smtClean="0"/>
          </a:p>
          <a:p>
            <a:r>
              <a:rPr lang="en-US" baseline="0" dirty="0" smtClean="0"/>
              <a:t>The second question we wanted to explore is, if the volume is in the circulating stacks, how would you know about the battlefield sketch?  Especially if my institution merely copied the record from some other institution when the book was acquired, so for all intents and purposes, the catalog reveals none of this volume’s secrets? </a:t>
            </a:r>
            <a:endParaRPr lang="en-US" dirty="0"/>
          </a:p>
        </p:txBody>
      </p:sp>
      <p:sp>
        <p:nvSpPr>
          <p:cNvPr id="4" name="Slide Number Placeholder 3"/>
          <p:cNvSpPr>
            <a:spLocks noGrp="1"/>
          </p:cNvSpPr>
          <p:nvPr>
            <p:ph type="sldNum" sz="quarter" idx="10"/>
          </p:nvPr>
        </p:nvSpPr>
        <p:spPr/>
        <p:txBody>
          <a:bodyPr/>
          <a:lstStyle/>
          <a:p>
            <a:fld id="{E0CB2E78-0F36-4DAC-872C-E54B3EAA9AD2}" type="slidenum">
              <a:rPr lang="en-US" altLang="en-US" smtClean="0"/>
              <a:pPr/>
              <a:t>3</a:t>
            </a:fld>
            <a:endParaRPr lang="en-US" altLang="en-US"/>
          </a:p>
        </p:txBody>
      </p:sp>
    </p:spTree>
    <p:extLst>
      <p:ext uri="{BB962C8B-B14F-4D97-AF65-F5344CB8AC3E}">
        <p14:creationId xmlns:p14="http://schemas.microsoft.com/office/powerpoint/2010/main" val="403707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required that we develop a set of criteria</a:t>
            </a:r>
            <a:r>
              <a:rPr lang="en-US" baseline="0" dirty="0" smtClean="0"/>
              <a:t> to see if a book met our thresholds</a:t>
            </a:r>
            <a:endParaRPr lang="en-US" dirty="0" smtClean="0"/>
          </a:p>
          <a:p>
            <a:r>
              <a:rPr lang="en-US" dirty="0" smtClean="0"/>
              <a:t>To</a:t>
            </a:r>
            <a:r>
              <a:rPr lang="en-US" baseline="0" dirty="0" smtClean="0"/>
              <a:t> determine a threshold for uniqueness for the project, several of us with different scholarly interests sat around the table and physically examined samples of interventions.  Should we describe every little underline or notation, no matter how tiny?  Should we rate on a scale of interestingness?</a:t>
            </a:r>
          </a:p>
          <a:p>
            <a:r>
              <a:rPr lang="en-US" baseline="0" dirty="0" smtClean="0"/>
              <a:t>Ultimately, we decided to look primarily for interventions that looked like they were from the original owner.  Although sometimes that was impossible to determine, some things were obvious—we did not include ballpoint ink or highlighters, since those modifications occurred with technologies developed long after our 1923 cutoff publication date.</a:t>
            </a:r>
          </a:p>
          <a:p>
            <a:endParaRPr lang="en-US" baseline="0" dirty="0" smtClean="0"/>
          </a:p>
          <a:p>
            <a:r>
              <a:rPr lang="en-US" baseline="0" dirty="0" smtClean="0"/>
              <a:t>Common marks, like underlining alone, told us little information, or so unless it was combined with other interesting features, we ignored underscoring.  Also, many donated books had inscriptions or the names of the original owners, but without additional details to provide context, that information didn’t tell us very much—We would only apply the term “inscription” if we had the owner’s name, a date, and a place name (or if it had some of those features with additional information that would make it more likely that place the book in the context of the owner’s life.)</a:t>
            </a:r>
            <a:endParaRPr lang="en-US" dirty="0"/>
          </a:p>
        </p:txBody>
      </p:sp>
      <p:sp>
        <p:nvSpPr>
          <p:cNvPr id="4" name="Slide Number Placeholder 3"/>
          <p:cNvSpPr>
            <a:spLocks noGrp="1"/>
          </p:cNvSpPr>
          <p:nvPr>
            <p:ph type="sldNum" sz="quarter" idx="10"/>
          </p:nvPr>
        </p:nvSpPr>
        <p:spPr/>
        <p:txBody>
          <a:bodyPr/>
          <a:lstStyle/>
          <a:p>
            <a:fld id="{E0CB2E78-0F36-4DAC-872C-E54B3EAA9AD2}" type="slidenum">
              <a:rPr lang="en-US" altLang="en-US" smtClean="0"/>
              <a:pPr/>
              <a:t>4</a:t>
            </a:fld>
            <a:endParaRPr lang="en-US" altLang="en-US"/>
          </a:p>
        </p:txBody>
      </p:sp>
    </p:spTree>
    <p:extLst>
      <p:ext uri="{BB962C8B-B14F-4D97-AF65-F5344CB8AC3E}">
        <p14:creationId xmlns:p14="http://schemas.microsoft.com/office/powerpoint/2010/main" val="230761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a:defRPr/>
            </a:pPr>
            <a:r>
              <a:rPr lang="en-US" dirty="0" smtClean="0"/>
              <a:t>The second part of the question—how to</a:t>
            </a:r>
            <a:r>
              <a:rPr lang="en-US" baseline="0" dirty="0" smtClean="0"/>
              <a:t> identify these books that were sitting in the circulating stacks, usually without any local notes, was to design a workflow that would allow us to work quickly and accurately.</a:t>
            </a:r>
          </a:p>
          <a:p>
            <a:pPr>
              <a:defRPr/>
            </a:pPr>
            <a:endParaRPr lang="en-US" dirty="0" smtClean="0"/>
          </a:p>
          <a:p>
            <a:pPr>
              <a:defRPr/>
            </a:pPr>
            <a:r>
              <a:rPr lang="en-US" dirty="0" smtClean="0"/>
              <a:t>Having an efficient process for carrying out the survey has been essential to the cost-effectiveness of the work. Our process is designed to optimize a balance of speed and accuracy in recording data about the books in our open stacks. Our project assistants spend about 80% of their work time in the stacks, using a book truck as a mobile work station with a laptop and barcode scanner. Working from a list of pre-1923 monographs, the assistants pull each book from the shelf and give it a preliminary examination. Books that have unique modifications meeting our criteria are set aside on the book trucks for further analysis; others are returned to the shelf. Near the end of each shift, the assistants do a second inspection of the books they pulled and record the specific modifications, such as marginalia or insertions, using a Google form based on the controlled vocabulary</a:t>
            </a:r>
            <a:r>
              <a:rPr lang="en-US" baseline="0" dirty="0" smtClean="0"/>
              <a:t> of the Provenance Evidence Thesaurus</a:t>
            </a:r>
            <a:r>
              <a:rPr lang="en-US" dirty="0" smtClean="0"/>
              <a:t>. This two-step process promotes accuracy of description by allowing project assistants to concentrate on description separately from the task of finding and pulling books. Throughout the project, we have constantly gathered data about our student workers’ efficiency; knowing how many books they can survey per hour allows us to plan our future work accordingly.  Although each student had different rates of efficiency,</a:t>
            </a:r>
            <a:r>
              <a:rPr lang="en-US" baseline="0" dirty="0" smtClean="0"/>
              <a:t> in the end it took about a minute a book to do the survey.</a:t>
            </a:r>
            <a:endParaRPr lang="en-US" dirty="0" smtClean="0"/>
          </a:p>
          <a:p>
            <a:pPr>
              <a:defRPr/>
            </a:pPr>
            <a:endParaRPr lang="en-US" dirty="0" smtClean="0"/>
          </a:p>
          <a:p>
            <a:pPr>
              <a:defRPr/>
            </a:pPr>
            <a:r>
              <a:rPr lang="en-US" dirty="0" smtClean="0"/>
              <a:t>[This workflow, including the statistical sampling approach, could easily be modified to survey collections for any other features of the physical books, such as preservation needs, notable bindings, or bookplate names. In fact, we are doing a bookplate census of all the books we touch: one of the steps in the workflow is to record the bookplate name for each book. Piggybacking this survey onto the Book Traces project has added a marginal amount of time to the handling of each book but has allowed us to gather lots more data about the library’s holdings and reunite certain historical collections that were previously dispersed and essentially hidden in the vastness of the stacks. Similarly, you could piggyback a Book Traces step onto another type of collections survey, or any library process where large numbers of older books are being handled. ]</a:t>
            </a:r>
          </a:p>
          <a:p>
            <a:pPr>
              <a:defRPr/>
            </a:pPr>
            <a:endParaRPr 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6E9C1E-9A90-4FE5-91FA-F0C3697F1857}" type="slidenum">
              <a:rPr lang="en-US" altLang="en-US" smtClean="0"/>
              <a:pPr/>
              <a:t>5</a:t>
            </a:fld>
            <a:endParaRPr lang="en-US" altLang="en-US" smtClean="0"/>
          </a:p>
        </p:txBody>
      </p:sp>
    </p:spTree>
    <p:extLst>
      <p:ext uri="{BB962C8B-B14F-4D97-AF65-F5344CB8AC3E}">
        <p14:creationId xmlns:p14="http://schemas.microsoft.com/office/powerpoint/2010/main" val="217149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Where did books go after being surveyed?  It depends</a:t>
            </a:r>
            <a:r>
              <a:rPr lang="en-US" altLang="en-US" baseline="0" dirty="0" smtClean="0"/>
              <a:t> on what they needed and how they had been identified.  Most returned to stacks without any further work.  The ones that had cataloging errors were sent to MAD for correction.  Those with preservation needs sent to my unit, for repairs and boxing.  Items with insertions were transferred to medium rare, where they received a better housing environment and are accessible via the Special Collections reading room.  We used the opportunity of the survey to attempt to reunite some </a:t>
            </a:r>
            <a:r>
              <a:rPr lang="en-US" altLang="en-US" baseline="0" dirty="0" err="1" smtClean="0"/>
              <a:t>bookplated</a:t>
            </a:r>
            <a:r>
              <a:rPr lang="en-US" altLang="en-US" baseline="0" dirty="0" smtClean="0"/>
              <a:t> collections that had been distributed between circulating and Special Collections over the years.  So the items designated for reunification were transferred to Special Collections.</a:t>
            </a:r>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35A4D38-0E88-482E-9E5F-8C8A99658D7E}" type="slidenum">
              <a:rPr lang="en-US" altLang="en-US" smtClean="0"/>
              <a:pPr/>
              <a:t>6</a:t>
            </a:fld>
            <a:endParaRPr lang="en-US" altLang="en-US" smtClean="0"/>
          </a:p>
        </p:txBody>
      </p:sp>
    </p:spTree>
    <p:extLst>
      <p:ext uri="{BB962C8B-B14F-4D97-AF65-F5344CB8AC3E}">
        <p14:creationId xmlns:p14="http://schemas.microsoft.com/office/powerpoint/2010/main" val="202283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Overall, we touched almost 116,000</a:t>
            </a:r>
            <a:r>
              <a:rPr lang="en-US" baseline="0" dirty="0" smtClean="0"/>
              <a:t> volumes; We surveyed all of Alderman Library, our main social science and humanities collection, as well as our science and engineering library.  We pulled samples from off-site storage, music and the Law Library.  This chart includes the highest hit rates by call numbers.  You can see that the Law collection skewed the results a bit.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Average hit rate was 12.08% but the top scorers were well above that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you are looking at this chart and trying to understand why there are two bars—hit rate found is the percentage of items that met our threshold of the books we found—some were checked out or missing, so the general hit rate number compared the number found to the total number of books the Library should have from that call number, as opposed to generating the percentage based on the number of books found.  Hit rate found, will therefore be a higher percentage.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K call numbers are for law--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Law is mostly US law/state law, but also Roman, Ireland and New Zealand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 always suspected from my own area of research that the </a:t>
            </a:r>
            <a:r>
              <a:rPr lang="en-US" baseline="0" dirty="0" err="1" smtClean="0"/>
              <a:t>Bs</a:t>
            </a:r>
            <a:r>
              <a:rPr lang="en-US" baseline="0" dirty="0" smtClean="0"/>
              <a:t> would prove to have many interventions, and we see that playing out in area of theology, ethics, philosophy and logic.  The other call numbers are a random smattering of everything from secret societies to Slavic languages—and their high hit rates may be </a:t>
            </a:r>
            <a:r>
              <a:rPr lang="en-US" baseline="0" dirty="0" err="1" smtClean="0"/>
              <a:t>anamolies</a:t>
            </a:r>
            <a:r>
              <a:rPr lang="en-US" baseline="0" dirty="0" smtClean="0"/>
              <a:t> specific to our collection rather than general trends—we’d have to do more studies.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CB2E78-0F36-4DAC-872C-E54B3EAA9AD2}" type="slidenum">
              <a:rPr lang="en-US" altLang="en-US" smtClean="0"/>
              <a:pPr/>
              <a:t>7</a:t>
            </a:fld>
            <a:endParaRPr lang="en-US" altLang="en-US"/>
          </a:p>
        </p:txBody>
      </p:sp>
    </p:spTree>
    <p:extLst>
      <p:ext uri="{BB962C8B-B14F-4D97-AF65-F5344CB8AC3E}">
        <p14:creationId xmlns:p14="http://schemas.microsoft.com/office/powerpoint/2010/main" val="1610375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law skewed our</a:t>
            </a:r>
            <a:r>
              <a:rPr lang="en-US" baseline="0" dirty="0" smtClean="0"/>
              <a:t> numbers so much, I asked our statistician to pull data just from our main social science and humanities collection—</a:t>
            </a:r>
          </a:p>
          <a:p>
            <a:r>
              <a:rPr lang="en-US" baseline="0" dirty="0" smtClean="0"/>
              <a:t>This reveals high rates in several areas of literature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Law and many of the same philosophy and religious subsections found in the other chart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And several areas of social sciences, like sociology and economic theory</a:t>
            </a:r>
          </a:p>
          <a:p>
            <a:endParaRPr lang="en-US" baseline="0" dirty="0" smtClean="0"/>
          </a:p>
          <a:p>
            <a:r>
              <a:rPr lang="en-US" baseline="0" dirty="0" smtClean="0"/>
              <a:t>[Ay Yearbooks, almanacs and directories</a:t>
            </a:r>
          </a:p>
          <a:p>
            <a:r>
              <a:rPr lang="en-US" baseline="0" dirty="0" smtClean="0"/>
              <a:t>AG: Dictionaries/General Ref</a:t>
            </a:r>
          </a:p>
          <a:p>
            <a:r>
              <a:rPr lang="en-US" baseline="0" dirty="0" smtClean="0"/>
              <a:t>JL: Political institutions and public admin of Canada and Latin America/JQ: Same of Asia, Africa, </a:t>
            </a:r>
            <a:r>
              <a:rPr lang="en-US" baseline="0" dirty="0" err="1" smtClean="0"/>
              <a:t>Austrialia</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E0CB2E78-0F36-4DAC-872C-E54B3EAA9AD2}" type="slidenum">
              <a:rPr lang="en-US" altLang="en-US" smtClean="0"/>
              <a:pPr/>
              <a:t>8</a:t>
            </a:fld>
            <a:endParaRPr lang="en-US" altLang="en-US"/>
          </a:p>
        </p:txBody>
      </p:sp>
    </p:spTree>
    <p:extLst>
      <p:ext uri="{BB962C8B-B14F-4D97-AF65-F5344CB8AC3E}">
        <p14:creationId xmlns:p14="http://schemas.microsoft.com/office/powerpoint/2010/main" val="320837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interventions did</a:t>
            </a:r>
            <a:r>
              <a:rPr lang="en-US" baseline="0" dirty="0" smtClean="0"/>
              <a:t> we find the most of?</a:t>
            </a:r>
          </a:p>
          <a:p>
            <a:endParaRPr lang="en-US" baseline="0" dirty="0" smtClean="0"/>
          </a:p>
          <a:p>
            <a:r>
              <a:rPr lang="en-US" baseline="0" dirty="0" smtClean="0"/>
              <a:t>Inscriptions, </a:t>
            </a:r>
            <a:r>
              <a:rPr lang="en-US" baseline="0" dirty="0" err="1" smtClean="0"/>
              <a:t>margilia</a:t>
            </a:r>
            <a:r>
              <a:rPr lang="en-US" baseline="0" dirty="0" smtClean="0"/>
              <a:t> and </a:t>
            </a:r>
            <a:endParaRPr lang="en-US" dirty="0" smtClean="0"/>
          </a:p>
          <a:p>
            <a:r>
              <a:rPr lang="en-US" dirty="0" smtClean="0"/>
              <a:t>Some volumes had more than one intervention so this chart is a little confusing—this chart says, of the interventions found, 19% of them related were</a:t>
            </a:r>
            <a:r>
              <a:rPr lang="en-US" baseline="0" dirty="0" smtClean="0"/>
              <a:t> inscriptions, rather than 19% of the volumes HAD inscriptions</a:t>
            </a:r>
          </a:p>
          <a:p>
            <a:endParaRPr lang="en-US" baseline="0" dirty="0" smtClean="0"/>
          </a:p>
          <a:p>
            <a:r>
              <a:rPr lang="en-US" baseline="0" dirty="0" smtClean="0"/>
              <a:t>Inscriptions, marginalia (which relate to the text) and annotations (which do not) were the most common interventions.  Items deliberately or accidentally inserted into the volumes, doodles, and artworks were far less common</a:t>
            </a:r>
          </a:p>
          <a:p>
            <a:endParaRPr lang="en-US" baseline="0" dirty="0" smtClean="0"/>
          </a:p>
          <a:p>
            <a:r>
              <a:rPr lang="en-US" baseline="0" dirty="0" smtClean="0"/>
              <a:t>Note: our categories were a little broader than the Provenance Evidence Thesaurus—we may end up making suggestions about expanding their definitions…</a:t>
            </a:r>
          </a:p>
        </p:txBody>
      </p:sp>
      <p:sp>
        <p:nvSpPr>
          <p:cNvPr id="4" name="Slide Number Placeholder 3"/>
          <p:cNvSpPr>
            <a:spLocks noGrp="1"/>
          </p:cNvSpPr>
          <p:nvPr>
            <p:ph type="sldNum" sz="quarter" idx="10"/>
          </p:nvPr>
        </p:nvSpPr>
        <p:spPr/>
        <p:txBody>
          <a:bodyPr/>
          <a:lstStyle/>
          <a:p>
            <a:fld id="{E0CB2E78-0F36-4DAC-872C-E54B3EAA9AD2}" type="slidenum">
              <a:rPr lang="en-US" altLang="en-US" smtClean="0"/>
              <a:pPr/>
              <a:t>9</a:t>
            </a:fld>
            <a:endParaRPr lang="en-US" altLang="en-US"/>
          </a:p>
        </p:txBody>
      </p:sp>
    </p:spTree>
    <p:extLst>
      <p:ext uri="{BB962C8B-B14F-4D97-AF65-F5344CB8AC3E}">
        <p14:creationId xmlns:p14="http://schemas.microsoft.com/office/powerpoint/2010/main" val="407782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5A82AD1-C432-4A36-B5C7-78E3D1247878}" type="datetime1">
              <a:rPr lang="en-US" altLang="en-US"/>
              <a:pPr/>
              <a:t>6/20/2017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665ADDF-21D8-42D9-B9ED-154440C61CCD}" type="slidenum">
              <a:rPr lang="en-US" altLang="en-US"/>
              <a:pPr/>
              <a:t>‹#›</a:t>
            </a:fld>
            <a:endParaRPr lang="en-US" altLang="en-US"/>
          </a:p>
        </p:txBody>
      </p:sp>
    </p:spTree>
    <p:extLst>
      <p:ext uri="{BB962C8B-B14F-4D97-AF65-F5344CB8AC3E}">
        <p14:creationId xmlns:p14="http://schemas.microsoft.com/office/powerpoint/2010/main" val="45094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0C8CB14-666A-4494-AEA7-AAF5AF64AFC4}" type="datetime1">
              <a:rPr lang="en-US" altLang="en-US"/>
              <a:pPr/>
              <a:t>6/20/2017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49D050-2723-4BDF-98FD-82A8796E57CA}" type="slidenum">
              <a:rPr lang="en-US" altLang="en-US"/>
              <a:pPr/>
              <a:t>‹#›</a:t>
            </a:fld>
            <a:endParaRPr lang="en-US" altLang="en-US"/>
          </a:p>
        </p:txBody>
      </p:sp>
    </p:spTree>
    <p:extLst>
      <p:ext uri="{BB962C8B-B14F-4D97-AF65-F5344CB8AC3E}">
        <p14:creationId xmlns:p14="http://schemas.microsoft.com/office/powerpoint/2010/main" val="148031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F601CC0-4B56-4ED1-8010-4B9F4D583744}" type="datetime1">
              <a:rPr lang="en-US" altLang="en-US"/>
              <a:pPr/>
              <a:t>6/20/2017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1B59202-2898-42EC-B2F8-85C19E097081}" type="slidenum">
              <a:rPr lang="en-US" altLang="en-US"/>
              <a:pPr/>
              <a:t>‹#›</a:t>
            </a:fld>
            <a:endParaRPr lang="en-US" altLang="en-US"/>
          </a:p>
        </p:txBody>
      </p:sp>
    </p:spTree>
    <p:extLst>
      <p:ext uri="{BB962C8B-B14F-4D97-AF65-F5344CB8AC3E}">
        <p14:creationId xmlns:p14="http://schemas.microsoft.com/office/powerpoint/2010/main" val="64802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00200" y="6356350"/>
            <a:ext cx="1219200" cy="365125"/>
          </a:xfrm>
        </p:spPr>
        <p:txBody>
          <a:bodyPr/>
          <a:lstStyle>
            <a:lvl1pPr>
              <a:defRPr/>
            </a:lvl1pPr>
          </a:lstStyle>
          <a:p>
            <a:fld id="{E2DBF5E1-3EBE-443D-A30B-B6649F6E96B4}" type="datetime1">
              <a:rPr lang="en-US" altLang="en-US"/>
              <a:pPr/>
              <a:t>6/20/2017</a:t>
            </a:fld>
            <a:endParaRPr lang="en-US" altLang="en-US"/>
          </a:p>
        </p:txBody>
      </p:sp>
      <p:sp>
        <p:nvSpPr>
          <p:cNvPr id="5" name="Footer Placeholder 4"/>
          <p:cNvSpPr>
            <a:spLocks noGrp="1"/>
          </p:cNvSpPr>
          <p:nvPr>
            <p:ph type="ftr" sz="quarter" idx="11"/>
          </p:nvPr>
        </p:nvSpPr>
        <p:spPr>
          <a:xfrm>
            <a:off x="33528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01E08E4-498E-49C3-996D-66EF7F6C63D8}" type="slidenum">
              <a:rPr lang="en-US" altLang="en-US"/>
              <a:pPr/>
              <a:t>‹#›</a:t>
            </a:fld>
            <a:endParaRPr lang="en-US" altLang="en-US"/>
          </a:p>
        </p:txBody>
      </p:sp>
    </p:spTree>
    <p:extLst>
      <p:ext uri="{BB962C8B-B14F-4D97-AF65-F5344CB8AC3E}">
        <p14:creationId xmlns:p14="http://schemas.microsoft.com/office/powerpoint/2010/main" val="129779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AC0DEA8-A7D0-434E-AF47-1634A9972136}" type="datetime1">
              <a:rPr lang="en-US" altLang="en-US"/>
              <a:pPr/>
              <a:t>6/20/2017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0E6136-24F3-4B45-8CB8-CFF699626E52}" type="slidenum">
              <a:rPr lang="en-US" altLang="en-US"/>
              <a:pPr/>
              <a:t>‹#›</a:t>
            </a:fld>
            <a:endParaRPr lang="en-US" altLang="en-US"/>
          </a:p>
        </p:txBody>
      </p:sp>
    </p:spTree>
    <p:extLst>
      <p:ext uri="{BB962C8B-B14F-4D97-AF65-F5344CB8AC3E}">
        <p14:creationId xmlns:p14="http://schemas.microsoft.com/office/powerpoint/2010/main" val="19912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C576F88-79B6-4F9A-9849-E408E48DF145}" type="datetime1">
              <a:rPr lang="en-US" altLang="en-US"/>
              <a:pPr/>
              <a:t>6/20/2017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71B13C3-AFFF-4F67-9025-5CCC03D6151D}" type="slidenum">
              <a:rPr lang="en-US" altLang="en-US"/>
              <a:pPr/>
              <a:t>‹#›</a:t>
            </a:fld>
            <a:endParaRPr lang="en-US" altLang="en-US"/>
          </a:p>
        </p:txBody>
      </p:sp>
    </p:spTree>
    <p:extLst>
      <p:ext uri="{BB962C8B-B14F-4D97-AF65-F5344CB8AC3E}">
        <p14:creationId xmlns:p14="http://schemas.microsoft.com/office/powerpoint/2010/main" val="382032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386684E-6C15-49A7-B6EE-4B00CD2B126B}" type="datetime1">
              <a:rPr lang="en-US" altLang="en-US"/>
              <a:pPr/>
              <a:t>6/20/2017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62126D1-337C-4E07-9CC5-0BA5E3380615}" type="slidenum">
              <a:rPr lang="en-US" altLang="en-US"/>
              <a:pPr/>
              <a:t>‹#›</a:t>
            </a:fld>
            <a:endParaRPr lang="en-US" altLang="en-US"/>
          </a:p>
        </p:txBody>
      </p:sp>
    </p:spTree>
    <p:extLst>
      <p:ext uri="{BB962C8B-B14F-4D97-AF65-F5344CB8AC3E}">
        <p14:creationId xmlns:p14="http://schemas.microsoft.com/office/powerpoint/2010/main" val="34813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241A5D6-F6C1-4F38-B9CA-9CFC76BDD2FC}" type="datetime1">
              <a:rPr lang="en-US" altLang="en-US"/>
              <a:pPr/>
              <a:t>6/20/2017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78575FF-477E-42B3-A863-B14E71F3C530}" type="slidenum">
              <a:rPr lang="en-US" altLang="en-US"/>
              <a:pPr/>
              <a:t>‹#›</a:t>
            </a:fld>
            <a:endParaRPr lang="en-US" altLang="en-US"/>
          </a:p>
        </p:txBody>
      </p:sp>
    </p:spTree>
    <p:extLst>
      <p:ext uri="{BB962C8B-B14F-4D97-AF65-F5344CB8AC3E}">
        <p14:creationId xmlns:p14="http://schemas.microsoft.com/office/powerpoint/2010/main" val="318868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09932E9-E289-438B-9E8C-EB560253FB35}" type="datetime1">
              <a:rPr lang="en-US" altLang="en-US"/>
              <a:pPr/>
              <a:t>6/20/2017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26977C8-76D3-40D3-B604-50E099A75F83}" type="slidenum">
              <a:rPr lang="en-US" altLang="en-US"/>
              <a:pPr/>
              <a:t>‹#›</a:t>
            </a:fld>
            <a:endParaRPr lang="en-US" altLang="en-US"/>
          </a:p>
        </p:txBody>
      </p:sp>
    </p:spTree>
    <p:extLst>
      <p:ext uri="{BB962C8B-B14F-4D97-AF65-F5344CB8AC3E}">
        <p14:creationId xmlns:p14="http://schemas.microsoft.com/office/powerpoint/2010/main" val="96062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952BE18-99D1-4F5D-A832-4FF8956EF5C7}" type="datetime1">
              <a:rPr lang="en-US" altLang="en-US"/>
              <a:pPr/>
              <a:t>6/20/2017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8351E2D-652C-481B-9E92-4D3FA5368531}" type="slidenum">
              <a:rPr lang="en-US" altLang="en-US"/>
              <a:pPr/>
              <a:t>‹#›</a:t>
            </a:fld>
            <a:endParaRPr lang="en-US" altLang="en-US"/>
          </a:p>
        </p:txBody>
      </p:sp>
    </p:spTree>
    <p:extLst>
      <p:ext uri="{BB962C8B-B14F-4D97-AF65-F5344CB8AC3E}">
        <p14:creationId xmlns:p14="http://schemas.microsoft.com/office/powerpoint/2010/main" val="7965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3D0AE0F-7CC6-466D-BC0D-BE43D8827D44}" type="datetime1">
              <a:rPr lang="en-US" altLang="en-US"/>
              <a:pPr/>
              <a:t>6/20/2017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DABB782-DFEB-456F-A6DA-AA8308453C36}" type="slidenum">
              <a:rPr lang="en-US" altLang="en-US"/>
              <a:pPr/>
              <a:t>‹#›</a:t>
            </a:fld>
            <a:endParaRPr lang="en-US" altLang="en-US"/>
          </a:p>
        </p:txBody>
      </p:sp>
    </p:spTree>
    <p:extLst>
      <p:ext uri="{BB962C8B-B14F-4D97-AF65-F5344CB8AC3E}">
        <p14:creationId xmlns:p14="http://schemas.microsoft.com/office/powerpoint/2010/main" val="258488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UVA_Power_Point_Back_Ground2_Indesign.t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fld id="{65B61622-BF7D-4FBC-9A0C-F56F4BC46F50}" type="datetime1">
              <a:rPr lang="en-US" altLang="en-US"/>
              <a:pPr/>
              <a:t>6/20/2017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2" charset="0"/>
                <a:ea typeface="ＭＳ Ｐゴシック" pitchFamily="-112"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fld id="{06053404-E7F5-4243-A62E-162777A1731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49" r:id="rId1"/>
    <p:sldLayoutId id="214748425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xStyles>
    <p:titleStyle>
      <a:lvl1pPr algn="ctr" defTabSz="457200" rtl="0" eaLnBrk="0" fontAlgn="base" hangingPunct="0">
        <a:spcBef>
          <a:spcPct val="0"/>
        </a:spcBef>
        <a:spcAft>
          <a:spcPct val="0"/>
        </a:spcAft>
        <a:defRPr sz="4400" kern="1200">
          <a:solidFill>
            <a:schemeClr val="tx1"/>
          </a:solidFill>
          <a:latin typeface="Times New Roman"/>
          <a:ea typeface="MS PGothic" panose="020B0600070205080204" pitchFamily="34" charset="-128"/>
          <a:cs typeface="Times New Roman"/>
        </a:defRPr>
      </a:lvl1pPr>
      <a:lvl2pPr algn="ctr" defTabSz="457200" rtl="0" eaLnBrk="0" fontAlgn="base" hangingPunct="0">
        <a:spcBef>
          <a:spcPct val="0"/>
        </a:spcBef>
        <a:spcAft>
          <a:spcPct val="0"/>
        </a:spcAft>
        <a:defRPr sz="4400">
          <a:solidFill>
            <a:schemeClr val="tx1"/>
          </a:solidFill>
          <a:latin typeface="Times New Roman" pitchFamily="-112" charset="0"/>
          <a:ea typeface="MS PGothic" panose="020B0600070205080204" pitchFamily="34" charset="-128"/>
          <a:cs typeface="Times New Roman" pitchFamily="-112" charset="0"/>
        </a:defRPr>
      </a:lvl2pPr>
      <a:lvl3pPr algn="ctr" defTabSz="457200" rtl="0" eaLnBrk="0" fontAlgn="base" hangingPunct="0">
        <a:spcBef>
          <a:spcPct val="0"/>
        </a:spcBef>
        <a:spcAft>
          <a:spcPct val="0"/>
        </a:spcAft>
        <a:defRPr sz="4400">
          <a:solidFill>
            <a:schemeClr val="tx1"/>
          </a:solidFill>
          <a:latin typeface="Times New Roman" pitchFamily="-112" charset="0"/>
          <a:ea typeface="MS PGothic" panose="020B0600070205080204" pitchFamily="34" charset="-128"/>
          <a:cs typeface="Times New Roman" pitchFamily="-112" charset="0"/>
        </a:defRPr>
      </a:lvl3pPr>
      <a:lvl4pPr algn="ctr" defTabSz="457200" rtl="0" eaLnBrk="0" fontAlgn="base" hangingPunct="0">
        <a:spcBef>
          <a:spcPct val="0"/>
        </a:spcBef>
        <a:spcAft>
          <a:spcPct val="0"/>
        </a:spcAft>
        <a:defRPr sz="4400">
          <a:solidFill>
            <a:schemeClr val="tx1"/>
          </a:solidFill>
          <a:latin typeface="Times New Roman" pitchFamily="-112" charset="0"/>
          <a:ea typeface="MS PGothic" panose="020B0600070205080204" pitchFamily="34" charset="-128"/>
          <a:cs typeface="Times New Roman" pitchFamily="-112" charset="0"/>
        </a:defRPr>
      </a:lvl4pPr>
      <a:lvl5pPr algn="ctr" defTabSz="457200" rtl="0" eaLnBrk="0" fontAlgn="base" hangingPunct="0">
        <a:spcBef>
          <a:spcPct val="0"/>
        </a:spcBef>
        <a:spcAft>
          <a:spcPct val="0"/>
        </a:spcAft>
        <a:defRPr sz="4400">
          <a:solidFill>
            <a:schemeClr val="tx1"/>
          </a:solidFill>
          <a:latin typeface="Times New Roman" pitchFamily="-112" charset="0"/>
          <a:ea typeface="MS PGothic" panose="020B0600070205080204" pitchFamily="34" charset="-128"/>
          <a:cs typeface="Times New Roman" pitchFamily="-112" charset="0"/>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MS PGothic" panose="020B0600070205080204" pitchFamily="34" charset="-128"/>
          <a:cs typeface="Helvetic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
          <a:ea typeface="MS PGothic" panose="020B0600070205080204" pitchFamily="34"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MS PGothic" panose="020B0600070205080204" pitchFamily="34"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MS PGothic" panose="020B0600070205080204" pitchFamily="34"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MS PGothic" panose="020B0600070205080204" pitchFamily="34"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ooktraces.library.virginia.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00200"/>
            <a:ext cx="7772400" cy="1470025"/>
          </a:xfrm>
        </p:spPr>
        <p:txBody>
          <a:bodyPr/>
          <a:lstStyle/>
          <a:p>
            <a:r>
              <a:rPr lang="en-US" dirty="0" smtClean="0"/>
              <a:t>The Book Traces Project: Implications for Shared Print Collections</a:t>
            </a:r>
            <a:endParaRPr lang="en-US" dirty="0"/>
          </a:p>
        </p:txBody>
      </p:sp>
      <p:sp>
        <p:nvSpPr>
          <p:cNvPr id="5" name="Subtitle 4"/>
          <p:cNvSpPr>
            <a:spLocks noGrp="1"/>
          </p:cNvSpPr>
          <p:nvPr>
            <p:ph type="subTitle" idx="1"/>
          </p:nvPr>
        </p:nvSpPr>
        <p:spPr/>
        <p:txBody>
          <a:bodyPr/>
          <a:lstStyle/>
          <a:p>
            <a:r>
              <a:rPr lang="en-US" dirty="0" smtClean="0"/>
              <a:t>Kara M. McClurken</a:t>
            </a:r>
          </a:p>
          <a:p>
            <a:r>
              <a:rPr lang="en-US" dirty="0" smtClean="0"/>
              <a:t>Print Archive Network</a:t>
            </a:r>
          </a:p>
          <a:p>
            <a:r>
              <a:rPr lang="en-US" dirty="0" smtClean="0"/>
              <a:t>June 23, 2017</a:t>
            </a:r>
            <a:endParaRPr lang="en-US" dirty="0"/>
          </a:p>
        </p:txBody>
      </p:sp>
    </p:spTree>
    <p:extLst>
      <p:ext uri="{BB962C8B-B14F-4D97-AF65-F5344CB8AC3E}">
        <p14:creationId xmlns:p14="http://schemas.microsoft.com/office/powerpoint/2010/main" val="236355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Lessons Learned</a:t>
            </a:r>
          </a:p>
        </p:txBody>
      </p:sp>
      <p:sp>
        <p:nvSpPr>
          <p:cNvPr id="21507" name="Content Placeholder 2"/>
          <p:cNvSpPr>
            <a:spLocks noGrp="1"/>
          </p:cNvSpPr>
          <p:nvPr>
            <p:ph idx="1"/>
          </p:nvPr>
        </p:nvSpPr>
        <p:spPr>
          <a:xfrm>
            <a:off x="4208463" y="1600200"/>
            <a:ext cx="4478337" cy="4525963"/>
          </a:xfrm>
        </p:spPr>
        <p:txBody>
          <a:bodyPr/>
          <a:lstStyle/>
          <a:p>
            <a:r>
              <a:rPr lang="en-US" altLang="en-US" dirty="0" smtClean="0">
                <a:latin typeface="Helvetica" panose="020B0604020202020204" pitchFamily="34" charset="0"/>
                <a:ea typeface="ＭＳ Ｐゴシック" panose="020B0600070205080204" pitchFamily="34" charset="-128"/>
                <a:cs typeface="Helvetica" panose="020B0604020202020204" pitchFamily="34" charset="0"/>
              </a:rPr>
              <a:t>Workflows much more efficient in open stacks</a:t>
            </a:r>
          </a:p>
          <a:p>
            <a:r>
              <a:rPr lang="en-US" altLang="en-US" dirty="0" smtClean="0">
                <a:latin typeface="Helvetica" panose="020B0604020202020204" pitchFamily="34" charset="0"/>
                <a:ea typeface="ＭＳ Ｐゴシック" panose="020B0600070205080204" pitchFamily="34" charset="-128"/>
                <a:cs typeface="Helvetica" panose="020B0604020202020204" pitchFamily="34" charset="0"/>
              </a:rPr>
              <a:t>Assess books </a:t>
            </a:r>
            <a:r>
              <a:rPr lang="en-US" altLang="en-US" i="1" dirty="0" smtClean="0">
                <a:latin typeface="Helvetica" panose="020B0604020202020204" pitchFamily="34" charset="0"/>
                <a:ea typeface="ＭＳ Ｐゴシック" panose="020B0600070205080204" pitchFamily="34" charset="-128"/>
                <a:cs typeface="Helvetica" panose="020B0604020202020204" pitchFamily="34" charset="0"/>
              </a:rPr>
              <a:t>before transfer to off-site storage</a:t>
            </a:r>
            <a:endParaRPr lang="en-US" altLang="en-US"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pic>
        <p:nvPicPr>
          <p:cNvPr id="4" name="Content Placeholder 3"/>
          <p:cNvPicPr>
            <a:picLocks noChangeAspect="1"/>
          </p:cNvPicPr>
          <p:nvPr/>
        </p:nvPicPr>
        <p:blipFill>
          <a:blip r:embed="rId3"/>
          <a:stretch>
            <a:fillRect/>
          </a:stretch>
        </p:blipFill>
        <p:spPr bwMode="auto">
          <a:xfrm>
            <a:off x="0" y="1079500"/>
            <a:ext cx="4208463" cy="5632450"/>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945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792162"/>
          </a:xfrm>
        </p:spPr>
        <p:txBody>
          <a:bodyPr/>
          <a:lstStyle/>
          <a:p>
            <a:r>
              <a:rPr lang="en-US" dirty="0" smtClean="0"/>
              <a:t>Implications</a:t>
            </a:r>
            <a:endParaRPr lang="en-US" dirty="0"/>
          </a:p>
        </p:txBody>
      </p:sp>
      <p:sp>
        <p:nvSpPr>
          <p:cNvPr id="5" name="Content Placeholder 4"/>
          <p:cNvSpPr>
            <a:spLocks noGrp="1"/>
          </p:cNvSpPr>
          <p:nvPr>
            <p:ph idx="1"/>
          </p:nvPr>
        </p:nvSpPr>
        <p:spPr>
          <a:xfrm>
            <a:off x="457200" y="1295400"/>
            <a:ext cx="8229600" cy="4525963"/>
          </a:xfrm>
        </p:spPr>
        <p:txBody>
          <a:bodyPr/>
          <a:lstStyle/>
          <a:p>
            <a:r>
              <a:rPr lang="en-US" dirty="0"/>
              <a:t>P</a:t>
            </a:r>
            <a:r>
              <a:rPr lang="en-US" dirty="0" smtClean="0"/>
              <a:t>reliminary studies suggest UVA is not unique in its percentage of unique volumes in circulating stacks</a:t>
            </a:r>
          </a:p>
          <a:p>
            <a:r>
              <a:rPr lang="en-US" dirty="0" smtClean="0"/>
              <a:t>Once item is withdrawn, it is gone forever</a:t>
            </a:r>
          </a:p>
          <a:p>
            <a:r>
              <a:rPr lang="en-US" dirty="0" smtClean="0"/>
              <a:t>Do not simply rely on catalog-guided deduplication methods</a:t>
            </a:r>
          </a:p>
          <a:p>
            <a:r>
              <a:rPr lang="en-US" dirty="0" smtClean="0"/>
              <a:t>Consider keeping items that meet thresholds for uniqueness in addition to “clean copies”</a:t>
            </a:r>
          </a:p>
        </p:txBody>
      </p:sp>
    </p:spTree>
    <p:extLst>
      <p:ext uri="{BB962C8B-B14F-4D97-AF65-F5344CB8AC3E}">
        <p14:creationId xmlns:p14="http://schemas.microsoft.com/office/powerpoint/2010/main" val="426462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Started</a:t>
            </a:r>
            <a:endParaRPr lang="en-US" dirty="0"/>
          </a:p>
        </p:txBody>
      </p:sp>
      <p:sp>
        <p:nvSpPr>
          <p:cNvPr id="3" name="Content Placeholder 2"/>
          <p:cNvSpPr>
            <a:spLocks noGrp="1"/>
          </p:cNvSpPr>
          <p:nvPr>
            <p:ph idx="1"/>
          </p:nvPr>
        </p:nvSpPr>
        <p:spPr>
          <a:xfrm>
            <a:off x="609600" y="1493837"/>
            <a:ext cx="8229600" cy="4525963"/>
          </a:xfrm>
        </p:spPr>
        <p:txBody>
          <a:bodyPr/>
          <a:lstStyle/>
          <a:p>
            <a:r>
              <a:rPr lang="en-US" dirty="0" smtClean="0"/>
              <a:t>Develop own/similar criteria</a:t>
            </a:r>
          </a:p>
          <a:p>
            <a:r>
              <a:rPr lang="en-US" dirty="0" smtClean="0"/>
              <a:t>Survey all/sample</a:t>
            </a:r>
          </a:p>
          <a:p>
            <a:r>
              <a:rPr lang="en-US" dirty="0" smtClean="0"/>
              <a:t>Determine </a:t>
            </a:r>
            <a:r>
              <a:rPr lang="en-US" dirty="0"/>
              <a:t>method for creating “easy” metadata</a:t>
            </a:r>
          </a:p>
          <a:p>
            <a:pPr lvl="1"/>
            <a:r>
              <a:rPr lang="en-US" dirty="0" smtClean="0"/>
              <a:t>Check box </a:t>
            </a:r>
          </a:p>
          <a:p>
            <a:pPr lvl="1"/>
            <a:r>
              <a:rPr lang="en-US" dirty="0" smtClean="0"/>
              <a:t>Provenance Evidence Thesaurus</a:t>
            </a:r>
          </a:p>
          <a:p>
            <a:pPr lvl="1"/>
            <a:r>
              <a:rPr lang="en-US" dirty="0" smtClean="0"/>
              <a:t>Develop own controlled vocabulary</a:t>
            </a:r>
          </a:p>
          <a:p>
            <a:pPr marL="457200" lvl="1" indent="0">
              <a:buNone/>
            </a:pPr>
            <a:endParaRPr lang="en-US" dirty="0" smtClean="0"/>
          </a:p>
          <a:p>
            <a:endParaRPr lang="en-US" dirty="0"/>
          </a:p>
        </p:txBody>
      </p:sp>
    </p:spTree>
    <p:extLst>
      <p:ext uri="{BB962C8B-B14F-4D97-AF65-F5344CB8AC3E}">
        <p14:creationId xmlns:p14="http://schemas.microsoft.com/office/powerpoint/2010/main" val="232724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r>
              <a:rPr lang="en-US" dirty="0"/>
              <a:t>Kara M. McClurken</a:t>
            </a:r>
          </a:p>
          <a:p>
            <a:pPr marL="0" indent="0" algn="ctr">
              <a:buNone/>
            </a:pPr>
            <a:r>
              <a:rPr lang="en-US" dirty="0"/>
              <a:t>kara.mcclurken@gmail.com</a:t>
            </a:r>
          </a:p>
          <a:p>
            <a:pPr marL="0" indent="0" algn="ctr">
              <a:buNone/>
            </a:pPr>
            <a:endParaRPr lang="en-US" dirty="0" smtClean="0">
              <a:hlinkClick r:id="rId3"/>
            </a:endParaRPr>
          </a:p>
          <a:p>
            <a:pPr marL="0" indent="0" algn="ctr">
              <a:buNone/>
            </a:pPr>
            <a:r>
              <a:rPr lang="en-US" dirty="0" smtClean="0">
                <a:hlinkClick r:id="rId3"/>
              </a:rPr>
              <a:t>https://booktraces.library.virginia.edu/</a:t>
            </a:r>
            <a:endParaRPr lang="en-US" dirty="0" smtClean="0"/>
          </a:p>
          <a:p>
            <a:pPr marL="0" indent="0" algn="ctr">
              <a:buNone/>
            </a:pPr>
            <a:r>
              <a:rPr lang="en-US" dirty="0" smtClean="0"/>
              <a:t>Twitter: @</a:t>
            </a:r>
            <a:r>
              <a:rPr lang="en-US" dirty="0" err="1" smtClean="0"/>
              <a:t>booktracesuva</a:t>
            </a:r>
            <a:endParaRPr lang="en-US" dirty="0" smtClean="0"/>
          </a:p>
          <a:p>
            <a:pPr marL="0" indent="0" algn="ctr">
              <a:buNone/>
            </a:pPr>
            <a:r>
              <a:rPr lang="en-US" sz="2800" dirty="0" smtClean="0"/>
              <a:t>Special thanks to:</a:t>
            </a:r>
          </a:p>
          <a:p>
            <a:pPr marL="0" indent="0" algn="ctr">
              <a:buNone/>
            </a:pPr>
            <a:r>
              <a:rPr lang="en-US" sz="2800" dirty="0" smtClean="0"/>
              <a:t>Kristin Jensen</a:t>
            </a:r>
          </a:p>
          <a:p>
            <a:pPr marL="0" indent="0" algn="ctr">
              <a:buNone/>
            </a:pPr>
            <a:r>
              <a:rPr lang="en-US" sz="2800" dirty="0" smtClean="0"/>
              <a:t>Jackie </a:t>
            </a:r>
            <a:r>
              <a:rPr lang="en-US" sz="2800" dirty="0" err="1" smtClean="0"/>
              <a:t>Morrogh</a:t>
            </a:r>
            <a:endParaRPr lang="en-US" sz="2800" dirty="0" smtClean="0"/>
          </a:p>
        </p:txBody>
      </p:sp>
      <p:sp>
        <p:nvSpPr>
          <p:cNvPr id="7" name="AutoShape 2" descr="Book Traces @ UVA"/>
          <p:cNvSpPr>
            <a:spLocks noChangeAspect="1" noChangeArrowheads="1"/>
          </p:cNvSpPr>
          <p:nvPr/>
        </p:nvSpPr>
        <p:spPr bwMode="auto">
          <a:xfrm>
            <a:off x="176213"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518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Book Traces @ UVA</a:t>
            </a:r>
          </a:p>
        </p:txBody>
      </p:sp>
      <p:sp>
        <p:nvSpPr>
          <p:cNvPr id="3" name="Content Placeholder 2"/>
          <p:cNvSpPr>
            <a:spLocks noGrp="1"/>
          </p:cNvSpPr>
          <p:nvPr>
            <p:ph idx="1"/>
          </p:nvPr>
        </p:nvSpPr>
        <p:spPr>
          <a:xfrm>
            <a:off x="457200" y="1371600"/>
            <a:ext cx="8229600" cy="4525963"/>
          </a:xfrm>
        </p:spPr>
        <p:txBody>
          <a:bodyPr/>
          <a:lstStyle/>
          <a:p>
            <a:pPr marL="0" indent="0">
              <a:buFont typeface="Arial" panose="020B0604020202020204" pitchFamily="34" charset="0"/>
              <a:buNone/>
              <a:defRPr/>
            </a:pPr>
            <a:r>
              <a:rPr lang="en-US" dirty="0" smtClean="0"/>
              <a:t>Looking at 180,000 pre-1923 volumes…</a:t>
            </a:r>
          </a:p>
          <a:p>
            <a:pPr>
              <a:defRPr/>
            </a:pPr>
            <a:r>
              <a:rPr lang="en-US" dirty="0" smtClean="0"/>
              <a:t>Identify items with unique </a:t>
            </a:r>
            <a:r>
              <a:rPr lang="en-US" dirty="0" err="1" smtClean="0"/>
              <a:t>artifactual</a:t>
            </a:r>
            <a:r>
              <a:rPr lang="en-US" dirty="0" smtClean="0"/>
              <a:t> value</a:t>
            </a:r>
          </a:p>
          <a:p>
            <a:pPr>
              <a:defRPr/>
            </a:pPr>
            <a:r>
              <a:rPr lang="en-US" dirty="0" smtClean="0"/>
              <a:t>Describe the unique features </a:t>
            </a:r>
          </a:p>
          <a:p>
            <a:pPr>
              <a:defRPr/>
            </a:pPr>
            <a:r>
              <a:rPr lang="en-US" dirty="0" smtClean="0"/>
              <a:t>Route materials to preservation, special collections, or limited access</a:t>
            </a:r>
          </a:p>
          <a:p>
            <a:pPr>
              <a:defRPr/>
            </a:pPr>
            <a:r>
              <a:rPr lang="en-US" dirty="0" smtClean="0"/>
              <a:t>Develop model protocol for identifying and describing </a:t>
            </a:r>
          </a:p>
          <a:p>
            <a:pPr>
              <a:defRPr/>
            </a:pPr>
            <a:r>
              <a:rPr lang="en-US" dirty="0" smtClean="0"/>
              <a:t>Share protocol with other institutions</a:t>
            </a:r>
          </a:p>
        </p:txBody>
      </p:sp>
    </p:spTree>
    <p:extLst>
      <p:ext uri="{BB962C8B-B14F-4D97-AF65-F5344CB8AC3E}">
        <p14:creationId xmlns:p14="http://schemas.microsoft.com/office/powerpoint/2010/main" val="1951028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Book </a:t>
            </a:r>
            <a:r>
              <a:rPr lang="en-US" dirty="0"/>
              <a:t>U</a:t>
            </a:r>
            <a:r>
              <a:rPr lang="en-US" dirty="0" smtClean="0"/>
              <a:t>nique?</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How do define uniqueness?</a:t>
            </a:r>
          </a:p>
          <a:p>
            <a:r>
              <a:rPr lang="en-US" dirty="0" smtClean="0"/>
              <a:t>How do you discover in a world of copied catalog records?</a:t>
            </a:r>
          </a:p>
          <a:p>
            <a:endParaRPr lang="en-US" dirty="0"/>
          </a:p>
        </p:txBody>
      </p:sp>
      <p:pic>
        <p:nvPicPr>
          <p:cNvPr id="4" name="Picture 5" descr="A collection of handmade paper doll clothes found in Volume 7 of The Complete Works of Walter Scott. &#10;Title: The Complete Works of Sir Walter Scott (v.7)Author: Walter ScottPublication date: New York, 1833Library: Alderman Library, University of VirginiaCall number: PR 5300 1833 v.7Submitted by: Andrew Stauf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961" y="3324045"/>
            <a:ext cx="4692039"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24045"/>
            <a:ext cx="4053911" cy="2921000"/>
          </a:xfrm>
          <a:prstGeom prst="rect">
            <a:avLst/>
          </a:prstGeom>
        </p:spPr>
      </p:pic>
    </p:spTree>
    <p:extLst>
      <p:ext uri="{BB962C8B-B14F-4D97-AF65-F5344CB8AC3E}">
        <p14:creationId xmlns:p14="http://schemas.microsoft.com/office/powerpoint/2010/main" val="364494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Criteria</a:t>
            </a:r>
            <a:endParaRPr lang="en-US" dirty="0"/>
          </a:p>
        </p:txBody>
      </p:sp>
      <p:sp>
        <p:nvSpPr>
          <p:cNvPr id="3" name="Content Placeholder 2"/>
          <p:cNvSpPr>
            <a:spLocks noGrp="1"/>
          </p:cNvSpPr>
          <p:nvPr>
            <p:ph idx="1"/>
          </p:nvPr>
        </p:nvSpPr>
        <p:spPr>
          <a:xfrm>
            <a:off x="438509" y="1371600"/>
            <a:ext cx="8229600" cy="4525963"/>
          </a:xfrm>
        </p:spPr>
        <p:txBody>
          <a:bodyPr/>
          <a:lstStyle/>
          <a:p>
            <a:r>
              <a:rPr lang="en-US" dirty="0" smtClean="0"/>
              <a:t>Examine samples</a:t>
            </a:r>
          </a:p>
          <a:p>
            <a:pPr lvl="1"/>
            <a:r>
              <a:rPr lang="en-US" dirty="0" smtClean="0"/>
              <a:t>What is interesting?</a:t>
            </a:r>
          </a:p>
          <a:p>
            <a:pPr lvl="1"/>
            <a:r>
              <a:rPr lang="en-US" dirty="0" smtClean="0"/>
              <a:t>What contributes to the larger body of scholarship?</a:t>
            </a:r>
          </a:p>
          <a:p>
            <a:pPr lvl="1"/>
            <a:r>
              <a:rPr lang="en-US" dirty="0" smtClean="0"/>
              <a:t>Is enough information there to determine context?</a:t>
            </a:r>
          </a:p>
          <a:p>
            <a:pPr lvl="2"/>
            <a:r>
              <a:rPr lang="en-US" dirty="0" smtClean="0"/>
              <a:t>Name</a:t>
            </a:r>
          </a:p>
          <a:p>
            <a:pPr lvl="2"/>
            <a:r>
              <a:rPr lang="en-US" dirty="0" smtClean="0"/>
              <a:t>Date AND</a:t>
            </a:r>
          </a:p>
          <a:p>
            <a:pPr lvl="2"/>
            <a:r>
              <a:rPr lang="en-US" dirty="0" smtClean="0"/>
              <a:t>Location</a:t>
            </a:r>
          </a:p>
          <a:p>
            <a:pPr lvl="2"/>
            <a:r>
              <a:rPr lang="en-US" dirty="0" smtClean="0"/>
              <a:t>OR In combination with other, notable interventions</a:t>
            </a:r>
          </a:p>
          <a:p>
            <a:pPr lvl="2"/>
            <a:endParaRPr lang="en-US" dirty="0"/>
          </a:p>
        </p:txBody>
      </p:sp>
    </p:spTree>
    <p:extLst>
      <p:ext uri="{BB962C8B-B14F-4D97-AF65-F5344CB8AC3E}">
        <p14:creationId xmlns:p14="http://schemas.microsoft.com/office/powerpoint/2010/main" val="81937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latin typeface="Times New Roman" panose="02020603050405020304" pitchFamily="18" charset="0"/>
                <a:ea typeface="ＭＳ Ｐゴシック" panose="020B0600070205080204" pitchFamily="34" charset="-128"/>
                <a:cs typeface="Times New Roman" panose="02020603050405020304" pitchFamily="18" charset="0"/>
              </a:rPr>
              <a:t>Efficient Workflows</a:t>
            </a:r>
          </a:p>
        </p:txBody>
      </p:sp>
      <p:pic>
        <p:nvPicPr>
          <p:cNvPr id="4" name="Content Placeholder 3"/>
          <p:cNvPicPr>
            <a:picLocks noGrp="1" noChangeAspect="1"/>
          </p:cNvPicPr>
          <p:nvPr>
            <p:ph sz="half" idx="1"/>
          </p:nvPr>
        </p:nvPicPr>
        <p:blipFill>
          <a:blip r:embed="rId3"/>
          <a:stretch>
            <a:fillRect/>
          </a:stretch>
        </p:blipFill>
        <p:spPr>
          <a:xfrm>
            <a:off x="76200" y="1028700"/>
            <a:ext cx="4335463" cy="3238500"/>
          </a:xfrm>
          <a:ln w="38100" cap="sq">
            <a:solidFill>
              <a:srgbClr val="000000"/>
            </a:solidFill>
            <a:miter lim="800000"/>
          </a:ln>
          <a:effectLst>
            <a:outerShdw blurRad="50800" dist="38100" dir="2700000" algn="tl" rotWithShape="0">
              <a:srgbClr val="000000">
                <a:alpha val="43000"/>
              </a:srgbClr>
            </a:outerShdw>
          </a:effectLst>
        </p:spPr>
      </p:pic>
      <p:sp>
        <p:nvSpPr>
          <p:cNvPr id="19460" name="Content Placeholder 1"/>
          <p:cNvSpPr>
            <a:spLocks noGrp="1"/>
          </p:cNvSpPr>
          <p:nvPr>
            <p:ph sz="half" idx="2"/>
          </p:nvPr>
        </p:nvSpPr>
        <p:spPr/>
        <p:txBody>
          <a:bodyPr/>
          <a:lstStyle/>
          <a:p>
            <a:pPr marL="0" indent="0">
              <a:buFont typeface="Arial" panose="020B0604020202020204" pitchFamily="34" charset="0"/>
              <a:buNone/>
            </a:pPr>
            <a:r>
              <a:rPr lang="en-US" altLang="en-US" smtClean="0">
                <a:latin typeface="Helvetica" panose="020B0604020202020204" pitchFamily="34" charset="0"/>
                <a:ea typeface="ＭＳ Ｐゴシック" panose="020B0600070205080204" pitchFamily="34" charset="-128"/>
                <a:cs typeface="Helvetica" panose="020B0604020202020204" pitchFamily="34" charset="0"/>
              </a:rPr>
              <a:t>2) Record specific modifications at a desk</a:t>
            </a:r>
          </a:p>
        </p:txBody>
      </p:sp>
      <p:pic>
        <p:nvPicPr>
          <p:cNvPr id="5" name="Content Placeholder 3"/>
          <p:cNvPicPr>
            <a:picLocks noChangeAspect="1"/>
          </p:cNvPicPr>
          <p:nvPr/>
        </p:nvPicPr>
        <p:blipFill>
          <a:blip r:embed="rId4"/>
          <a:stretch>
            <a:fillRect/>
          </a:stretch>
        </p:blipFill>
        <p:spPr bwMode="auto">
          <a:xfrm>
            <a:off x="4495800" y="2667000"/>
            <a:ext cx="4637088" cy="3463925"/>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462" name="Content Placeholder 1"/>
          <p:cNvSpPr txBox="1">
            <a:spLocks/>
          </p:cNvSpPr>
          <p:nvPr/>
        </p:nvSpPr>
        <p:spPr bwMode="auto">
          <a:xfrm>
            <a:off x="223838" y="4398963"/>
            <a:ext cx="4038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buFont typeface="Arial" panose="020B0604020202020204" pitchFamily="34" charset="0"/>
              <a:buNone/>
            </a:pPr>
            <a:r>
              <a:rPr lang="en-US" altLang="en-US" sz="2800"/>
              <a:t>1) Identify candidates in the stacks</a:t>
            </a:r>
          </a:p>
        </p:txBody>
      </p:sp>
    </p:spTree>
    <p:extLst>
      <p:ext uri="{BB962C8B-B14F-4D97-AF65-F5344CB8AC3E}">
        <p14:creationId xmlns:p14="http://schemas.microsoft.com/office/powerpoint/2010/main" val="266813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Next Stops for Books</a:t>
            </a:r>
          </a:p>
        </p:txBody>
      </p:sp>
      <p:sp>
        <p:nvSpPr>
          <p:cNvPr id="23555" name="Content Placeholder 2"/>
          <p:cNvSpPr>
            <a:spLocks noGrp="1"/>
          </p:cNvSpPr>
          <p:nvPr>
            <p:ph idx="1"/>
          </p:nvPr>
        </p:nvSpPr>
        <p:spPr/>
        <p:txBody>
          <a:bodyPr/>
          <a:lstStyle/>
          <a:p>
            <a:r>
              <a:rPr lang="en-US" altLang="en-US" dirty="0" smtClean="0">
                <a:latin typeface="Helvetica" panose="020B0604020202020204" pitchFamily="34" charset="0"/>
                <a:ea typeface="ＭＳ Ｐゴシック" panose="020B0600070205080204" pitchFamily="34" charset="-128"/>
                <a:cs typeface="Helvetica" panose="020B0604020202020204" pitchFamily="34" charset="0"/>
              </a:rPr>
              <a:t>Return to stacks as is</a:t>
            </a:r>
          </a:p>
          <a:p>
            <a:r>
              <a:rPr lang="en-US" altLang="en-US" dirty="0" smtClean="0">
                <a:latin typeface="Helvetica" panose="020B0604020202020204" pitchFamily="34" charset="0"/>
                <a:ea typeface="ＭＳ Ｐゴシック" panose="020B0600070205080204" pitchFamily="34" charset="-128"/>
                <a:cs typeface="Helvetica" panose="020B0604020202020204" pitchFamily="34" charset="0"/>
              </a:rPr>
              <a:t>Go to Metadata Analysis and Design (MAD) for bibliographic correction</a:t>
            </a:r>
          </a:p>
          <a:p>
            <a:r>
              <a:rPr lang="en-US" altLang="en-US" dirty="0" smtClean="0">
                <a:latin typeface="Helvetica" panose="020B0604020202020204" pitchFamily="34" charset="0"/>
                <a:ea typeface="ＭＳ Ｐゴシック" panose="020B0600070205080204" pitchFamily="34" charset="-128"/>
                <a:cs typeface="Helvetica" panose="020B0604020202020204" pitchFamily="34" charset="0"/>
              </a:rPr>
              <a:t>Go to Preservation </a:t>
            </a:r>
          </a:p>
          <a:p>
            <a:r>
              <a:rPr lang="en-US" altLang="en-US" dirty="0" smtClean="0">
                <a:latin typeface="Helvetica" panose="020B0604020202020204" pitchFamily="34" charset="0"/>
                <a:ea typeface="ＭＳ Ｐゴシック" panose="020B0600070205080204" pitchFamily="34" charset="-128"/>
                <a:cs typeface="Helvetica" panose="020B0604020202020204" pitchFamily="34" charset="0"/>
              </a:rPr>
              <a:t>Transfer insertions to Medium Rare</a:t>
            </a:r>
          </a:p>
          <a:p>
            <a:r>
              <a:rPr lang="en-US" altLang="en-US" dirty="0" smtClean="0">
                <a:latin typeface="Helvetica" panose="020B0604020202020204" pitchFamily="34" charset="0"/>
                <a:ea typeface="ＭＳ Ｐゴシック" panose="020B0600070205080204" pitchFamily="34" charset="-128"/>
                <a:cs typeface="Helvetica" panose="020B0604020202020204" pitchFamily="34" charset="0"/>
              </a:rPr>
              <a:t>Transfer identified </a:t>
            </a:r>
            <a:r>
              <a:rPr lang="en-US" altLang="en-US" dirty="0" err="1" smtClean="0">
                <a:latin typeface="Helvetica" panose="020B0604020202020204" pitchFamily="34" charset="0"/>
                <a:ea typeface="ＭＳ Ｐゴシック" panose="020B0600070205080204" pitchFamily="34" charset="-128"/>
                <a:cs typeface="Helvetica" panose="020B0604020202020204" pitchFamily="34" charset="0"/>
              </a:rPr>
              <a:t>bookplated</a:t>
            </a:r>
            <a:r>
              <a:rPr lang="en-US" altLang="en-US" dirty="0" smtClean="0">
                <a:latin typeface="Helvetica" panose="020B0604020202020204" pitchFamily="34" charset="0"/>
                <a:ea typeface="ＭＳ Ｐゴシック" panose="020B0600070205080204" pitchFamily="34" charset="-128"/>
                <a:cs typeface="Helvetica" panose="020B0604020202020204" pitchFamily="34" charset="0"/>
              </a:rPr>
              <a:t> collections to Special Collections</a:t>
            </a:r>
          </a:p>
        </p:txBody>
      </p:sp>
    </p:spTree>
    <p:extLst>
      <p:ext uri="{BB962C8B-B14F-4D97-AF65-F5344CB8AC3E}">
        <p14:creationId xmlns:p14="http://schemas.microsoft.com/office/powerpoint/2010/main" val="484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Highest % of Interventions: All  </a:t>
            </a:r>
            <a:endParaRPr lang="en-US" dirty="0"/>
          </a:p>
        </p:txBody>
      </p:sp>
      <p:sp>
        <p:nvSpPr>
          <p:cNvPr id="3" name="Content Placeholder 2"/>
          <p:cNvSpPr>
            <a:spLocks noGrp="1"/>
          </p:cNvSpPr>
          <p:nvPr>
            <p:ph idx="1"/>
          </p:nvPr>
        </p:nvSpPr>
        <p:spPr/>
        <p:txBody>
          <a:bodyPr/>
          <a:lstStyle/>
          <a:p>
            <a:endParaRPr lang="en-US"/>
          </a:p>
        </p:txBody>
      </p:sp>
      <p:pic>
        <p:nvPicPr>
          <p:cNvPr id="2050" name="Picture 2" descr="Inline 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339" y="1066800"/>
            <a:ext cx="7914861" cy="574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230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089" y="1600200"/>
            <a:ext cx="7304511" cy="529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792162"/>
          </a:xfrm>
        </p:spPr>
        <p:txBody>
          <a:bodyPr/>
          <a:lstStyle/>
          <a:p>
            <a:r>
              <a:rPr lang="en-US" dirty="0" smtClean="0"/>
              <a:t>Highest % of Interventions: Alderman Only</a:t>
            </a:r>
            <a:endParaRPr lang="en-US" dirty="0"/>
          </a:p>
        </p:txBody>
      </p:sp>
      <p:sp>
        <p:nvSpPr>
          <p:cNvPr id="3" name="Content Placeholder 2"/>
          <p:cNvSpPr>
            <a:spLocks noGrp="1"/>
          </p:cNvSpPr>
          <p:nvPr>
            <p:ph idx="1"/>
          </p:nvPr>
        </p:nvSpPr>
        <p:spPr>
          <a:xfrm>
            <a:off x="457200" y="2754693"/>
            <a:ext cx="7022592" cy="3371470"/>
          </a:xfrm>
        </p:spPr>
        <p:txBody>
          <a:bodyPr/>
          <a:lstStyle/>
          <a:p>
            <a:endParaRPr lang="en-US"/>
          </a:p>
        </p:txBody>
      </p:sp>
    </p:spTree>
    <p:extLst>
      <p:ext uri="{BB962C8B-B14F-4D97-AF65-F5344CB8AC3E}">
        <p14:creationId xmlns:p14="http://schemas.microsoft.com/office/powerpoint/2010/main" val="1209687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 All</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Inline 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08612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404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21890</TotalTime>
  <Words>2620</Words>
  <Application>Microsoft Office PowerPoint</Application>
  <PresentationFormat>On-screen Show (4:3)</PresentationFormat>
  <Paragraphs>149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Book Traces Project: Implications for Shared Print Collections</vt:lpstr>
      <vt:lpstr>Book Traces @ UVA</vt:lpstr>
      <vt:lpstr>What Makes a Book Unique?</vt:lpstr>
      <vt:lpstr>Develop Criteria</vt:lpstr>
      <vt:lpstr>Efficient Workflows</vt:lpstr>
      <vt:lpstr>Next Stops for Books</vt:lpstr>
      <vt:lpstr>Highest % of Interventions: All  </vt:lpstr>
      <vt:lpstr>Highest % of Interventions: Alderman Only</vt:lpstr>
      <vt:lpstr>Interventions: All</vt:lpstr>
      <vt:lpstr>Lessons Learned</vt:lpstr>
      <vt:lpstr>Implications</vt:lpstr>
      <vt:lpstr>How to Get Started</vt:lpstr>
      <vt:lpstr>Questions?</vt:lpstr>
    </vt:vector>
  </TitlesOfParts>
  <Company>U.Va.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 Staff</dc:creator>
  <cp:lastModifiedBy>Matthew Revitt</cp:lastModifiedBy>
  <cp:revision>361</cp:revision>
  <cp:lastPrinted>2017-06-20T15:48:44Z</cp:lastPrinted>
  <dcterms:created xsi:type="dcterms:W3CDTF">2009-01-13T19:25:18Z</dcterms:created>
  <dcterms:modified xsi:type="dcterms:W3CDTF">2017-06-20T22:58:45Z</dcterms:modified>
</cp:coreProperties>
</file>