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9" r:id="rId1"/>
  </p:sldMasterIdLst>
  <p:notesMasterIdLst>
    <p:notesMasterId r:id="rId16"/>
  </p:notesMasterIdLst>
  <p:handoutMasterIdLst>
    <p:handoutMasterId r:id="rId17"/>
  </p:handoutMasterIdLst>
  <p:sldIdLst>
    <p:sldId id="256" r:id="rId2"/>
    <p:sldId id="274" r:id="rId3"/>
    <p:sldId id="271" r:id="rId4"/>
    <p:sldId id="273" r:id="rId5"/>
    <p:sldId id="259" r:id="rId6"/>
    <p:sldId id="260" r:id="rId7"/>
    <p:sldId id="266" r:id="rId8"/>
    <p:sldId id="275" r:id="rId9"/>
    <p:sldId id="262" r:id="rId10"/>
    <p:sldId id="263" r:id="rId11"/>
    <p:sldId id="276" r:id="rId12"/>
    <p:sldId id="267" r:id="rId13"/>
    <p:sldId id="269" r:id="rId14"/>
    <p:sldId id="265" r:id="rId15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ヒラギノ角ゴ Pro W3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ヒラギノ角ゴ Pro W3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ヒラギノ角ゴ Pro W3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ヒラギノ角ゴ Pro W3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ヒラギノ角ゴ Pro W3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ヒラギノ角ゴ Pro W3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ヒラギノ角ゴ Pro W3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ヒラギノ角ゴ Pro W3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ヒラギノ角ゴ Pro W3" charset="-128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84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3" d="100"/>
        <a:sy n="93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Number of Programs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Sheet1!$A$2:$A$7</c:f>
              <c:strCache>
                <c:ptCount val="6"/>
                <c:pt idx="0">
                  <c:v>All titles, including condition</c:v>
                </c:pt>
                <c:pt idx="1">
                  <c:v>All titles, completeness only</c:v>
                </c:pt>
                <c:pt idx="2">
                  <c:v>Sampling, including condition</c:v>
                </c:pt>
                <c:pt idx="3">
                  <c:v>Sampling, completeness only</c:v>
                </c:pt>
                <c:pt idx="4">
                  <c:v>None</c:v>
                </c:pt>
                <c:pt idx="5">
                  <c:v>Other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2">
                  <c:v>1</c:v>
                </c:pt>
                <c:pt idx="3">
                  <c:v>1</c:v>
                </c:pt>
                <c:pt idx="4">
                  <c:v>4</c:v>
                </c:pt>
                <c:pt idx="5">
                  <c:v>8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42414080"/>
        <c:axId val="42416768"/>
      </c:barChart>
      <c:catAx>
        <c:axId val="42414080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crossAx val="42416768"/>
        <c:crosses val="autoZero"/>
        <c:auto val="1"/>
        <c:lblAlgn val="ctr"/>
        <c:lblOffset val="100"/>
        <c:noMultiLvlLbl val="0"/>
      </c:catAx>
      <c:valAx>
        <c:axId val="4241676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4241408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AA7F6E8D-296A-49ED-9765-E09A1762D8A1}" type="datetimeFigureOut">
              <a:rPr lang="en-US" smtClean="0"/>
              <a:t>6/20/2017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64021701-9384-42EE-A9CA-10A6840B34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6509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 smtClean="0">
                <a:latin typeface="Arial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37D7424-A5DA-42AB-A606-28C35F013D7D}" type="datetimeFigureOut">
              <a:rPr lang="en-US" altLang="en-US"/>
              <a:pPr/>
              <a:t>6/20/2017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 smtClean="0">
                <a:latin typeface="Arial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F46D8AE-25D5-42EA-878F-CC385BADC3E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8663151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4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altLang="en-US" smtClean="0"/>
              <a:t>Was CI-CCI validation unique?</a:t>
            </a:r>
          </a:p>
        </p:txBody>
      </p:sp>
      <p:sp>
        <p:nvSpPr>
          <p:cNvPr id="1331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1pPr>
            <a:lvl2pPr marL="757066" indent="-291179"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2pPr>
            <a:lvl3pPr marL="1164717" indent="-232943"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3pPr>
            <a:lvl4pPr marL="1630604" indent="-232943"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4pPr>
            <a:lvl5pPr marL="2096491" indent="-232943"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9pPr>
          </a:lstStyle>
          <a:p>
            <a:fld id="{063934F3-9522-435E-B6AB-D81142255BB2}" type="slidenum">
              <a:rPr lang="en-US" altLang="en-US" sz="1200"/>
              <a:pPr/>
              <a:t>5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12460395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8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altLang="en-US" dirty="0" smtClean="0"/>
              <a:t>Briefly describe the 3 main types of retention programs?</a:t>
            </a:r>
          </a:p>
        </p:txBody>
      </p:sp>
      <p:sp>
        <p:nvSpPr>
          <p:cNvPr id="143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1pPr>
            <a:lvl2pPr marL="757066" indent="-291179"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2pPr>
            <a:lvl3pPr marL="1164717" indent="-232943"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3pPr>
            <a:lvl4pPr marL="1630604" indent="-232943"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4pPr>
            <a:lvl5pPr marL="2096491" indent="-232943"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9pPr>
          </a:lstStyle>
          <a:p>
            <a:fld id="{C1624571-70A4-44D5-94C3-AA8939FF70F7}" type="slidenum">
              <a:rPr lang="en-US" altLang="en-US" sz="1200"/>
              <a:pPr/>
              <a:t>6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24480736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Point out that “Other” included responses indicating that</a:t>
            </a:r>
            <a:r>
              <a:rPr lang="en-US" baseline="0" dirty="0" smtClean="0"/>
              <a:t> validation was still being considered, but none indicated full validation.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46D8AE-25D5-42EA-878F-CC385BADC3EB}" type="slidenum">
              <a:rPr lang="en-US" altLang="en-US" smtClean="0"/>
              <a:pPr/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107753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Concern about loss of access to scholarly</a:t>
            </a:r>
            <a:r>
              <a:rPr lang="en-US" baseline="0" dirty="0" smtClean="0"/>
              <a:t> material vs. Few items retained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46D8AE-25D5-42EA-878F-CC385BADC3EB}" type="slidenum">
              <a:rPr lang="en-US" altLang="en-US" smtClean="0"/>
              <a:pPr/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14977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2966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88945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294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9173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716246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893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6401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98198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221798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712322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15735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pic>
        <p:nvPicPr>
          <p:cNvPr id="1028" name="Picture 6" descr="UNIVERSITY PRIMARY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6019800"/>
            <a:ext cx="1524000" cy="65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MS PGothic" pitchFamily="34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charset="0"/>
          <a:ea typeface="MS PGothic" pitchFamily="34" charset="-128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charset="0"/>
          <a:ea typeface="MS PGothic" pitchFamily="34" charset="-128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charset="0"/>
          <a:ea typeface="MS PGothic" pitchFamily="34" charset="-128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charset="0"/>
          <a:ea typeface="MS PGothic" pitchFamily="34" charset="-128"/>
          <a:cs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charset="0"/>
          <a:ea typeface="ＭＳ Ｐゴシック" charset="0"/>
          <a:cs typeface="ＭＳ Ｐゴシック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charset="0"/>
          <a:ea typeface="ＭＳ Ｐゴシック" charset="0"/>
          <a:cs typeface="ＭＳ Ｐゴシック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charset="0"/>
          <a:ea typeface="ＭＳ Ｐゴシック" charset="0"/>
          <a:cs typeface="ＭＳ Ｐゴシック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charset="0"/>
          <a:ea typeface="ＭＳ Ｐゴシック" charset="0"/>
          <a:cs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MS PGothic" pitchFamily="34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MS PGothic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MS PGothic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MS PGothic" pitchFamily="34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tinyurl.com/cicci-validation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papr.crl.edu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Central Iowa Collaborative Collections Initiative Survey</a:t>
            </a:r>
          </a:p>
        </p:txBody>
      </p:sp>
      <p:sp>
        <p:nvSpPr>
          <p:cNvPr id="2050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Teri Koch</a:t>
            </a:r>
          </a:p>
          <a:p>
            <a:pPr eaLnBrk="1" hangingPunct="1"/>
            <a:r>
              <a:rPr lang="en-US" altLang="en-US" smtClean="0"/>
              <a:t>Andrew Welch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Reasons for Not Validating</a:t>
            </a:r>
          </a:p>
        </p:txBody>
      </p:sp>
      <p:sp>
        <p:nvSpPr>
          <p:cNvPr id="921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Respondents were asked to rank factors, with 1 being the most important</a:t>
            </a:r>
          </a:p>
          <a:p>
            <a:pPr eaLnBrk="1" hangingPunct="1"/>
            <a:r>
              <a:rPr lang="en-US" altLang="en-US" smtClean="0"/>
              <a:t>Cost vs. benefit was the highest ranked factor (4 programs ranked it 1 or 2)</a:t>
            </a:r>
          </a:p>
          <a:p>
            <a:pPr eaLnBrk="1" hangingPunct="1"/>
            <a:r>
              <a:rPr lang="en-US" altLang="en-US" smtClean="0"/>
              <a:t>Multiple copies held within the group was the second most important factor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Lessons Learned - Comments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“Our </a:t>
            </a:r>
            <a:r>
              <a:rPr lang="en-US" dirty="0"/>
              <a:t>statistical consultant was integral to the success of our validation sample study</a:t>
            </a:r>
            <a:r>
              <a:rPr lang="en-US" dirty="0" smtClean="0"/>
              <a:t>.”</a:t>
            </a:r>
          </a:p>
          <a:p>
            <a:r>
              <a:rPr lang="en-US" dirty="0" smtClean="0"/>
              <a:t>“Use a data collection tool, such as Sara Amato’s at EAST.”</a:t>
            </a:r>
          </a:p>
          <a:p>
            <a:r>
              <a:rPr lang="en-US" dirty="0" smtClean="0"/>
              <a:t>“You </a:t>
            </a:r>
            <a:r>
              <a:rPr lang="en-US" dirty="0"/>
              <a:t>need to consider the ROI of </a:t>
            </a:r>
            <a:r>
              <a:rPr lang="en-US" dirty="0" smtClean="0"/>
              <a:t>validation.”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90586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CI-CCI Web App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599" y="1600200"/>
            <a:ext cx="8511177" cy="4191000"/>
          </a:xfrm>
        </p:spPr>
      </p:pic>
    </p:spTree>
    <p:extLst>
      <p:ext uri="{BB962C8B-B14F-4D97-AF65-F5344CB8AC3E}">
        <p14:creationId xmlns:p14="http://schemas.microsoft.com/office/powerpoint/2010/main" val="242044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CI-CCI Sampling (6,000 volumes) vs. Full Validation Success Rates</a:t>
            </a:r>
            <a:endParaRPr lang="en-US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33835203"/>
              </p:ext>
            </p:extLst>
          </p:nvPr>
        </p:nvGraphicFramePr>
        <p:xfrm>
          <a:off x="457200" y="1828800"/>
          <a:ext cx="8153400" cy="40386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584089"/>
                <a:gridCol w="1289014"/>
                <a:gridCol w="1553029"/>
                <a:gridCol w="1910225"/>
                <a:gridCol w="1817043"/>
              </a:tblGrid>
              <a:tr h="13716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Random Sampling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Random Sampling, including withdrawals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Full Validation (# of volumes)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Full Validation, including</a:t>
                      </a:r>
                      <a:r>
                        <a:rPr lang="en-US" baseline="0" dirty="0" smtClean="0"/>
                        <a:t> withdrawals (# of volumes)</a:t>
                      </a:r>
                      <a:endParaRPr lang="en-US" dirty="0"/>
                    </a:p>
                  </a:txBody>
                  <a:tcPr/>
                </a:tc>
              </a:tr>
              <a:tr h="533400">
                <a:tc>
                  <a:txBody>
                    <a:bodyPr/>
                    <a:lstStyle/>
                    <a:p>
                      <a:r>
                        <a:rPr lang="en-US" dirty="0" smtClean="0"/>
                        <a:t>Institution</a:t>
                      </a:r>
                      <a:r>
                        <a:rPr lang="en-US" baseline="0" dirty="0" smtClean="0"/>
                        <a:t> A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98.1%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N/A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98.1%  (20,143)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N/A</a:t>
                      </a:r>
                    </a:p>
                  </a:txBody>
                  <a:tcPr anchor="ctr"/>
                </a:tc>
              </a:tr>
              <a:tr h="53340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Institution</a:t>
                      </a:r>
                      <a:r>
                        <a:rPr lang="en-US" baseline="0" dirty="0" smtClean="0"/>
                        <a:t> B</a:t>
                      </a:r>
                      <a:endParaRPr lang="en-US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99.4%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N/A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99.4%  (46,754)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N/A</a:t>
                      </a:r>
                      <a:endParaRPr lang="en-US" dirty="0"/>
                    </a:p>
                  </a:txBody>
                  <a:tcPr anchor="ctr"/>
                </a:tc>
              </a:tr>
              <a:tr h="53340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Institution</a:t>
                      </a:r>
                      <a:r>
                        <a:rPr lang="en-US" baseline="0" dirty="0" smtClean="0"/>
                        <a:t> C</a:t>
                      </a:r>
                      <a:endParaRPr lang="en-US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97.1%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91.9%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97.1%  (23,415)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91.9% (24,741)</a:t>
                      </a:r>
                      <a:endParaRPr lang="en-US" dirty="0"/>
                    </a:p>
                  </a:txBody>
                  <a:tcPr anchor="ctr"/>
                </a:tc>
              </a:tr>
              <a:tr h="53340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Institution</a:t>
                      </a:r>
                      <a:r>
                        <a:rPr lang="en-US" baseline="0" dirty="0" smtClean="0"/>
                        <a:t> D</a:t>
                      </a:r>
                      <a:endParaRPr lang="en-US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98.8%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N/A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98.8%</a:t>
                      </a:r>
                      <a:r>
                        <a:rPr lang="en-US" baseline="0" dirty="0" smtClean="0"/>
                        <a:t>  (14,511)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N/A</a:t>
                      </a:r>
                      <a:endParaRPr lang="en-US" dirty="0"/>
                    </a:p>
                  </a:txBody>
                  <a:tcPr anchor="ctr"/>
                </a:tc>
              </a:tr>
              <a:tr h="53340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Institution</a:t>
                      </a:r>
                      <a:r>
                        <a:rPr lang="en-US" baseline="0" dirty="0" smtClean="0"/>
                        <a:t> E</a:t>
                      </a:r>
                      <a:endParaRPr lang="en-US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97.3%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91.3%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97.3%  (38,471)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91.3% (40,971)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17643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Conclusions</a:t>
            </a:r>
          </a:p>
        </p:txBody>
      </p:sp>
      <p:sp>
        <p:nvSpPr>
          <p:cNvPr id="11266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772400" cy="49530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Value of verification depends upon number of retention copies and, to a lesser extent, collection size.</a:t>
            </a:r>
          </a:p>
          <a:p>
            <a:pPr eaLnBrk="1" hangingPunct="1"/>
            <a:r>
              <a:rPr lang="en-US" altLang="en-US" dirty="0"/>
              <a:t>8 of 13 respondents </a:t>
            </a:r>
            <a:r>
              <a:rPr lang="en-US" altLang="en-US" dirty="0" smtClean="0"/>
              <a:t>consider validation to be </a:t>
            </a:r>
            <a:r>
              <a:rPr lang="en-US" altLang="en-US" dirty="0"/>
              <a:t>“Moderately to Extremely Useful” </a:t>
            </a:r>
            <a:endParaRPr lang="en-US" altLang="en-US" dirty="0" smtClean="0"/>
          </a:p>
          <a:p>
            <a:pPr eaLnBrk="1" hangingPunct="1"/>
            <a:r>
              <a:rPr lang="en-US" altLang="en-US" dirty="0" smtClean="0"/>
              <a:t>Sampling may be sufficient for programs retaining multiple copies. </a:t>
            </a:r>
          </a:p>
          <a:p>
            <a:pPr eaLnBrk="1" hangingPunct="1"/>
            <a:r>
              <a:rPr lang="en-US" altLang="en-US" dirty="0" smtClean="0"/>
              <a:t>Full survey results: </a:t>
            </a:r>
            <a:r>
              <a:rPr lang="en-US" altLang="en-US" dirty="0" smtClean="0">
                <a:hlinkClick r:id="rId2"/>
              </a:rPr>
              <a:t>https://tinyurl.com/cicci-validation</a:t>
            </a:r>
            <a:endParaRPr lang="en-US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Central Iowa Collaborative Collections Initiative (CI-CCI)</a:t>
            </a:r>
            <a:endParaRPr lang="en-US" dirty="0"/>
          </a:p>
        </p:txBody>
      </p:sp>
      <p:pic>
        <p:nvPicPr>
          <p:cNvPr id="4" name="Content Placeholder 3" descr="CI-CCI-compiled-photo_names-4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981200"/>
            <a:ext cx="7315200" cy="47707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768634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0" y="254000"/>
            <a:ext cx="8913813" cy="914400"/>
          </a:xfrm>
        </p:spPr>
        <p:txBody>
          <a:bodyPr/>
          <a:lstStyle/>
          <a:p>
            <a:r>
              <a:rPr lang="en-US" altLang="en-US" smtClean="0"/>
              <a:t>CI-CCI key facts: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177800" y="1023938"/>
            <a:ext cx="8558213" cy="5522912"/>
          </a:xfrm>
        </p:spPr>
        <p:txBody>
          <a:bodyPr/>
          <a:lstStyle/>
          <a:p>
            <a:pPr>
              <a:lnSpc>
                <a:spcPct val="150000"/>
              </a:lnSpc>
              <a:spcBef>
                <a:spcPts val="50"/>
              </a:spcBef>
            </a:pPr>
            <a:r>
              <a:rPr lang="en-US" altLang="en-US" sz="2400" dirty="0" smtClean="0"/>
              <a:t>Formed in 2013. UNI joined in 2014.</a:t>
            </a:r>
          </a:p>
          <a:p>
            <a:pPr>
              <a:lnSpc>
                <a:spcPct val="150000"/>
              </a:lnSpc>
              <a:spcBef>
                <a:spcPts val="50"/>
              </a:spcBef>
            </a:pPr>
            <a:r>
              <a:rPr lang="en-US" altLang="en-US" sz="2400" dirty="0" smtClean="0"/>
              <a:t>Initial focus: Monograph retention</a:t>
            </a:r>
          </a:p>
          <a:p>
            <a:pPr>
              <a:lnSpc>
                <a:spcPct val="150000"/>
              </a:lnSpc>
              <a:spcBef>
                <a:spcPts val="50"/>
              </a:spcBef>
            </a:pPr>
            <a:r>
              <a:rPr lang="en-US" altLang="en-US" sz="2400" dirty="0" smtClean="0"/>
              <a:t>No shared catalog</a:t>
            </a:r>
          </a:p>
          <a:p>
            <a:pPr>
              <a:lnSpc>
                <a:spcPct val="150000"/>
              </a:lnSpc>
              <a:spcBef>
                <a:spcPts val="50"/>
              </a:spcBef>
            </a:pPr>
            <a:r>
              <a:rPr lang="en-US" altLang="en-US" sz="2400" dirty="0"/>
              <a:t>Characteristics:  </a:t>
            </a:r>
          </a:p>
          <a:p>
            <a:pPr lvl="1">
              <a:lnSpc>
                <a:spcPct val="150000"/>
              </a:lnSpc>
              <a:spcBef>
                <a:spcPts val="50"/>
              </a:spcBef>
            </a:pPr>
            <a:r>
              <a:rPr lang="en-US" altLang="en-US" sz="2400" dirty="0"/>
              <a:t>Small, Private Academic libraries (FTE’s: </a:t>
            </a:r>
            <a:r>
              <a:rPr lang="en-US" altLang="en-US" sz="2400" dirty="0" smtClean="0"/>
              <a:t>1,388</a:t>
            </a:r>
            <a:r>
              <a:rPr lang="en-US" altLang="en-US" sz="2400" dirty="0"/>
              <a:t>-</a:t>
            </a:r>
            <a:r>
              <a:rPr lang="en-US" altLang="en-US" sz="2400" dirty="0" smtClean="0"/>
              <a:t>4,400</a:t>
            </a:r>
            <a:r>
              <a:rPr lang="en-US" altLang="en-US" sz="2400" dirty="0"/>
              <a:t>)</a:t>
            </a:r>
          </a:p>
          <a:p>
            <a:pPr lvl="1">
              <a:lnSpc>
                <a:spcPct val="150000"/>
              </a:lnSpc>
              <a:spcBef>
                <a:spcPts val="50"/>
              </a:spcBef>
            </a:pPr>
            <a:r>
              <a:rPr lang="en-US" altLang="en-US" sz="2400" dirty="0"/>
              <a:t>UNI=Regent University. FTE=11,000</a:t>
            </a:r>
          </a:p>
          <a:p>
            <a:pPr>
              <a:lnSpc>
                <a:spcPct val="150000"/>
              </a:lnSpc>
              <a:spcBef>
                <a:spcPts val="50"/>
              </a:spcBef>
            </a:pPr>
            <a:r>
              <a:rPr lang="en-US" altLang="en-US" sz="2400" dirty="0"/>
              <a:t>Holdings (1,000,000 without UNI), with UNI = 2,000,000-ish</a:t>
            </a:r>
          </a:p>
          <a:p>
            <a:pPr>
              <a:lnSpc>
                <a:spcPct val="150000"/>
              </a:lnSpc>
              <a:spcBef>
                <a:spcPts val="50"/>
              </a:spcBef>
            </a:pPr>
            <a:r>
              <a:rPr lang="en-US" altLang="en-US" sz="2400" dirty="0"/>
              <a:t>Hired SCS for collection analysis</a:t>
            </a:r>
          </a:p>
          <a:p>
            <a:pPr>
              <a:lnSpc>
                <a:spcPct val="150000"/>
              </a:lnSpc>
              <a:spcBef>
                <a:spcPts val="50"/>
              </a:spcBef>
            </a:pP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8884983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Validate?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800" dirty="0"/>
              <a:t>Only one retention copy among the group</a:t>
            </a:r>
          </a:p>
          <a:p>
            <a:r>
              <a:rPr lang="en-US" altLang="en-US" sz="2800" dirty="0"/>
              <a:t>Relatively small number of titles to verify (around 154k total, Drake=45k)</a:t>
            </a:r>
          </a:p>
          <a:p>
            <a:r>
              <a:rPr lang="en-US" altLang="en-US" sz="2800" b="1" dirty="0" smtClean="0"/>
              <a:t>Important </a:t>
            </a:r>
            <a:r>
              <a:rPr lang="en-US" altLang="en-US" sz="2800" b="1" dirty="0"/>
              <a:t>to faculty </a:t>
            </a:r>
            <a:r>
              <a:rPr lang="en-US" altLang="en-US" sz="2800" dirty="0"/>
              <a:t>(they didn’t want to withdraw books unless guaranteed another CI-CCI school would </a:t>
            </a:r>
            <a:r>
              <a:rPr lang="en-US" altLang="en-US" sz="2800" b="1" dirty="0"/>
              <a:t>FOR CERTAIN </a:t>
            </a:r>
            <a:r>
              <a:rPr lang="en-US" altLang="en-US" sz="2800" dirty="0"/>
              <a:t>retain</a:t>
            </a:r>
            <a:r>
              <a:rPr lang="en-US" altLang="en-US" sz="2800" dirty="0" smtClean="0"/>
              <a:t>)</a:t>
            </a:r>
          </a:p>
          <a:p>
            <a:r>
              <a:rPr lang="en-US" altLang="en-US" dirty="0" smtClean="0"/>
              <a:t>Web </a:t>
            </a:r>
            <a:r>
              <a:rPr lang="en-US" altLang="en-US" dirty="0"/>
              <a:t>app developed to facilitate process (faculty involved in this process)</a:t>
            </a:r>
          </a:p>
          <a:p>
            <a:endParaRPr lang="en-US" alt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08016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Purpose of Survey</a:t>
            </a:r>
          </a:p>
        </p:txBody>
      </p:sp>
      <p:sp>
        <p:nvSpPr>
          <p:cNvPr id="512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Validation requirement added to MOU in 2015</a:t>
            </a:r>
          </a:p>
          <a:p>
            <a:pPr eaLnBrk="1" hangingPunct="1"/>
            <a:r>
              <a:rPr lang="en-US" altLang="en-US" smtClean="0"/>
              <a:t>Determine extent and perceived value of validation in other shared print programs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Survey Development</a:t>
            </a:r>
          </a:p>
        </p:txBody>
      </p:sp>
      <p:sp>
        <p:nvSpPr>
          <p:cNvPr id="6146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pPr eaLnBrk="1" hangingPunct="1"/>
            <a:r>
              <a:rPr lang="en-US" altLang="en-US" smtClean="0"/>
              <a:t>Selected participants after consulting the Print Archives Preservation Registry (</a:t>
            </a:r>
            <a:r>
              <a:rPr lang="en-US" altLang="en-US" smtClean="0">
                <a:hlinkClick r:id="rId3"/>
              </a:rPr>
              <a:t>PAPR</a:t>
            </a:r>
            <a:r>
              <a:rPr lang="en-US" altLang="en-US" smtClean="0"/>
              <a:t>) list and talking with Ruth Fischer (SCS)</a:t>
            </a:r>
          </a:p>
          <a:p>
            <a:pPr eaLnBrk="1" hangingPunct="1"/>
            <a:r>
              <a:rPr lang="en-US" altLang="en-US" smtClean="0"/>
              <a:t>Targeted programs performing monograph retention (all or mixed)</a:t>
            </a:r>
          </a:p>
          <a:p>
            <a:pPr eaLnBrk="1" hangingPunct="1"/>
            <a:r>
              <a:rPr lang="en-US" altLang="en-US" smtClean="0"/>
              <a:t>Short Qualtrix survey with focused questions, emailed to program contacts</a:t>
            </a:r>
          </a:p>
          <a:p>
            <a:pPr eaLnBrk="1" hangingPunct="1"/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Level of Validation Performed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66057960"/>
              </p:ext>
            </p:extLst>
          </p:nvPr>
        </p:nvGraphicFramePr>
        <p:xfrm>
          <a:off x="685800" y="1676400"/>
          <a:ext cx="7772400" cy="4419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331130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5342"/>
            <a:ext cx="7848600" cy="1066800"/>
          </a:xfrm>
        </p:spPr>
        <p:txBody>
          <a:bodyPr/>
          <a:lstStyle/>
          <a:p>
            <a:r>
              <a:rPr lang="en-US" dirty="0" smtClean="0"/>
              <a:t>“</a:t>
            </a:r>
            <a:r>
              <a:rPr lang="en-US" sz="3600" dirty="0" smtClean="0"/>
              <a:t>Other” Level of validation performed: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458200" cy="5410200"/>
          </a:xfrm>
        </p:spPr>
        <p:txBody>
          <a:bodyPr/>
          <a:lstStyle/>
          <a:p>
            <a:r>
              <a:rPr lang="en-US" sz="2600" dirty="0"/>
              <a:t>Verification is limited to observing the book completeness and preservation (e.g., no visible mold</a:t>
            </a:r>
            <a:r>
              <a:rPr lang="en-US" sz="2600" dirty="0" smtClean="0"/>
              <a:t>).</a:t>
            </a:r>
          </a:p>
          <a:p>
            <a:r>
              <a:rPr lang="en-US" sz="2600" dirty="0" smtClean="0"/>
              <a:t>We’re </a:t>
            </a:r>
            <a:r>
              <a:rPr lang="en-US" sz="2600" dirty="0"/>
              <a:t>deciding how to handle sampling right now but nothing has been done to this </a:t>
            </a:r>
            <a:r>
              <a:rPr lang="en-US" sz="2600" dirty="0" smtClean="0"/>
              <a:t>point.</a:t>
            </a:r>
          </a:p>
          <a:p>
            <a:r>
              <a:rPr lang="en-US" sz="2600" dirty="0"/>
              <a:t>New members that are being asked to retain on average 58 titles are checking their shelves to ensure the title is </a:t>
            </a:r>
            <a:r>
              <a:rPr lang="en-US" sz="2600" dirty="0" smtClean="0"/>
              <a:t>present…But </a:t>
            </a:r>
            <a:r>
              <a:rPr lang="en-US" sz="2600" dirty="0"/>
              <a:t>this level of validation was just not feasible during the original group </a:t>
            </a:r>
            <a:r>
              <a:rPr lang="en-US" sz="2600" dirty="0" smtClean="0"/>
              <a:t>analysis. </a:t>
            </a:r>
          </a:p>
          <a:p>
            <a:r>
              <a:rPr lang="en-US" sz="2600" dirty="0"/>
              <a:t>As of current planning stage, no physical verification is anticipated, but could </a:t>
            </a:r>
            <a:r>
              <a:rPr lang="en-US" sz="2600" dirty="0" smtClean="0"/>
              <a:t>change.</a:t>
            </a:r>
          </a:p>
          <a:p>
            <a:r>
              <a:rPr lang="en-US" sz="2600" dirty="0"/>
              <a:t>No plans at this point but do not rule out verification work</a:t>
            </a:r>
            <a:r>
              <a:rPr lang="en-US" sz="2600" dirty="0" smtClean="0"/>
              <a:t>.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18988829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Reasons for Validating</a:t>
            </a:r>
          </a:p>
        </p:txBody>
      </p:sp>
      <p:sp>
        <p:nvSpPr>
          <p:cNvPr id="819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Respondents were asked to rank factors, with 1 being the most important</a:t>
            </a:r>
          </a:p>
          <a:p>
            <a:pPr eaLnBrk="1" hangingPunct="1"/>
            <a:r>
              <a:rPr lang="en-US" altLang="en-US" smtClean="0"/>
              <a:t>Loss of access and few retention copies both received the highest rankings</a:t>
            </a:r>
          </a:p>
          <a:p>
            <a:pPr eaLnBrk="1" hangingPunct="1"/>
            <a:r>
              <a:rPr lang="en-US" altLang="en-US" smtClean="0"/>
              <a:t>Survey choices could have been more clearly delineated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hiteDrakeTemp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Theme">
      <a:majorFont>
        <a:latin typeface="Times New Roman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ヒラギノ角ゴ Pro W3" charset="0"/>
            <a:cs typeface="ヒラギノ角ゴ Pro W3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ヒラギノ角ゴ Pro W3" charset="0"/>
            <a:cs typeface="ヒラギノ角ゴ Pro W3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422</TotalTime>
  <Words>637</Words>
  <Application>Microsoft Office PowerPoint</Application>
  <PresentationFormat>On-screen Show (4:3)</PresentationFormat>
  <Paragraphs>88</Paragraphs>
  <Slides>14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WhiteDrakeTemp</vt:lpstr>
      <vt:lpstr>Central Iowa Collaborative Collections Initiative Survey</vt:lpstr>
      <vt:lpstr>Central Iowa Collaborative Collections Initiative (CI-CCI)</vt:lpstr>
      <vt:lpstr>CI-CCI key facts:</vt:lpstr>
      <vt:lpstr>Why Validate?</vt:lpstr>
      <vt:lpstr>Purpose of Survey</vt:lpstr>
      <vt:lpstr>Survey Development</vt:lpstr>
      <vt:lpstr>Level of Validation Performed</vt:lpstr>
      <vt:lpstr>“Other” Level of validation performed:</vt:lpstr>
      <vt:lpstr>Reasons for Validating</vt:lpstr>
      <vt:lpstr>Reasons for Not Validating</vt:lpstr>
      <vt:lpstr>Lessons Learned - Comments</vt:lpstr>
      <vt:lpstr>CI-CCI Web App</vt:lpstr>
      <vt:lpstr>CI-CCI Sampling (6,000 volumes) vs. Full Validation Success Rates</vt:lpstr>
      <vt:lpstr>Conclusions</vt:lpstr>
    </vt:vector>
  </TitlesOfParts>
  <Company>Drake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Jaquie Summers</dc:creator>
  <cp:lastModifiedBy>Matthew Revitt</cp:lastModifiedBy>
  <cp:revision>34</cp:revision>
  <cp:lastPrinted>2017-06-16T21:32:25Z</cp:lastPrinted>
  <dcterms:created xsi:type="dcterms:W3CDTF">2007-01-17T21:26:14Z</dcterms:created>
  <dcterms:modified xsi:type="dcterms:W3CDTF">2017-06-20T16:58:12Z</dcterms:modified>
</cp:coreProperties>
</file>