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2" r:id="rId3"/>
    <p:sldId id="308" r:id="rId4"/>
    <p:sldId id="289" r:id="rId5"/>
    <p:sldId id="295" r:id="rId6"/>
    <p:sldId id="297" r:id="rId7"/>
    <p:sldId id="309" r:id="rId8"/>
    <p:sldId id="304" r:id="rId9"/>
    <p:sldId id="311" r:id="rId10"/>
    <p:sldId id="291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9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E7379C-6764-4B0E-A29C-2D13ED068995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7E176A-CDF4-43FA-8732-D7FA085E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3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FC57DD-4984-48C2-A74E-229D875B731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005CA6-23C2-4B2F-8EB1-7BB790FC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4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5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9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5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8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8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5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0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2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D4A3C-49D6-4542-AF77-0DF4BA2A1BCF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5546" y="552449"/>
            <a:ext cx="9144000" cy="3133725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Gold Rush</a:t>
            </a:r>
            <a:br>
              <a:rPr lang="en-US" sz="4800" b="1" dirty="0"/>
            </a:br>
            <a:r>
              <a:rPr lang="en-US" sz="4800" b="1" dirty="0"/>
              <a:t>Match Key</a:t>
            </a:r>
            <a:br>
              <a:rPr lang="en-US" sz="4800" b="1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62896"/>
            <a:ext cx="9144000" cy="390229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George Machovec</a:t>
            </a:r>
            <a:r>
              <a:rPr lang="en-US" dirty="0"/>
              <a:t>, Executive Director</a:t>
            </a:r>
          </a:p>
          <a:p>
            <a:r>
              <a:rPr lang="en-US" dirty="0"/>
              <a:t>Colorado Alliance of Research Libraries</a:t>
            </a:r>
          </a:p>
          <a:p>
            <a:endParaRPr lang="en-US" dirty="0"/>
          </a:p>
          <a:p>
            <a:r>
              <a:rPr lang="en-US" dirty="0"/>
              <a:t>June 24, 2022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</a:t>
            </a:r>
            <a:r>
              <a:rPr lang="en-US" sz="24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Annual </a:t>
            </a:r>
            <a:r>
              <a:rPr lang="en-US" sz="24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PAN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Forum</a:t>
            </a: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dirty="0"/>
          </a:p>
          <a:p>
            <a:r>
              <a:rPr lang="en-US" dirty="0"/>
              <a:t>george@coalliance.org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582" y="285029"/>
            <a:ext cx="24479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25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Let us know if you want more detailed documentation or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George Machovec</a:t>
            </a:r>
          </a:p>
          <a:p>
            <a:pPr marL="0" indent="0" algn="ctr">
              <a:buNone/>
            </a:pPr>
            <a:r>
              <a:rPr lang="en-US" dirty="0"/>
              <a:t>Executive Director</a:t>
            </a:r>
          </a:p>
          <a:p>
            <a:pPr marL="0" indent="0" algn="ctr">
              <a:buNone/>
            </a:pPr>
            <a:r>
              <a:rPr lang="en-US" dirty="0"/>
              <a:t>Colorado Alliance of Research Libraries</a:t>
            </a:r>
          </a:p>
          <a:p>
            <a:pPr marL="0" indent="0" algn="ctr">
              <a:buNone/>
            </a:pPr>
            <a:r>
              <a:rPr lang="en-US" dirty="0"/>
              <a:t>george@coalliance.org</a:t>
            </a:r>
          </a:p>
        </p:txBody>
      </p:sp>
    </p:spTree>
    <p:extLst>
      <p:ext uri="{BB962C8B-B14F-4D97-AF65-F5344CB8AC3E}">
        <p14:creationId xmlns:p14="http://schemas.microsoft.com/office/powerpoint/2010/main" val="411547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Gold Rush Analytics Technical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880" y="1953127"/>
            <a:ext cx="7030719" cy="4579753"/>
          </a:xfrm>
        </p:spPr>
        <p:txBody>
          <a:bodyPr anchor="ctr">
            <a:normAutofit/>
          </a:bodyPr>
          <a:lstStyle/>
          <a:p>
            <a:pPr lvl="1"/>
            <a:endParaRPr lang="en-US" sz="1500" dirty="0"/>
          </a:p>
          <a:p>
            <a:pPr lvl="1"/>
            <a:r>
              <a:rPr lang="en-US" sz="2200" dirty="0"/>
              <a:t>Developed and hosted by the Colorado Alliance of Research Libraries</a:t>
            </a:r>
          </a:p>
          <a:p>
            <a:pPr lvl="1"/>
            <a:r>
              <a:rPr lang="en-US" sz="2200" dirty="0"/>
              <a:t>Highly modified Blacklight/</a:t>
            </a:r>
            <a:r>
              <a:rPr lang="en-US" sz="2200" dirty="0" err="1"/>
              <a:t>Solr</a:t>
            </a:r>
            <a:r>
              <a:rPr lang="en-US" sz="2200" dirty="0"/>
              <a:t> implementation</a:t>
            </a:r>
          </a:p>
          <a:p>
            <a:pPr lvl="2"/>
            <a:r>
              <a:rPr lang="en-US" sz="2200" dirty="0"/>
              <a:t>Uses mostly open-source software with a few exceptions (e.g. charting)</a:t>
            </a:r>
          </a:p>
          <a:p>
            <a:pPr lvl="1"/>
            <a:r>
              <a:rPr lang="en-US" sz="2200" dirty="0"/>
              <a:t>Servers located at the University of Denver</a:t>
            </a:r>
          </a:p>
          <a:p>
            <a:pPr lvl="2"/>
            <a:r>
              <a:rPr lang="en-US" sz="2200" dirty="0"/>
              <a:t>Much less expensive than AWS hosting at this point</a:t>
            </a:r>
          </a:p>
          <a:p>
            <a:pPr lvl="1"/>
            <a:r>
              <a:rPr lang="en-US" sz="2200" dirty="0"/>
              <a:t>Code is backed-up in GitHub</a:t>
            </a:r>
          </a:p>
          <a:p>
            <a:pPr lvl="1"/>
            <a:r>
              <a:rPr lang="en-US" sz="2200" dirty="0"/>
              <a:t>Offered as a service by the Colorado Alliance at cost</a:t>
            </a:r>
          </a:p>
          <a:p>
            <a:pPr lvl="2"/>
            <a:r>
              <a:rPr lang="en-US" sz="2200" dirty="0"/>
              <a:t>No startup fees</a:t>
            </a:r>
          </a:p>
          <a:p>
            <a:pPr lvl="2"/>
            <a:r>
              <a:rPr lang="en-US" sz="2200" dirty="0"/>
              <a:t>Friendly contract terms</a:t>
            </a:r>
          </a:p>
          <a:p>
            <a:pPr lvl="1"/>
            <a:endParaRPr lang="en-US" sz="15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626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DA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Home">
            <a:extLst>
              <a:ext uri="{FF2B5EF4-FFF2-40B4-BE49-F238E27FC236}">
                <a16:creationId xmlns:a16="http://schemas.microsoft.com/office/drawing/2014/main" id="{A13D7382-7F85-49FA-89D9-76689A99E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172992"/>
            <a:ext cx="1462088" cy="51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16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3B5E7-C87C-5155-0474-0B22B6134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MARC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82685-B95D-CD7F-CA15-65A200B55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do we match records in the system?</a:t>
            </a:r>
          </a:p>
          <a:p>
            <a:r>
              <a:rPr lang="en-US" dirty="0"/>
              <a:t>No common record source</a:t>
            </a:r>
          </a:p>
          <a:p>
            <a:pPr lvl="1"/>
            <a:r>
              <a:rPr lang="en-US" dirty="0"/>
              <a:t>OCLC, older RLIN records, vendor supplied, other sources (e.g. </a:t>
            </a:r>
            <a:r>
              <a:rPr lang="en-US" dirty="0" err="1"/>
              <a:t>Skyriver</a:t>
            </a:r>
            <a:r>
              <a:rPr lang="en-US" dirty="0"/>
              <a:t>)</a:t>
            </a:r>
          </a:p>
          <a:p>
            <a:r>
              <a:rPr lang="en-US" dirty="0"/>
              <a:t>Decided to create a match key based on universal elements from the MARC record </a:t>
            </a:r>
          </a:p>
          <a:p>
            <a:r>
              <a:rPr lang="en-US" dirty="0"/>
              <a:t>Will pre-build the match key during record loading so the system works in real-time</a:t>
            </a:r>
          </a:p>
          <a:p>
            <a:r>
              <a:rPr lang="en-US" dirty="0"/>
              <a:t>Supporting different use cases</a:t>
            </a:r>
          </a:p>
          <a:p>
            <a:pPr lvl="1"/>
            <a:r>
              <a:rPr lang="en-US" dirty="0"/>
              <a:t>Shared Print programs</a:t>
            </a:r>
          </a:p>
          <a:p>
            <a:pPr lvl="1"/>
            <a:r>
              <a:rPr lang="en-US" dirty="0"/>
              <a:t>General library analytics for weeding, shared storage, prospective collection development, backfile </a:t>
            </a:r>
            <a:r>
              <a:rPr lang="en-US" dirty="0" err="1"/>
              <a:t>ebook</a:t>
            </a:r>
            <a:r>
              <a:rPr lang="en-US" dirty="0"/>
              <a:t> purchasing, single &amp; comparative analytics, resource sharing, etc.</a:t>
            </a:r>
          </a:p>
          <a:p>
            <a:endParaRPr lang="en-US" dirty="0"/>
          </a:p>
        </p:txBody>
      </p:sp>
      <p:pic>
        <p:nvPicPr>
          <p:cNvPr id="4" name="Picture 2" descr="Home">
            <a:extLst>
              <a:ext uri="{FF2B5EF4-FFF2-40B4-BE49-F238E27FC236}">
                <a16:creationId xmlns:a16="http://schemas.microsoft.com/office/drawing/2014/main" id="{134D8D27-4C51-3F5E-8646-0CBE6DAA1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082" y="456479"/>
            <a:ext cx="24479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07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Elements in Match Key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Title</a:t>
            </a:r>
            <a:endParaRPr lang="en-US" dirty="0"/>
          </a:p>
          <a:p>
            <a:pPr lvl="1"/>
            <a:r>
              <a:rPr lang="en-US" dirty="0"/>
              <a:t>245 $a $b (first 70 characters)</a:t>
            </a:r>
          </a:p>
          <a:p>
            <a:r>
              <a:rPr lang="en-US" b="1" dirty="0"/>
              <a:t>General Media Description</a:t>
            </a:r>
            <a:endParaRPr lang="en-US" dirty="0"/>
          </a:p>
          <a:p>
            <a:pPr lvl="1"/>
            <a:r>
              <a:rPr lang="en-US" dirty="0"/>
              <a:t>245 $h (pre-RDA)</a:t>
            </a:r>
          </a:p>
          <a:p>
            <a:r>
              <a:rPr lang="en-US" b="1" dirty="0"/>
              <a:t>Type</a:t>
            </a:r>
            <a:endParaRPr lang="en-US" dirty="0"/>
          </a:p>
          <a:p>
            <a:pPr lvl="1"/>
            <a:r>
              <a:rPr lang="en-US" dirty="0"/>
              <a:t>'_' Leader</a:t>
            </a:r>
          </a:p>
          <a:p>
            <a:r>
              <a:rPr lang="en-US" b="1" dirty="0"/>
              <a:t>Title Part</a:t>
            </a:r>
            <a:endParaRPr lang="en-US" dirty="0"/>
          </a:p>
          <a:p>
            <a:pPr lvl="1"/>
            <a:r>
              <a:rPr lang="en-US" dirty="0"/>
              <a:t>245 $p</a:t>
            </a:r>
          </a:p>
          <a:p>
            <a:r>
              <a:rPr lang="en-US" b="1" dirty="0"/>
              <a:t>Title Number</a:t>
            </a:r>
            <a:endParaRPr lang="en-US" dirty="0"/>
          </a:p>
          <a:p>
            <a:pPr lvl="1"/>
            <a:r>
              <a:rPr lang="en-US" dirty="0"/>
              <a:t>245 $n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7215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Publication Year</a:t>
            </a:r>
            <a:endParaRPr lang="en-US" dirty="0"/>
          </a:p>
          <a:p>
            <a:pPr lvl="1"/>
            <a:r>
              <a:rPr lang="en-US" dirty="0"/>
              <a:t>008, 264c or 260c</a:t>
            </a:r>
          </a:p>
          <a:p>
            <a:r>
              <a:rPr lang="en-US" b="1" dirty="0"/>
              <a:t>Edition Statement</a:t>
            </a:r>
            <a:endParaRPr lang="en-US" dirty="0"/>
          </a:p>
          <a:p>
            <a:pPr lvl="1"/>
            <a:r>
              <a:rPr lang="en-US" dirty="0"/>
              <a:t>250 $a</a:t>
            </a:r>
          </a:p>
          <a:p>
            <a:r>
              <a:rPr lang="en-US" b="1" dirty="0"/>
              <a:t>Publisher Name</a:t>
            </a:r>
            <a:endParaRPr lang="en-US" dirty="0"/>
          </a:p>
          <a:p>
            <a:pPr lvl="1"/>
            <a:r>
              <a:rPr lang="en-US" dirty="0"/>
              <a:t>260 or 264 $b</a:t>
            </a:r>
          </a:p>
          <a:p>
            <a:r>
              <a:rPr lang="en-US" b="1" dirty="0"/>
              <a:t>NO matching is done with ISBN, ISSN or OCLC #</a:t>
            </a:r>
          </a:p>
          <a:p>
            <a:r>
              <a:rPr lang="en-US" b="1" dirty="0"/>
              <a:t>Match key ends with an “e” or “p” to separate electronic and print</a:t>
            </a:r>
          </a:p>
        </p:txBody>
      </p:sp>
      <p:pic>
        <p:nvPicPr>
          <p:cNvPr id="6" name="Picture 2" descr="Home">
            <a:extLst>
              <a:ext uri="{FF2B5EF4-FFF2-40B4-BE49-F238E27FC236}">
                <a16:creationId xmlns:a16="http://schemas.microsoft.com/office/drawing/2014/main" id="{87D01EEC-C222-6919-19C3-9897D2451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472280"/>
            <a:ext cx="24479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70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 rot="12336472">
            <a:off x="10982037" y="2997523"/>
            <a:ext cx="484632" cy="978408"/>
          </a:xfrm>
          <a:prstGeom prst="downArrow">
            <a:avLst>
              <a:gd name="adj1" fmla="val 50000"/>
              <a:gd name="adj2" fmla="val 42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36A0A7-7544-6926-C865-84CC5FAC3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"/>
            <a:ext cx="12281647" cy="65246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58D287-3398-0CA1-0F74-4309E1EB7B7B}"/>
              </a:ext>
            </a:extLst>
          </p:cNvPr>
          <p:cNvSpPr txBox="1"/>
          <p:nvPr/>
        </p:nvSpPr>
        <p:spPr>
          <a:xfrm>
            <a:off x="8242172" y="3109280"/>
            <a:ext cx="3307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 that the match key ends in a “p” or “e” to separate print from electronic resources</a:t>
            </a: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95F91ABD-0609-5EC2-27D6-A8D1DB8D450D}"/>
              </a:ext>
            </a:extLst>
          </p:cNvPr>
          <p:cNvSpPr/>
          <p:nvPr/>
        </p:nvSpPr>
        <p:spPr>
          <a:xfrm>
            <a:off x="11483344" y="2997523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2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746C57F-D5F6-BFFA-8C0E-170E7DBD6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759505" cy="677848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B877BF6-63B6-634F-FA09-8AD16F544200}"/>
              </a:ext>
            </a:extLst>
          </p:cNvPr>
          <p:cNvSpPr txBox="1"/>
          <p:nvPr/>
        </p:nvSpPr>
        <p:spPr>
          <a:xfrm>
            <a:off x="8637104" y="1898374"/>
            <a:ext cx="336190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 libraries have matched up. Select library to see their unique MARC record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4C7655-E7A2-E1F0-402A-7CB806D4F9BA}"/>
              </a:ext>
            </a:extLst>
          </p:cNvPr>
          <p:cNvSpPr txBox="1"/>
          <p:nvPr/>
        </p:nvSpPr>
        <p:spPr>
          <a:xfrm>
            <a:off x="8637104" y="4061431"/>
            <a:ext cx="32799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 master indexing record is selected based on encoding level. MARC records from all sites are linked to the match 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47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15B6-AE3B-E555-9364-9F529849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B520B9-DDBF-0F78-BD5C-A513363135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0815"/>
            <a:ext cx="12909175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8DC02E-FC48-72DB-CC29-9A016535149C}"/>
              </a:ext>
            </a:extLst>
          </p:cNvPr>
          <p:cNvSpPr txBox="1"/>
          <p:nvPr/>
        </p:nvSpPr>
        <p:spPr>
          <a:xfrm>
            <a:off x="7109460" y="4011930"/>
            <a:ext cx="378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Match key is using the 880 rather than 245 due to transliteration issues</a:t>
            </a:r>
          </a:p>
        </p:txBody>
      </p:sp>
    </p:spTree>
    <p:extLst>
      <p:ext uri="{BB962C8B-B14F-4D97-AF65-F5344CB8AC3E}">
        <p14:creationId xmlns:p14="http://schemas.microsoft.com/office/powerpoint/2010/main" val="51000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Match Key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Speed of Indexing</a:t>
            </a:r>
          </a:p>
          <a:p>
            <a:r>
              <a:rPr lang="en-US" dirty="0"/>
              <a:t>Examples of normalization issues</a:t>
            </a:r>
          </a:p>
          <a:p>
            <a:pPr lvl="1"/>
            <a:r>
              <a:rPr lang="en-US" dirty="0"/>
              <a:t>Put all in lower case</a:t>
            </a:r>
          </a:p>
          <a:p>
            <a:pPr lvl="1"/>
            <a:r>
              <a:rPr lang="en-US" dirty="0"/>
              <a:t>Getting rid of unwanted spaces</a:t>
            </a:r>
          </a:p>
          <a:p>
            <a:pPr lvl="1"/>
            <a:r>
              <a:rPr lang="en-US" dirty="0"/>
              <a:t>Getting rid of special characters</a:t>
            </a:r>
          </a:p>
          <a:p>
            <a:pPr lvl="1"/>
            <a:r>
              <a:rPr lang="en-US" dirty="0"/>
              <a:t>Leading and following special characters deleted</a:t>
            </a:r>
          </a:p>
          <a:p>
            <a:pPr lvl="1"/>
            <a:r>
              <a:rPr lang="en-US" dirty="0"/>
              <a:t>Handling non-English vernacular (using 880 when available) </a:t>
            </a:r>
          </a:p>
          <a:p>
            <a:pPr lvl="1"/>
            <a:r>
              <a:rPr lang="en-US" dirty="0"/>
              <a:t>Date selection (008, 264c, 260c), handling reprint dates rather than original dates</a:t>
            </a:r>
          </a:p>
          <a:p>
            <a:pPr lvl="1"/>
            <a:r>
              <a:rPr lang="en-US" dirty="0"/>
              <a:t>Normalizing publisher names</a:t>
            </a:r>
          </a:p>
          <a:p>
            <a:pPr lvl="1"/>
            <a:r>
              <a:rPr lang="en-US" dirty="0"/>
              <a:t>Normalizing edition statements to integers (e.g. Second, 2</a:t>
            </a:r>
            <a:r>
              <a:rPr lang="en-US" baseline="30000" dirty="0"/>
              <a:t>nd</a:t>
            </a:r>
            <a:r>
              <a:rPr lang="en-US" dirty="0"/>
              <a:t>, 2d)</a:t>
            </a:r>
          </a:p>
          <a:p>
            <a:pPr lvl="1"/>
            <a:endParaRPr lang="en-US" dirty="0"/>
          </a:p>
        </p:txBody>
      </p:sp>
      <p:pic>
        <p:nvPicPr>
          <p:cNvPr id="4" name="Picture 2" descr="Home">
            <a:extLst>
              <a:ext uri="{FF2B5EF4-FFF2-40B4-BE49-F238E27FC236}">
                <a16:creationId xmlns:a16="http://schemas.microsoft.com/office/drawing/2014/main" id="{B0A09813-B8B2-E669-EB4A-435315D33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442" y="472280"/>
            <a:ext cx="24479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31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8F8FCC-8657-5CA6-BC21-277F0108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&amp; Cons of Match Key Approach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CDD5E8-BEEE-8138-3FAC-72E9F8F334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Pros</a:t>
            </a:r>
          </a:p>
          <a:p>
            <a:r>
              <a:rPr lang="en-US" dirty="0"/>
              <a:t>Works quickly &amp; efficiently in application when created</a:t>
            </a:r>
          </a:p>
          <a:p>
            <a:r>
              <a:rPr lang="en-US" dirty="0"/>
              <a:t>Creates a universal hash tag representing the record</a:t>
            </a:r>
          </a:p>
          <a:p>
            <a:r>
              <a:rPr lang="en-US" dirty="0"/>
              <a:t>Understandable to librarians</a:t>
            </a:r>
          </a:p>
          <a:p>
            <a:r>
              <a:rPr lang="en-US" dirty="0"/>
              <a:t>Works across all MARC formats</a:t>
            </a:r>
          </a:p>
          <a:p>
            <a:r>
              <a:rPr lang="en-US" dirty="0"/>
              <a:t>Concept could be adapted in a </a:t>
            </a:r>
            <a:r>
              <a:rPr lang="en-US" dirty="0" err="1"/>
              <a:t>bibframe</a:t>
            </a:r>
            <a:r>
              <a:rPr lang="en-US" dirty="0"/>
              <a:t> data model</a:t>
            </a:r>
          </a:p>
          <a:p>
            <a:r>
              <a:rPr lang="en-US" dirty="0"/>
              <a:t>Not dependent on OCLC #s, ISBNs, ISSNs, LCCNs or other numbers that may not exist</a:t>
            </a:r>
          </a:p>
          <a:p>
            <a:r>
              <a:rPr lang="en-US" dirty="0"/>
              <a:t>Can tweak and change as needed in the next indexing run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75F09C-89A7-46DA-E977-F80251D05C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Cons</a:t>
            </a:r>
          </a:p>
          <a:p>
            <a:r>
              <a:rPr lang="en-US" dirty="0"/>
              <a:t>Significant computing resources needed</a:t>
            </a:r>
          </a:p>
          <a:p>
            <a:pPr lvl="1"/>
            <a:r>
              <a:rPr lang="en-US" dirty="0"/>
              <a:t>We run multiple simultaneous streams to speed up match key creation</a:t>
            </a:r>
          </a:p>
          <a:p>
            <a:r>
              <a:rPr lang="en-US" dirty="0"/>
              <a:t>Match key index must be rebuilt if there is a change in normalization or elements used</a:t>
            </a:r>
          </a:p>
          <a:p>
            <a:r>
              <a:rPr lang="en-US" dirty="0"/>
              <a:t>Not flexible for fuzzy matching or on-the-fly changes</a:t>
            </a:r>
          </a:p>
          <a:p>
            <a:r>
              <a:rPr lang="en-US" dirty="0"/>
              <a:t>Will be difficult to use across different platforms unless organizations use the exact same code due to differences in normalizing</a:t>
            </a:r>
          </a:p>
          <a:p>
            <a:r>
              <a:rPr lang="en-US" dirty="0"/>
              <a:t>Relying on libraries to not mess with the MARC record standard in their catalog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7" name="Picture 2" descr="Home">
            <a:extLst>
              <a:ext uri="{FF2B5EF4-FFF2-40B4-BE49-F238E27FC236}">
                <a16:creationId xmlns:a16="http://schemas.microsoft.com/office/drawing/2014/main" id="{DFD5D2C8-348A-7821-8470-7614D75C1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307" y="472280"/>
            <a:ext cx="24479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53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</TotalTime>
  <Words>610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        Gold Rush Match Key  </vt:lpstr>
      <vt:lpstr>Gold Rush Analytics Technical Overview</vt:lpstr>
      <vt:lpstr>Matching MARC</vt:lpstr>
      <vt:lpstr>Selected Elements in Match Key</vt:lpstr>
      <vt:lpstr>PowerPoint Presentation</vt:lpstr>
      <vt:lpstr>PowerPoint Presentation</vt:lpstr>
      <vt:lpstr>PowerPoint Presentation</vt:lpstr>
      <vt:lpstr>Challenges in Match Key Building</vt:lpstr>
      <vt:lpstr>Pros &amp; Cons of Match Key Approach</vt:lpstr>
      <vt:lpstr>Let us know if you want more detailed documentation or code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 Rush Library Content Comparison Tool</dc:title>
  <dc:creator>George Machovec</dc:creator>
  <cp:lastModifiedBy>George Machovec</cp:lastModifiedBy>
  <cp:revision>261</cp:revision>
  <cp:lastPrinted>2015-10-12T22:32:54Z</cp:lastPrinted>
  <dcterms:created xsi:type="dcterms:W3CDTF">2015-04-22T20:22:08Z</dcterms:created>
  <dcterms:modified xsi:type="dcterms:W3CDTF">2022-06-15T22:17:38Z</dcterms:modified>
</cp:coreProperties>
</file>