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7" r:id="rId4"/>
    <p:sldId id="266" r:id="rId5"/>
    <p:sldId id="257" r:id="rId6"/>
    <p:sldId id="261" r:id="rId7"/>
    <p:sldId id="258" r:id="rId8"/>
    <p:sldId id="259" r:id="rId9"/>
    <p:sldId id="263" r:id="rId10"/>
    <p:sldId id="264" r:id="rId11"/>
    <p:sldId id="268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strong, Kimberly L" initials="AKL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14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9429F-A038-4B26-B5D7-DA154F0D515C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1768B-D77A-4FA0-B429-4CF3CBF8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wrap="square" lIns="93159" tIns="93159" rIns="93159" bIns="93159" anchor="t" anchorCtr="0">
            <a:noAutofit/>
          </a:bodyPr>
          <a:lstStyle/>
          <a:p>
            <a:pPr>
              <a:buNone/>
            </a:pPr>
            <a:endParaRPr dirty="0"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558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(beyond explicitly shared print efforts)</a:t>
            </a:r>
            <a:endParaRPr/>
          </a:p>
          <a:p>
            <a:pPr marL="0" marR="0" lvl="0" indent="888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50" rIns="93150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192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A70F-9207-4927-B9CA-3F511B99EC37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8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AF08-4EA0-4BC6-ACA5-934B19487355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3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1F0D-C4CC-4EAA-A7D9-2DB6292597DE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0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654-A1E6-400A-9705-1D4EB5442FB9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2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7121-42CD-4FED-BECD-9FF02094C66B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7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7835-A19D-4B96-9C59-F7F76D3089A9}" type="datetime1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9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943-A659-4F35-935A-14C04B108C89}" type="datetime1">
              <a:rPr lang="en-US" smtClean="0"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667A-8731-480D-B026-220B9EEB264E}" type="datetime1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9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B157-1503-4DC9-9422-7BA7666C8943}" type="datetime1">
              <a:rPr lang="en-US" smtClean="0"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7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90C4-C5DE-4A7D-8597-89A0E6F85FCD}" type="datetime1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4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0D93-EF82-40D1-AE37-B4DBA5619112}" type="datetime1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2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BAA4-16AC-4065-A44F-5DB27DE18836}" type="datetime1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5ACF-F6E9-403F-BDEF-E690C8C5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5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eastlibraries.org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hyperlink" Target="http://www.btaa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dlib.org/services/west/" TargetMode="External"/><Relationship Id="rId11" Type="http://schemas.openxmlformats.org/officeDocument/2006/relationships/image" Target="../media/image6.gif"/><Relationship Id="rId5" Type="http://schemas.openxmlformats.org/officeDocument/2006/relationships/hyperlink" Target="https://scholarstrust.org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cms.uflib.ufl.edu/flare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17320" y="4480560"/>
            <a:ext cx="8897112" cy="12710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PAN FORUM UPDATE</a:t>
            </a:r>
          </a:p>
          <a:p>
            <a:pPr marL="0" indent="0" algn="ctr">
              <a:buNone/>
            </a:pPr>
            <a:r>
              <a:rPr lang="en-US" dirty="0" smtClean="0"/>
              <a:t>June </a:t>
            </a:r>
            <a:r>
              <a:rPr lang="en-US" dirty="0"/>
              <a:t>2018</a:t>
            </a:r>
          </a:p>
          <a:p>
            <a:pPr marL="0" indent="0" algn="ctr">
              <a:buNone/>
            </a:pPr>
            <a:r>
              <a:rPr lang="en-US" dirty="0" smtClean="0"/>
              <a:t> Kim Armstrong</a:t>
            </a:r>
            <a:r>
              <a:rPr lang="en-US" dirty="0"/>
              <a:t>,</a:t>
            </a:r>
            <a:r>
              <a:rPr lang="en-US" dirty="0" smtClean="0"/>
              <a:t> Chair, Operations Committee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056" y="1306513"/>
            <a:ext cx="77438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4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Rosemont Title Analysis (preliminary)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7" y="1571223"/>
            <a:ext cx="10632583" cy="4605740"/>
          </a:xfrm>
        </p:spPr>
        <p:txBody>
          <a:bodyPr/>
          <a:lstStyle/>
          <a:p>
            <a:r>
              <a:rPr lang="en-US" dirty="0" smtClean="0"/>
              <a:t>Total Number of Titles by Program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BTAA		6,182</a:t>
            </a:r>
          </a:p>
          <a:p>
            <a:pPr lvl="1"/>
            <a:r>
              <a:rPr lang="en-US" dirty="0" smtClean="0"/>
              <a:t>EAST		2,737</a:t>
            </a:r>
          </a:p>
          <a:p>
            <a:pPr lvl="1"/>
            <a:r>
              <a:rPr lang="en-US" dirty="0" smtClean="0"/>
              <a:t>WEST		23,988</a:t>
            </a:r>
          </a:p>
          <a:p>
            <a:pPr lvl="1"/>
            <a:r>
              <a:rPr lang="en-US" dirty="0" smtClean="0"/>
              <a:t>FLARE		23,525</a:t>
            </a:r>
          </a:p>
          <a:p>
            <a:pPr lvl="1"/>
            <a:r>
              <a:rPr lang="en-US" dirty="0" err="1" smtClean="0"/>
              <a:t>Scholar’sTrust</a:t>
            </a:r>
            <a:r>
              <a:rPr lang="en-US" dirty="0" smtClean="0"/>
              <a:t>	8,700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93556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smtClean="0"/>
              <a:t>Roadmap 2017-2021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/>
              <a:t>Collection Growth: </a:t>
            </a:r>
            <a:endParaRPr lang="en-US" dirty="0" smtClean="0"/>
          </a:p>
          <a:p>
            <a:pPr lvl="2"/>
            <a:r>
              <a:rPr lang="en-US" dirty="0" smtClean="0"/>
              <a:t>100,000 </a:t>
            </a:r>
            <a:r>
              <a:rPr lang="en-US" dirty="0"/>
              <a:t>new </a:t>
            </a:r>
            <a:r>
              <a:rPr lang="en-US" dirty="0" smtClean="0"/>
              <a:t>titles </a:t>
            </a:r>
            <a:endParaRPr lang="en-US" dirty="0"/>
          </a:p>
          <a:p>
            <a:pPr lvl="2"/>
            <a:r>
              <a:rPr lang="en-US" dirty="0" smtClean="0"/>
              <a:t>3 copies </a:t>
            </a:r>
          </a:p>
          <a:p>
            <a:pPr lvl="2"/>
            <a:r>
              <a:rPr lang="en-US" dirty="0" smtClean="0"/>
              <a:t>Last </a:t>
            </a:r>
            <a:r>
              <a:rPr lang="en-US" dirty="0"/>
              <a:t>Copy Policy/Agreement</a:t>
            </a:r>
          </a:p>
          <a:p>
            <a:pPr marL="457200" lvl="1" indent="0">
              <a:buNone/>
            </a:pPr>
            <a:r>
              <a:rPr lang="en-US" dirty="0" smtClean="0"/>
              <a:t>Shared </a:t>
            </a:r>
            <a:r>
              <a:rPr lang="en-US" dirty="0"/>
              <a:t>Policies: </a:t>
            </a:r>
            <a:endParaRPr lang="en-US" dirty="0" smtClean="0"/>
          </a:p>
          <a:p>
            <a:pPr lvl="2"/>
            <a:r>
              <a:rPr lang="en-US" dirty="0" smtClean="0"/>
              <a:t>Common Metadata </a:t>
            </a:r>
            <a:r>
              <a:rPr lang="en-US" dirty="0"/>
              <a:t>Standard </a:t>
            </a:r>
            <a:r>
              <a:rPr lang="en-US" dirty="0" smtClean="0"/>
              <a:t>for Disclosure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Volume Level Validation </a:t>
            </a:r>
            <a:r>
              <a:rPr lang="en-US" dirty="0" smtClean="0"/>
              <a:t>Guidelines</a:t>
            </a:r>
          </a:p>
          <a:p>
            <a:pPr lvl="2"/>
            <a:r>
              <a:rPr lang="en-US" dirty="0" smtClean="0"/>
              <a:t> Access Guidelines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Gap Filling </a:t>
            </a:r>
            <a:r>
              <a:rPr lang="en-US" dirty="0" smtClean="0"/>
              <a:t>Guidelines</a:t>
            </a:r>
            <a:endParaRPr lang="en-US" dirty="0"/>
          </a:p>
          <a:p>
            <a:pPr lvl="1"/>
            <a:r>
              <a:rPr lang="en-US" dirty="0"/>
              <a:t>Participation Model and Engagement with Other SP Programs</a:t>
            </a:r>
          </a:p>
          <a:p>
            <a:pPr lvl="1"/>
            <a:r>
              <a:rPr lang="en-US" dirty="0"/>
              <a:t>Communications and Administration</a:t>
            </a:r>
          </a:p>
          <a:p>
            <a:pPr lvl="1"/>
            <a:r>
              <a:rPr lang="en-US" dirty="0" smtClean="0"/>
              <a:t>Consideration of </a:t>
            </a:r>
            <a:r>
              <a:rPr lang="en-US" smtClean="0"/>
              <a:t>collection analysis tools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93556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Next on Our Agenda!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Committee – New Orleans</a:t>
            </a:r>
          </a:p>
          <a:p>
            <a:r>
              <a:rPr lang="en-US" dirty="0" smtClean="0"/>
              <a:t>Executive Committee – Oct 2018</a:t>
            </a:r>
          </a:p>
          <a:p>
            <a:r>
              <a:rPr lang="en-US" dirty="0" smtClean="0"/>
              <a:t>Common Access Principles</a:t>
            </a:r>
          </a:p>
          <a:p>
            <a:r>
              <a:rPr lang="en-US" dirty="0" smtClean="0"/>
              <a:t>Rosemont OCLC GAC and pod with </a:t>
            </a:r>
            <a:r>
              <a:rPr lang="en-US" dirty="0" err="1" smtClean="0"/>
              <a:t>RapidILL</a:t>
            </a:r>
            <a:endParaRPr lang="en-US" dirty="0" smtClean="0"/>
          </a:p>
          <a:p>
            <a:r>
              <a:rPr lang="en-US" dirty="0" smtClean="0"/>
              <a:t>Review and Refresh </a:t>
            </a:r>
            <a:r>
              <a:rPr lang="en-US" dirty="0" err="1" smtClean="0"/>
              <a:t>RoadMap</a:t>
            </a:r>
            <a:endParaRPr lang="en-US" dirty="0" smtClean="0"/>
          </a:p>
          <a:p>
            <a:r>
              <a:rPr lang="en-US" dirty="0" smtClean="0"/>
              <a:t>Explore Decision Support Systems</a:t>
            </a:r>
          </a:p>
          <a:p>
            <a:r>
              <a:rPr lang="en-US" dirty="0" smtClean="0"/>
              <a:t>Value &amp; Benefits to Rosemont Membership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93556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3992" y="918847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000" dirty="0">
                <a:solidFill>
                  <a:srgbClr val="545454"/>
                </a:solidFill>
                <a:latin typeface="Oxygen"/>
              </a:rPr>
              <a:t>The Rosemont Shared Print Alliance is a collaboration of regional programs interested in coordinating their efforts on a larger scale to ensure the retention of and access to print journal </a:t>
            </a:r>
            <a:r>
              <a:rPr lang="en-US" sz="2000" dirty="0" err="1">
                <a:solidFill>
                  <a:srgbClr val="545454"/>
                </a:solidFill>
                <a:latin typeface="Oxygen"/>
              </a:rPr>
              <a:t>backfiles</a:t>
            </a:r>
            <a:r>
              <a:rPr lang="en-US" sz="2000" dirty="0">
                <a:solidFill>
                  <a:srgbClr val="545454"/>
                </a:solidFill>
                <a:latin typeface="Oxygen"/>
              </a:rPr>
              <a:t>. </a:t>
            </a:r>
            <a:endParaRPr lang="en-US" sz="2000" dirty="0" smtClean="0">
              <a:solidFill>
                <a:srgbClr val="545454"/>
              </a:solidFill>
              <a:latin typeface="Oxygen"/>
            </a:endParaRPr>
          </a:p>
          <a:p>
            <a:pPr fontAlgn="base"/>
            <a:endParaRPr lang="en-US" dirty="0" smtClean="0">
              <a:solidFill>
                <a:srgbClr val="545454"/>
              </a:solidFill>
              <a:latin typeface="Oxygen"/>
            </a:endParaRPr>
          </a:p>
          <a:p>
            <a:pPr fontAlgn="base"/>
            <a:r>
              <a:rPr lang="en-US" dirty="0" smtClean="0">
                <a:solidFill>
                  <a:srgbClr val="545454"/>
                </a:solidFill>
                <a:latin typeface="Oxygen"/>
              </a:rPr>
              <a:t>Current </a:t>
            </a:r>
            <a:r>
              <a:rPr lang="en-US" dirty="0">
                <a:solidFill>
                  <a:srgbClr val="545454"/>
                </a:solidFill>
                <a:latin typeface="Oxygen"/>
              </a:rPr>
              <a:t>participants include: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4473A"/>
                </a:solidFill>
                <a:latin typeface="Oxygen"/>
                <a:hlinkClick r:id="rId2"/>
              </a:rPr>
              <a:t>Big Ten Academic Alliance Shared Print </a:t>
            </a:r>
            <a:r>
              <a:rPr lang="en-US" dirty="0" smtClean="0">
                <a:solidFill>
                  <a:srgbClr val="F4473A"/>
                </a:solidFill>
                <a:latin typeface="Oxygen"/>
                <a:hlinkClick r:id="rId2"/>
              </a:rPr>
              <a:t>   Repository</a:t>
            </a:r>
            <a:r>
              <a:rPr lang="en-US" dirty="0">
                <a:solidFill>
                  <a:srgbClr val="545454"/>
                </a:solidFill>
                <a:latin typeface="Oxygen"/>
              </a:rPr>
              <a:t> (CICBTAA-SPR)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4473A"/>
                </a:solidFill>
                <a:latin typeface="Oxygen"/>
                <a:hlinkClick r:id="rId3"/>
              </a:rPr>
              <a:t>Eastern Academic Scholars' Trust</a:t>
            </a:r>
            <a:r>
              <a:rPr lang="en-US" dirty="0">
                <a:solidFill>
                  <a:srgbClr val="545454"/>
                </a:solidFill>
                <a:latin typeface="Oxygen"/>
              </a:rPr>
              <a:t> (EAST)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4473A"/>
                </a:solidFill>
                <a:latin typeface="Oxygen"/>
                <a:hlinkClick r:id="rId4"/>
              </a:rPr>
              <a:t>Florida Academic Libraries Repository</a:t>
            </a:r>
            <a:r>
              <a:rPr lang="en-US" dirty="0">
                <a:solidFill>
                  <a:srgbClr val="545454"/>
                </a:solidFill>
                <a:latin typeface="Oxygen"/>
              </a:rPr>
              <a:t> (FLARE)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4473A"/>
                </a:solidFill>
                <a:latin typeface="Oxygen"/>
                <a:hlinkClick r:id="rId5"/>
              </a:rPr>
              <a:t>Scholars Trust</a:t>
            </a:r>
            <a:r>
              <a:rPr lang="en-US" dirty="0">
                <a:solidFill>
                  <a:srgbClr val="545454"/>
                </a:solidFill>
                <a:latin typeface="Oxygen"/>
              </a:rPr>
              <a:t>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4473A"/>
                </a:solidFill>
                <a:latin typeface="Oxygen"/>
                <a:hlinkClick r:id="rId6"/>
              </a:rPr>
              <a:t>Western Regional Storage Trust</a:t>
            </a:r>
            <a:r>
              <a:rPr lang="en-US" dirty="0">
                <a:solidFill>
                  <a:srgbClr val="545454"/>
                </a:solidFill>
                <a:latin typeface="Oxygen"/>
              </a:rPr>
              <a:t> (WEST)</a:t>
            </a:r>
            <a:endParaRPr lang="en-US" b="0" i="0" dirty="0">
              <a:solidFill>
                <a:srgbClr val="545454"/>
              </a:solidFill>
              <a:effectLst/>
              <a:latin typeface="Oxygen"/>
            </a:endParaRPr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25130"/>
            <a:ext cx="1166813" cy="1166813"/>
          </a:xfrm>
          <a:prstGeom prst="rect">
            <a:avLst/>
          </a:prstGeom>
        </p:spPr>
      </p:pic>
      <p:pic>
        <p:nvPicPr>
          <p:cNvPr id="6" name="Shape 2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0483" y="4436171"/>
            <a:ext cx="1271469" cy="538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om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" y="5081953"/>
            <a:ext cx="3386668" cy="44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hape 2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83464" y="5741745"/>
            <a:ext cx="2528366" cy="549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2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790677" y="5741745"/>
            <a:ext cx="3234510" cy="864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rosemontsharedprintalliance.org/sites/rosemont.wrlc.org/files/flar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104" y="4436171"/>
            <a:ext cx="1822685" cy="111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46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1954091" y="668215"/>
            <a:ext cx="7862803" cy="7061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540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4000" b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160</a:t>
            </a:r>
            <a:r>
              <a:rPr lang="en-US" sz="40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 U.S. Institutions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8632339" y="6266754"/>
            <a:ext cx="2819400" cy="2154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US" sz="600" i="1" dirty="0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USA map: Google Maps; Network map: Rebecca Crist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63032"/>
            <a:ext cx="9166039" cy="47037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091" y="5411963"/>
            <a:ext cx="1390517" cy="45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from Midwinter Update…..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89464" cy="3907663"/>
          </a:xfrm>
        </p:spPr>
        <p:txBody>
          <a:bodyPr/>
          <a:lstStyle/>
          <a:p>
            <a:r>
              <a:rPr lang="en-US" dirty="0" smtClean="0"/>
              <a:t>Webinar for all Rosemont Participant Libraries</a:t>
            </a:r>
          </a:p>
          <a:p>
            <a:r>
              <a:rPr lang="en-US" dirty="0" smtClean="0"/>
              <a:t>Follow-up Conference Call and Survey</a:t>
            </a:r>
          </a:p>
          <a:p>
            <a:r>
              <a:rPr lang="en-US" dirty="0" smtClean="0"/>
              <a:t>CRL engagement on Rosemont disclosure in PAPR</a:t>
            </a:r>
          </a:p>
          <a:p>
            <a:r>
              <a:rPr lang="en-US" dirty="0" smtClean="0"/>
              <a:t>Preliminary analysis of Rosemont collection</a:t>
            </a:r>
          </a:p>
          <a:p>
            <a:r>
              <a:rPr lang="en-US" dirty="0" smtClean="0"/>
              <a:t>Planning agenda for remainder of 2018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25130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WEBINAR: Journal Analytics/Decision Support Systems (DSS)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Journal </a:t>
            </a:r>
            <a:r>
              <a:rPr lang="en-US" dirty="0"/>
              <a:t>analytics and decision-support capability</a:t>
            </a:r>
            <a:endParaRPr lang="en-US" sz="2400" dirty="0"/>
          </a:p>
          <a:p>
            <a:pPr lvl="1" fontAlgn="base"/>
            <a:r>
              <a:rPr lang="en-US" i="1" dirty="0"/>
              <a:t>Purpose in meeting Rosemont’s goals</a:t>
            </a:r>
            <a:endParaRPr lang="en-US" sz="2000" dirty="0"/>
          </a:p>
          <a:p>
            <a:pPr lvl="1" fontAlgn="base"/>
            <a:r>
              <a:rPr lang="en-US" i="1" dirty="0"/>
              <a:t>Overview of Sustainable Collection Services development</a:t>
            </a:r>
            <a:endParaRPr lang="en-US" sz="2000" dirty="0"/>
          </a:p>
          <a:p>
            <a:pPr lvl="1" fontAlgn="base"/>
            <a:r>
              <a:rPr lang="en-US" i="1" dirty="0"/>
              <a:t>Alternatives: What other options exist? </a:t>
            </a:r>
            <a:endParaRPr lang="en-US" sz="2000" dirty="0"/>
          </a:p>
          <a:p>
            <a:pPr fontAlgn="base"/>
            <a:r>
              <a:rPr lang="en-US" dirty="0"/>
              <a:t>Next Steps</a:t>
            </a:r>
            <a:endParaRPr lang="en-US" sz="2400" dirty="0"/>
          </a:p>
          <a:p>
            <a:pPr fontAlgn="base"/>
            <a:r>
              <a:rPr lang="en-US" dirty="0" smtClean="0"/>
              <a:t>Questions</a:t>
            </a:r>
          </a:p>
          <a:p>
            <a:pPr marL="0" indent="0" fontAlgn="base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93556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1957754" y="456689"/>
            <a:ext cx="7831015" cy="1119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2"/>
              </a:buClr>
              <a:buSzPts val="4000"/>
            </a:pPr>
            <a:r>
              <a:rPr lang="en-US" sz="4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Benefits of Shared Analysis to Participating Libraries</a:t>
            </a: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1834392" y="1968485"/>
            <a:ext cx="2743199" cy="646331"/>
          </a:xfrm>
          <a:prstGeom prst="rect">
            <a:avLst/>
          </a:prstGeom>
          <a:solidFill>
            <a:srgbClr val="5A342D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Local record remediation to improve data quality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1834391" y="2684948"/>
            <a:ext cx="2743199" cy="923330"/>
          </a:xfrm>
          <a:prstGeom prst="rect">
            <a:avLst/>
          </a:prstGeom>
          <a:solidFill>
            <a:srgbClr val="5A342D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More information for intentional local </a:t>
            </a:r>
            <a:b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decision-making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Shape 210"/>
          <p:cNvCxnSpPr/>
          <p:nvPr/>
        </p:nvCxnSpPr>
        <p:spPr>
          <a:xfrm rot="10800000" flipH="1">
            <a:off x="4647377" y="2262478"/>
            <a:ext cx="922788" cy="704675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11" name="Shape 211"/>
          <p:cNvSpPr txBox="1"/>
          <p:nvPr/>
        </p:nvSpPr>
        <p:spPr>
          <a:xfrm>
            <a:off x="5728282" y="1968484"/>
            <a:ext cx="3966595" cy="923330"/>
          </a:xfrm>
          <a:prstGeom prst="rect">
            <a:avLst/>
          </a:prstGeom>
          <a:solidFill>
            <a:srgbClr val="E9D6D3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Tracking high overlap (multi-level: regionally, Rosemont, WorldCat) for informed local deselection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2" name="Shape 212"/>
          <p:cNvCxnSpPr/>
          <p:nvPr/>
        </p:nvCxnSpPr>
        <p:spPr>
          <a:xfrm rot="10800000" flipH="1">
            <a:off x="4663561" y="3166274"/>
            <a:ext cx="922788" cy="1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13" name="Shape 213"/>
          <p:cNvSpPr txBox="1"/>
          <p:nvPr/>
        </p:nvSpPr>
        <p:spPr>
          <a:xfrm>
            <a:off x="5728283" y="3054080"/>
            <a:ext cx="3966595" cy="923330"/>
          </a:xfrm>
          <a:prstGeom prst="rect">
            <a:avLst/>
          </a:prstGeom>
          <a:solidFill>
            <a:srgbClr val="E9D6D3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Tracking scarcity (multi-level) to actively preserve and make informed local deselection decisions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4" name="Shape 214"/>
          <p:cNvCxnSpPr/>
          <p:nvPr/>
        </p:nvCxnSpPr>
        <p:spPr>
          <a:xfrm>
            <a:off x="4663561" y="3359401"/>
            <a:ext cx="922788" cy="861269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15" name="Shape 215"/>
          <p:cNvSpPr txBox="1"/>
          <p:nvPr/>
        </p:nvSpPr>
        <p:spPr>
          <a:xfrm>
            <a:off x="5728283" y="4126872"/>
            <a:ext cx="3966595" cy="923330"/>
          </a:xfrm>
          <a:prstGeom prst="rect">
            <a:avLst/>
          </a:prstGeom>
          <a:solidFill>
            <a:srgbClr val="E9D6D3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High-level picture of local journal holdings → highlighting areas of subject strength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1834390" y="3695024"/>
            <a:ext cx="2743199" cy="923330"/>
          </a:xfrm>
          <a:prstGeom prst="rect">
            <a:avLst/>
          </a:prstGeom>
          <a:solidFill>
            <a:srgbClr val="5A342D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Coordinated standards facilitate cross-institutional collaboration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7" name="Shape 217"/>
          <p:cNvCxnSpPr/>
          <p:nvPr/>
        </p:nvCxnSpPr>
        <p:spPr>
          <a:xfrm>
            <a:off x="3237207" y="4716898"/>
            <a:ext cx="0" cy="333304"/>
          </a:xfrm>
          <a:prstGeom prst="straightConnector1">
            <a:avLst/>
          </a:prstGeom>
          <a:noFill/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18" name="Shape 218"/>
          <p:cNvSpPr txBox="1"/>
          <p:nvPr/>
        </p:nvSpPr>
        <p:spPr>
          <a:xfrm>
            <a:off x="1834390" y="5120075"/>
            <a:ext cx="3573785" cy="646331"/>
          </a:xfrm>
          <a:prstGeom prst="rect">
            <a:avLst/>
          </a:prstGeom>
          <a:solidFill>
            <a:srgbClr val="E9D6D3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algn="ctr">
              <a:buClr>
                <a:schemeClr val="dk1"/>
              </a:buClr>
              <a:buSzPts val="1800"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shared analysis tool would facilitate data synchronicity</a:t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5728282" y="5132088"/>
            <a:ext cx="3583227" cy="646331"/>
          </a:xfrm>
          <a:prstGeom prst="rect">
            <a:avLst/>
          </a:prstGeom>
          <a:solidFill>
            <a:srgbClr val="5A342D"/>
          </a:solidFill>
          <a:ln>
            <a:noFill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lt1"/>
              </a:buClr>
              <a:buSzPts val="1800"/>
            </a:pP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With SCS/OCLC tool, </a:t>
            </a:r>
            <a:b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WorldCat connection</a:t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93556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77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Support System Institutional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My institution would have use for a data capture and retention modeling tool around or after March 2019.</a:t>
            </a:r>
            <a:endParaRPr lang="en-US" sz="3100" dirty="0" smtClean="0"/>
          </a:p>
          <a:p>
            <a:r>
              <a:rPr lang="en-US" sz="31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My institution would have use for a collection management tool around or after March </a:t>
            </a:r>
            <a:r>
              <a:rPr lang="en-US" sz="31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2020</a:t>
            </a:r>
          </a:p>
          <a:p>
            <a:r>
              <a:rPr lang="en-US" sz="31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Given the optimal scenario, my library would be able and willing to invest in these </a:t>
            </a:r>
            <a:r>
              <a:rPr lang="en-US" sz="31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tools.</a:t>
            </a:r>
            <a:endParaRPr lang="en-US" sz="3100" dirty="0">
              <a:sym typeface="Arial"/>
            </a:endParaRPr>
          </a:p>
          <a:p>
            <a:r>
              <a:rPr lang="en-US" sz="31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My institution would consider the following value to be a feasible three-year annual investment:</a:t>
            </a:r>
            <a:endParaRPr lang="en-US" sz="3100" dirty="0" smtClean="0"/>
          </a:p>
          <a:p>
            <a:pPr marL="129541" lvl="0" indent="0">
              <a:lnSpc>
                <a:spcPct val="100000"/>
              </a:lnSpc>
              <a:spcBef>
                <a:spcPts val="480"/>
              </a:spcBef>
              <a:buClr>
                <a:schemeClr val="accent1"/>
              </a:buClr>
              <a:buSzPts val="2040"/>
              <a:buNone/>
            </a:pPr>
            <a:endParaRPr lang="en-US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33513" lvl="1" indent="0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ts val="2720"/>
              <a:buNone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A. $7,000-$10,000</a:t>
            </a:r>
            <a:endParaRPr lang="en-US" sz="2600" dirty="0" smtClean="0"/>
          </a:p>
          <a:p>
            <a:pPr marL="1433513" lvl="1" indent="0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ts val="2720"/>
              <a:buNone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B. $5,000-$7,000</a:t>
            </a:r>
            <a:endParaRPr lang="en-US" sz="2600" dirty="0" smtClean="0"/>
          </a:p>
          <a:p>
            <a:pPr marL="1433513" lvl="1" indent="0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ts val="2720"/>
              <a:buNone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C. $3,000-$5,000</a:t>
            </a:r>
            <a:endParaRPr lang="en-US" sz="2600" dirty="0" smtClean="0"/>
          </a:p>
          <a:p>
            <a:pPr marL="1433513" lvl="1" indent="0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ts val="2720"/>
              <a:buNone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D. $1,500-$3,000</a:t>
            </a:r>
            <a:endParaRPr lang="en-US" sz="2600" dirty="0" smtClean="0"/>
          </a:p>
          <a:p>
            <a:pPr marL="1433513" lvl="1" indent="0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ts val="2720"/>
              <a:buNone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E. $1-$1,500</a:t>
            </a:r>
            <a:endParaRPr lang="en-US" sz="2600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93556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Rosemont Disclosure - PAPR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Summary </a:t>
            </a:r>
            <a:r>
              <a:rPr lang="en-US" dirty="0"/>
              <a:t>of our aims</a:t>
            </a:r>
            <a:r>
              <a:rPr lang="en-US" dirty="0" smtClean="0"/>
              <a:t>:</a:t>
            </a:r>
          </a:p>
          <a:p>
            <a:endParaRPr lang="en-US" b="0" dirty="0" smtClean="0">
              <a:effectLst/>
            </a:endParaRPr>
          </a:p>
          <a:p>
            <a:pPr fontAlgn="base"/>
            <a:r>
              <a:rPr lang="en-US" dirty="0"/>
              <a:t>Making the Rosemont collaboration visible to wider audience </a:t>
            </a:r>
            <a:endParaRPr lang="en-US" dirty="0" smtClean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Facilitating regional program archiving selections and local review projects through</a:t>
            </a:r>
            <a:r>
              <a:rPr lang="en-US" dirty="0" smtClean="0"/>
              <a:t>:</a:t>
            </a:r>
          </a:p>
          <a:p>
            <a:pPr lvl="1" fontAlgn="base"/>
            <a:r>
              <a:rPr lang="en-US" sz="2600" dirty="0" smtClean="0"/>
              <a:t>Title </a:t>
            </a:r>
            <a:r>
              <a:rPr lang="en-US" sz="2600" dirty="0"/>
              <a:t>lists: A unified title list reflecting retentions for all participating </a:t>
            </a:r>
            <a:r>
              <a:rPr lang="en-US" sz="2600" dirty="0" smtClean="0"/>
              <a:t>programs</a:t>
            </a:r>
            <a:endParaRPr lang="en-US" sz="2600" dirty="0"/>
          </a:p>
          <a:p>
            <a:pPr lvl="1" fontAlgn="base"/>
            <a:r>
              <a:rPr lang="en-US" sz="2600" dirty="0" smtClean="0"/>
              <a:t>Explore mechanisms to disclose Rosemont holdings</a:t>
            </a:r>
            <a:endParaRPr lang="en-US" sz="2600" dirty="0"/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93556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Rosemont Title Analysis (preliminary)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Title Overlap Data</a:t>
            </a:r>
            <a:endParaRPr lang="en-US" dirty="0"/>
          </a:p>
          <a:p>
            <a:pPr lvl="0"/>
            <a:r>
              <a:rPr lang="en-US" dirty="0"/>
              <a:t>Confirmed that over the lifetime of the 4 programs we have gathered about </a:t>
            </a:r>
            <a:r>
              <a:rPr lang="en-US" dirty="0" smtClean="0"/>
              <a:t>41,025 </a:t>
            </a:r>
            <a:r>
              <a:rPr lang="en-US" dirty="0"/>
              <a:t>OCLC numbers. </a:t>
            </a:r>
            <a:endParaRPr lang="en-US" dirty="0" smtClean="0"/>
          </a:p>
          <a:p>
            <a:pPr lvl="0"/>
            <a:endParaRPr lang="en-US" dirty="0"/>
          </a:p>
          <a:p>
            <a:pPr lvl="1"/>
            <a:r>
              <a:rPr lang="en-US" dirty="0"/>
              <a:t>Titles held by 1: </a:t>
            </a:r>
            <a:r>
              <a:rPr lang="en-US" dirty="0" smtClean="0"/>
              <a:t>		31,630 </a:t>
            </a:r>
            <a:endParaRPr lang="en-US" dirty="0"/>
          </a:p>
          <a:p>
            <a:pPr lvl="1"/>
            <a:r>
              <a:rPr lang="en-US" dirty="0"/>
              <a:t>Titles held by 2: </a:t>
            </a:r>
            <a:r>
              <a:rPr lang="en-US" dirty="0" smtClean="0"/>
              <a:t>		7,726</a:t>
            </a:r>
            <a:endParaRPr lang="en-US" dirty="0"/>
          </a:p>
          <a:p>
            <a:pPr lvl="1"/>
            <a:r>
              <a:rPr lang="en-US" dirty="0"/>
              <a:t>Titles held by 3: </a:t>
            </a:r>
            <a:r>
              <a:rPr lang="en-US" dirty="0" smtClean="0"/>
              <a:t>		4,387</a:t>
            </a:r>
            <a:endParaRPr lang="en-US" dirty="0"/>
          </a:p>
          <a:p>
            <a:pPr lvl="1"/>
            <a:r>
              <a:rPr lang="en-US" dirty="0"/>
              <a:t>Titles held by 4</a:t>
            </a:r>
            <a:r>
              <a:rPr lang="en-US" dirty="0" smtClean="0"/>
              <a:t>: 		1,980</a:t>
            </a:r>
          </a:p>
          <a:p>
            <a:pPr lvl="1"/>
            <a:r>
              <a:rPr lang="en-US" dirty="0" smtClean="0"/>
              <a:t>Titles held by 5: 		774</a:t>
            </a:r>
          </a:p>
          <a:p>
            <a:pPr lvl="1"/>
            <a:r>
              <a:rPr lang="en-US" dirty="0" smtClean="0"/>
              <a:t>Titles held by 6: 		94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187" y="5593556"/>
            <a:ext cx="1166813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1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510</Words>
  <Application>Microsoft Office PowerPoint</Application>
  <PresentationFormat>Custom</PresentationFormat>
  <Paragraphs>97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160+ U.S. Institutions</vt:lpstr>
      <vt:lpstr>Continuing from Midwinter Update…..</vt:lpstr>
      <vt:lpstr>WEBINAR: Journal Analytics/Decision Support Systems (DSS)</vt:lpstr>
      <vt:lpstr>PowerPoint Presentation</vt:lpstr>
      <vt:lpstr>Decision Support System Institutional Survey</vt:lpstr>
      <vt:lpstr>Rosemont Disclosure - PAPR</vt:lpstr>
      <vt:lpstr>Rosemont Title Analysis (preliminary)</vt:lpstr>
      <vt:lpstr>Rosemont Title Analysis (preliminary)</vt:lpstr>
      <vt:lpstr>Current Roadmap 2017-2021</vt:lpstr>
      <vt:lpstr>Up Next on Our Agenda!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Kimberly L</dc:creator>
  <cp:lastModifiedBy>Marie Waltz</cp:lastModifiedBy>
  <cp:revision>48</cp:revision>
  <dcterms:created xsi:type="dcterms:W3CDTF">2018-06-11T18:42:37Z</dcterms:created>
  <dcterms:modified xsi:type="dcterms:W3CDTF">2018-06-25T14:39:40Z</dcterms:modified>
</cp:coreProperties>
</file>