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6264a5154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6264a5154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6264a5154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6264a5154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5e514dfc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35e514dfc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5e514dfcf_0_6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35e514dfcf_0_6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36264a51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36264a51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36264a5154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36264a5154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36264a5154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36264a5154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awood@crl.edu" TargetMode="External"/><Relationship Id="rId4" Type="http://schemas.openxmlformats.org/officeDocument/2006/relationships/hyperlink" Target="http://www.crl.edu" TargetMode="External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6096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2056"/>
                </a:solidFill>
              </a:rPr>
              <a:t>PAPR Matching Algorithm</a:t>
            </a:r>
            <a:endParaRPr>
              <a:solidFill>
                <a:srgbClr val="002056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605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4884"/>
                </a:solidFill>
              </a:rPr>
              <a:t>PAN, June 24, 2022</a:t>
            </a:r>
            <a:r>
              <a:rPr lang="en"/>
              <a:t> 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48225"/>
            <a:ext cx="3420855" cy="8619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6110925" y="4288175"/>
            <a:ext cx="2982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F2F2F"/>
                </a:solidFill>
              </a:rPr>
              <a:t>Amy Wood (she/hers)	</a:t>
            </a:r>
            <a:endParaRPr sz="1100">
              <a:solidFill>
                <a:srgbClr val="2F2F2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F2F2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F2F2F"/>
                </a:solidFill>
              </a:rPr>
              <a:t>Head of Metadata &amp; Discovery Enhancement</a:t>
            </a:r>
            <a:endParaRPr sz="1100">
              <a:solidFill>
                <a:srgbClr val="2F2F2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F2F2F"/>
                </a:solidFill>
              </a:rPr>
              <a:t>awood@crl.edu</a:t>
            </a:r>
            <a:endParaRPr sz="1100">
              <a:solidFill>
                <a:srgbClr val="2F2F2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56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244400" y="40300"/>
            <a:ext cx="8520600" cy="128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940">
                <a:solidFill>
                  <a:schemeClr val="lt1"/>
                </a:solidFill>
              </a:rPr>
              <a:t>Print Archives Preservation Registry (PAPR)</a:t>
            </a:r>
            <a:endParaRPr sz="3940">
              <a:solidFill>
                <a:schemeClr val="lt1"/>
              </a:solidFill>
            </a:endParaRPr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1446875"/>
            <a:ext cx="8520600" cy="3599100"/>
          </a:xfrm>
          <a:prstGeom prst="rect">
            <a:avLst/>
          </a:prstGeom>
        </p:spPr>
        <p:txBody>
          <a:bodyPr anchorCtr="0" anchor="t" bIns="91425" lIns="91425" spcFirstLastPara="1" rIns="91425" wrap="square" tIns="18287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System that supports management of serials collections</a:t>
            </a:r>
            <a:endParaRPr sz="22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 u="sng">
              <a:solidFill>
                <a:schemeClr val="lt1"/>
              </a:solidFill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</a:pPr>
            <a:r>
              <a:rPr lang="en" sz="1700">
                <a:solidFill>
                  <a:schemeClr val="lt1"/>
                </a:solidFill>
              </a:rPr>
              <a:t>Free and available to all users</a:t>
            </a:r>
            <a:endParaRPr sz="1700">
              <a:solidFill>
                <a:schemeClr val="lt1"/>
              </a:solidFill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</a:pPr>
            <a:r>
              <a:rPr lang="en" sz="1700">
                <a:solidFill>
                  <a:schemeClr val="lt1"/>
                </a:solidFill>
              </a:rPr>
              <a:t>Metadata documenting serial holdings</a:t>
            </a:r>
            <a:endParaRPr sz="1700">
              <a:solidFill>
                <a:schemeClr val="lt1"/>
              </a:solidFill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</a:pPr>
            <a:r>
              <a:rPr lang="en" sz="1700">
                <a:solidFill>
                  <a:schemeClr val="lt1"/>
                </a:solidFill>
              </a:rPr>
              <a:t>Terms of commitment</a:t>
            </a:r>
            <a:endParaRPr sz="1700">
              <a:solidFill>
                <a:schemeClr val="lt1"/>
              </a:solidFill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</a:pPr>
            <a:r>
              <a:rPr lang="en" sz="1700">
                <a:solidFill>
                  <a:schemeClr val="lt1"/>
                </a:solidFill>
              </a:rPr>
              <a:t>Facility and environmental conditions</a:t>
            </a:r>
            <a:endParaRPr sz="1700">
              <a:solidFill>
                <a:schemeClr val="lt1"/>
              </a:solidFill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</a:pPr>
            <a:r>
              <a:rPr lang="en" sz="1700">
                <a:solidFill>
                  <a:schemeClr val="lt1"/>
                </a:solidFill>
              </a:rPr>
              <a:t>Information about aggregate of commitments</a:t>
            </a:r>
            <a:endParaRPr sz="1700">
              <a:solidFill>
                <a:schemeClr val="lt1"/>
              </a:solidFill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</a:pPr>
            <a:r>
              <a:rPr lang="en" sz="1700">
                <a:solidFill>
                  <a:schemeClr val="lt1"/>
                </a:solidFill>
              </a:rPr>
              <a:t>Trusted digital archives’ holdings for decision support</a:t>
            </a:r>
            <a:endParaRPr sz="1700">
              <a:solidFill>
                <a:schemeClr val="lt1"/>
              </a:solidFill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</a:pPr>
            <a:r>
              <a:rPr lang="en" sz="1700">
                <a:solidFill>
                  <a:schemeClr val="lt1"/>
                </a:solidFill>
              </a:rPr>
              <a:t>Unmediated collection comparison tool </a:t>
            </a:r>
            <a:endParaRPr sz="2500">
              <a:solidFill>
                <a:schemeClr val="lt1"/>
              </a:solidFill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7800" y="4270325"/>
            <a:ext cx="876425" cy="87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56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ctrTitle"/>
          </p:nvPr>
        </p:nvSpPr>
        <p:spPr>
          <a:xfrm>
            <a:off x="244400" y="0"/>
            <a:ext cx="8520600" cy="102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chemeClr val="lt1"/>
                </a:solidFill>
              </a:rPr>
              <a:t>Exact Identifier Match</a:t>
            </a:r>
            <a:endParaRPr sz="4600">
              <a:solidFill>
                <a:schemeClr val="lt1"/>
              </a:solidFill>
            </a:endParaRPr>
          </a:p>
        </p:txBody>
      </p:sp>
      <p:sp>
        <p:nvSpPr>
          <p:cNvPr id="70" name="Google Shape;70;p15"/>
          <p:cNvSpPr txBox="1"/>
          <p:nvPr>
            <p:ph idx="1" type="subTitle"/>
          </p:nvPr>
        </p:nvSpPr>
        <p:spPr>
          <a:xfrm>
            <a:off x="311700" y="1065875"/>
            <a:ext cx="8520600" cy="370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</a:pPr>
            <a:r>
              <a:rPr lang="en" sz="1900">
                <a:solidFill>
                  <a:schemeClr val="lt1"/>
                </a:solidFill>
              </a:rPr>
              <a:t>Goal/What:</a:t>
            </a:r>
            <a:endParaRPr sz="1900">
              <a:solidFill>
                <a:schemeClr val="lt1"/>
              </a:solidFill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</a:pPr>
            <a:r>
              <a:rPr lang="en" sz="1900">
                <a:solidFill>
                  <a:schemeClr val="lt1"/>
                </a:solidFill>
              </a:rPr>
              <a:t>Add serial holdings to the PAPR database by associating them with the correct bibliographic entry/record</a:t>
            </a:r>
            <a:endParaRPr sz="1900">
              <a:solidFill>
                <a:schemeClr val="lt1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</a:pPr>
            <a:r>
              <a:rPr lang="en" sz="1900">
                <a:solidFill>
                  <a:schemeClr val="lt1"/>
                </a:solidFill>
              </a:rPr>
              <a:t>How:</a:t>
            </a:r>
            <a:endParaRPr sz="1900">
              <a:solidFill>
                <a:schemeClr val="lt1"/>
              </a:solidFill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</a:pPr>
            <a:r>
              <a:rPr lang="en" sz="1900">
                <a:solidFill>
                  <a:schemeClr val="lt1"/>
                </a:solidFill>
              </a:rPr>
              <a:t>Makes an exact match on identifier</a:t>
            </a:r>
            <a:endParaRPr sz="1900">
              <a:solidFill>
                <a:schemeClr val="lt1"/>
              </a:solidFill>
            </a:endParaRPr>
          </a:p>
          <a:p>
            <a:pPr indent="-3492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</a:pPr>
            <a:r>
              <a:rPr lang="en" sz="1900">
                <a:solidFill>
                  <a:schemeClr val="lt1"/>
                </a:solidFill>
              </a:rPr>
              <a:t>Primary identifier - ISSN</a:t>
            </a:r>
            <a:endParaRPr sz="1900">
              <a:solidFill>
                <a:schemeClr val="lt1"/>
              </a:solidFill>
            </a:endParaRPr>
          </a:p>
          <a:p>
            <a:pPr indent="-3492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</a:pPr>
            <a:r>
              <a:rPr lang="en" sz="1900">
                <a:solidFill>
                  <a:schemeClr val="lt1"/>
                </a:solidFill>
              </a:rPr>
              <a:t>Absent an ISSN - OCLC#</a:t>
            </a:r>
            <a:endParaRPr sz="1900">
              <a:solidFill>
                <a:schemeClr val="lt1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</a:pPr>
            <a:r>
              <a:rPr lang="en" sz="1900">
                <a:solidFill>
                  <a:schemeClr val="lt1"/>
                </a:solidFill>
              </a:rPr>
              <a:t>Why:</a:t>
            </a:r>
            <a:endParaRPr sz="1900">
              <a:solidFill>
                <a:schemeClr val="lt1"/>
              </a:solidFill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</a:pPr>
            <a:r>
              <a:rPr lang="en" sz="1900">
                <a:solidFill>
                  <a:schemeClr val="lt1"/>
                </a:solidFill>
              </a:rPr>
              <a:t>End of lifecycle; vetting and validating complete; libraries have identified this as </a:t>
            </a:r>
            <a:r>
              <a:rPr lang="en" sz="1900" u="sng">
                <a:solidFill>
                  <a:schemeClr val="lt1"/>
                </a:solidFill>
              </a:rPr>
              <a:t>their</a:t>
            </a:r>
            <a:r>
              <a:rPr lang="en" sz="1900">
                <a:solidFill>
                  <a:schemeClr val="lt1"/>
                </a:solidFill>
              </a:rPr>
              <a:t> best record</a:t>
            </a:r>
            <a:endParaRPr sz="19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7800" y="4270325"/>
            <a:ext cx="876425" cy="87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311700" y="909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2056"/>
                </a:solidFill>
              </a:rPr>
              <a:t>Exact Identifier Match Workflow ONLY ISSN</a:t>
            </a:r>
            <a:endParaRPr>
              <a:solidFill>
                <a:srgbClr val="002056"/>
              </a:solidFill>
            </a:endParaRPr>
          </a:p>
        </p:txBody>
      </p:sp>
      <p:cxnSp>
        <p:nvCxnSpPr>
          <p:cNvPr id="77" name="Google Shape;77;p16"/>
          <p:cNvCxnSpPr>
            <a:stCxn id="78" idx="6"/>
            <a:endCxn id="79" idx="2"/>
          </p:cNvCxnSpPr>
          <p:nvPr/>
        </p:nvCxnSpPr>
        <p:spPr>
          <a:xfrm>
            <a:off x="1976600" y="2571750"/>
            <a:ext cx="702300" cy="9360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0" name="Google Shape;80;p16"/>
          <p:cNvCxnSpPr>
            <a:stCxn id="78" idx="6"/>
            <a:endCxn id="81" idx="2"/>
          </p:cNvCxnSpPr>
          <p:nvPr/>
        </p:nvCxnSpPr>
        <p:spPr>
          <a:xfrm flipH="1" rot="10800000">
            <a:off x="1976600" y="1635750"/>
            <a:ext cx="702300" cy="9360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2" name="Google Shape;82;p16"/>
          <p:cNvCxnSpPr>
            <a:stCxn id="83" idx="3"/>
            <a:endCxn id="84" idx="2"/>
          </p:cNvCxnSpPr>
          <p:nvPr/>
        </p:nvCxnSpPr>
        <p:spPr>
          <a:xfrm>
            <a:off x="4035125" y="1635750"/>
            <a:ext cx="586200" cy="6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5" name="Google Shape;85;p16"/>
          <p:cNvCxnSpPr>
            <a:stCxn id="86" idx="3"/>
            <a:endCxn id="87" idx="2"/>
          </p:cNvCxnSpPr>
          <p:nvPr/>
        </p:nvCxnSpPr>
        <p:spPr>
          <a:xfrm flipH="1" rot="10800000">
            <a:off x="4035125" y="3050550"/>
            <a:ext cx="586200" cy="457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8" name="Google Shape;88;p16"/>
          <p:cNvCxnSpPr>
            <a:stCxn id="86" idx="3"/>
            <a:endCxn id="89" idx="2"/>
          </p:cNvCxnSpPr>
          <p:nvPr/>
        </p:nvCxnSpPr>
        <p:spPr>
          <a:xfrm>
            <a:off x="4035125" y="3507750"/>
            <a:ext cx="586200" cy="457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0" name="Google Shape;90;p16"/>
          <p:cNvGrpSpPr/>
          <p:nvPr/>
        </p:nvGrpSpPr>
        <p:grpSpPr>
          <a:xfrm>
            <a:off x="4621313" y="1074750"/>
            <a:ext cx="1736413" cy="1337400"/>
            <a:chOff x="4621325" y="617550"/>
            <a:chExt cx="1736413" cy="1337400"/>
          </a:xfrm>
        </p:grpSpPr>
        <p:sp>
          <p:nvSpPr>
            <p:cNvPr id="91" name="Google Shape;91;p16"/>
            <p:cNvSpPr/>
            <p:nvPr/>
          </p:nvSpPr>
          <p:spPr>
            <a:xfrm>
              <a:off x="4795338" y="617550"/>
              <a:ext cx="1562400" cy="1337400"/>
            </a:xfrm>
            <a:prstGeom prst="roundRect">
              <a:avLst>
                <a:gd fmla="val 36940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Holdings added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Associated with All Titles record for that ISSN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4" name="Google Shape;84;p16"/>
            <p:cNvSpPr/>
            <p:nvPr/>
          </p:nvSpPr>
          <p:spPr>
            <a:xfrm>
              <a:off x="4621325" y="10915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" name="Google Shape;92;p16"/>
          <p:cNvGrpSpPr/>
          <p:nvPr/>
        </p:nvGrpSpPr>
        <p:grpSpPr>
          <a:xfrm>
            <a:off x="2678825" y="1476150"/>
            <a:ext cx="1356300" cy="319200"/>
            <a:chOff x="2678825" y="1476150"/>
            <a:chExt cx="1356300" cy="319200"/>
          </a:xfrm>
        </p:grpSpPr>
        <p:sp>
          <p:nvSpPr>
            <p:cNvPr id="83" name="Google Shape;83;p16"/>
            <p:cNvSpPr/>
            <p:nvPr/>
          </p:nvSpPr>
          <p:spPr>
            <a:xfrm>
              <a:off x="2852825" y="1476150"/>
              <a:ext cx="11823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I</a:t>
              </a: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SSN in All Titles table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1" name="Google Shape;81;p16"/>
            <p:cNvSpPr/>
            <p:nvPr/>
          </p:nvSpPr>
          <p:spPr>
            <a:xfrm>
              <a:off x="2678825" y="15487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" name="Google Shape;93;p16"/>
          <p:cNvGrpSpPr/>
          <p:nvPr/>
        </p:nvGrpSpPr>
        <p:grpSpPr>
          <a:xfrm>
            <a:off x="614325" y="2412150"/>
            <a:ext cx="1362275" cy="319200"/>
            <a:chOff x="614325" y="2412150"/>
            <a:chExt cx="1362275" cy="319200"/>
          </a:xfrm>
        </p:grpSpPr>
        <p:sp>
          <p:nvSpPr>
            <p:cNvPr id="94" name="Google Shape;94;p16"/>
            <p:cNvSpPr/>
            <p:nvPr/>
          </p:nvSpPr>
          <p:spPr>
            <a:xfrm>
              <a:off x="614325" y="2412150"/>
              <a:ext cx="11823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Holdings</a:t>
              </a: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 loaded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8" name="Google Shape;78;p16"/>
            <p:cNvSpPr/>
            <p:nvPr/>
          </p:nvSpPr>
          <p:spPr>
            <a:xfrm>
              <a:off x="1802600" y="24847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2056"/>
                </a:solidFill>
              </a:endParaRPr>
            </a:p>
          </p:txBody>
        </p:sp>
      </p:grpSp>
      <p:grpSp>
        <p:nvGrpSpPr>
          <p:cNvPr id="95" name="Google Shape;95;p16"/>
          <p:cNvGrpSpPr/>
          <p:nvPr/>
        </p:nvGrpSpPr>
        <p:grpSpPr>
          <a:xfrm>
            <a:off x="2678825" y="3348150"/>
            <a:ext cx="1356300" cy="319200"/>
            <a:chOff x="2678825" y="3348150"/>
            <a:chExt cx="1356300" cy="319200"/>
          </a:xfrm>
        </p:grpSpPr>
        <p:sp>
          <p:nvSpPr>
            <p:cNvPr id="86" name="Google Shape;86;p16"/>
            <p:cNvSpPr/>
            <p:nvPr/>
          </p:nvSpPr>
          <p:spPr>
            <a:xfrm>
              <a:off x="2852825" y="3348150"/>
              <a:ext cx="11823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ISSN absent from All Titles table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9" name="Google Shape;79;p16"/>
            <p:cNvSpPr/>
            <p:nvPr/>
          </p:nvSpPr>
          <p:spPr>
            <a:xfrm>
              <a:off x="2678825" y="34207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" name="Google Shape;96;p16"/>
          <p:cNvGrpSpPr/>
          <p:nvPr/>
        </p:nvGrpSpPr>
        <p:grpSpPr>
          <a:xfrm>
            <a:off x="4621325" y="2890950"/>
            <a:ext cx="1356300" cy="319200"/>
            <a:chOff x="4621325" y="2890950"/>
            <a:chExt cx="1356300" cy="319200"/>
          </a:xfrm>
        </p:grpSpPr>
        <p:sp>
          <p:nvSpPr>
            <p:cNvPr id="97" name="Google Shape;97;p16"/>
            <p:cNvSpPr/>
            <p:nvPr/>
          </p:nvSpPr>
          <p:spPr>
            <a:xfrm>
              <a:off x="4795325" y="2890950"/>
              <a:ext cx="11823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Eliminate the record from load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7" name="Google Shape;87;p16"/>
            <p:cNvSpPr/>
            <p:nvPr/>
          </p:nvSpPr>
          <p:spPr>
            <a:xfrm>
              <a:off x="4621325" y="29635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8" name="Google Shape;98;p16"/>
          <p:cNvGrpSpPr/>
          <p:nvPr/>
        </p:nvGrpSpPr>
        <p:grpSpPr>
          <a:xfrm>
            <a:off x="4621325" y="3500550"/>
            <a:ext cx="2026800" cy="1123200"/>
            <a:chOff x="4621325" y="3500550"/>
            <a:chExt cx="2026800" cy="1123200"/>
          </a:xfrm>
        </p:grpSpPr>
        <p:sp>
          <p:nvSpPr>
            <p:cNvPr id="99" name="Google Shape;99;p16"/>
            <p:cNvSpPr/>
            <p:nvPr/>
          </p:nvSpPr>
          <p:spPr>
            <a:xfrm>
              <a:off x="4795325" y="3500550"/>
              <a:ext cx="1852800" cy="1123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Record sent through additional process to result in seeding PAPR All Titles table AND preserving the integrity of the original data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9" name="Google Shape;89;p16"/>
            <p:cNvSpPr/>
            <p:nvPr/>
          </p:nvSpPr>
          <p:spPr>
            <a:xfrm>
              <a:off x="4621325" y="38779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00" name="Google Shape;100;p16"/>
          <p:cNvCxnSpPr/>
          <p:nvPr/>
        </p:nvCxnSpPr>
        <p:spPr>
          <a:xfrm>
            <a:off x="6510125" y="3953250"/>
            <a:ext cx="474600" cy="4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1" name="Google Shape;101;p16"/>
          <p:cNvGrpSpPr/>
          <p:nvPr/>
        </p:nvGrpSpPr>
        <p:grpSpPr>
          <a:xfrm>
            <a:off x="6984725" y="3485250"/>
            <a:ext cx="2200800" cy="936000"/>
            <a:chOff x="6563750" y="1148850"/>
            <a:chExt cx="2200800" cy="936000"/>
          </a:xfrm>
        </p:grpSpPr>
        <p:sp>
          <p:nvSpPr>
            <p:cNvPr id="102" name="Google Shape;102;p16"/>
            <p:cNvSpPr/>
            <p:nvPr/>
          </p:nvSpPr>
          <p:spPr>
            <a:xfrm>
              <a:off x="6737750" y="1148850"/>
              <a:ext cx="2026800" cy="9360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CRL deploys OCLC API; applies limits to identify best record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3" name="Google Shape;103;p16"/>
            <p:cNvSpPr/>
            <p:nvPr/>
          </p:nvSpPr>
          <p:spPr>
            <a:xfrm>
              <a:off x="6563750" y="15340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4" name="Google Shape;104;p16"/>
          <p:cNvGrpSpPr/>
          <p:nvPr/>
        </p:nvGrpSpPr>
        <p:grpSpPr>
          <a:xfrm>
            <a:off x="6908525" y="1199250"/>
            <a:ext cx="2200800" cy="936000"/>
            <a:chOff x="6563750" y="1148850"/>
            <a:chExt cx="2200800" cy="936000"/>
          </a:xfrm>
        </p:grpSpPr>
        <p:sp>
          <p:nvSpPr>
            <p:cNvPr id="105" name="Google Shape;105;p16"/>
            <p:cNvSpPr/>
            <p:nvPr/>
          </p:nvSpPr>
          <p:spPr>
            <a:xfrm>
              <a:off x="6737750" y="1148850"/>
              <a:ext cx="2026800" cy="9360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Patron searches PAPR &amp; retrieves all holdings associated with this title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6" name="Google Shape;106;p16"/>
            <p:cNvSpPr/>
            <p:nvPr/>
          </p:nvSpPr>
          <p:spPr>
            <a:xfrm>
              <a:off x="6563750" y="15340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07" name="Google Shape;107;p16"/>
          <p:cNvCxnSpPr/>
          <p:nvPr/>
        </p:nvCxnSpPr>
        <p:spPr>
          <a:xfrm>
            <a:off x="6433925" y="1667250"/>
            <a:ext cx="474600" cy="4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8" name="Google Shape;108;p16"/>
          <p:cNvCxnSpPr/>
          <p:nvPr/>
        </p:nvCxnSpPr>
        <p:spPr>
          <a:xfrm>
            <a:off x="6510125" y="3038850"/>
            <a:ext cx="474600" cy="4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9" name="Google Shape;109;p16"/>
          <p:cNvGrpSpPr/>
          <p:nvPr/>
        </p:nvGrpSpPr>
        <p:grpSpPr>
          <a:xfrm>
            <a:off x="6984725" y="2570850"/>
            <a:ext cx="2200800" cy="936000"/>
            <a:chOff x="6563750" y="1148850"/>
            <a:chExt cx="2200800" cy="936000"/>
          </a:xfrm>
        </p:grpSpPr>
        <p:sp>
          <p:nvSpPr>
            <p:cNvPr id="110" name="Google Shape;110;p16"/>
            <p:cNvSpPr/>
            <p:nvPr/>
          </p:nvSpPr>
          <p:spPr>
            <a:xfrm>
              <a:off x="6737750" y="1148850"/>
              <a:ext cx="2026800" cy="9360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CRL reports to contributor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1" name="Google Shape;111;p16"/>
            <p:cNvSpPr/>
            <p:nvPr/>
          </p:nvSpPr>
          <p:spPr>
            <a:xfrm>
              <a:off x="6563750" y="15340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16"/>
          <p:cNvSpPr txBox="1"/>
          <p:nvPr/>
        </p:nvSpPr>
        <p:spPr>
          <a:xfrm>
            <a:off x="532275" y="1211800"/>
            <a:ext cx="1689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F6E0B"/>
                </a:solidFill>
              </a:rPr>
              <a:t>Validation</a:t>
            </a:r>
            <a:endParaRPr b="1" sz="1700">
              <a:solidFill>
                <a:srgbClr val="FF6E0B"/>
              </a:solidFill>
            </a:endParaRPr>
          </a:p>
        </p:txBody>
      </p:sp>
      <p:pic>
        <p:nvPicPr>
          <p:cNvPr id="113" name="Google Shape;11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12400" y="4211900"/>
            <a:ext cx="931600" cy="93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idx="1" type="subTitle"/>
          </p:nvPr>
        </p:nvSpPr>
        <p:spPr>
          <a:xfrm>
            <a:off x="311700" y="909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2056"/>
                </a:solidFill>
              </a:rPr>
              <a:t>Exact Identifier Match Workflow ONLY ISSN</a:t>
            </a:r>
            <a:endParaRPr>
              <a:solidFill>
                <a:srgbClr val="002056"/>
              </a:solidFill>
            </a:endParaRPr>
          </a:p>
        </p:txBody>
      </p:sp>
      <p:cxnSp>
        <p:nvCxnSpPr>
          <p:cNvPr id="119" name="Google Shape;119;p17"/>
          <p:cNvCxnSpPr>
            <a:stCxn id="120" idx="6"/>
            <a:endCxn id="121" idx="2"/>
          </p:cNvCxnSpPr>
          <p:nvPr/>
        </p:nvCxnSpPr>
        <p:spPr>
          <a:xfrm>
            <a:off x="1748000" y="2343150"/>
            <a:ext cx="702300" cy="9360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2" name="Google Shape;122;p17"/>
          <p:cNvCxnSpPr>
            <a:stCxn id="120" idx="6"/>
            <a:endCxn id="123" idx="2"/>
          </p:cNvCxnSpPr>
          <p:nvPr/>
        </p:nvCxnSpPr>
        <p:spPr>
          <a:xfrm flipH="1" rot="10800000">
            <a:off x="1748000" y="1407150"/>
            <a:ext cx="702300" cy="9360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4" name="Google Shape;124;p17"/>
          <p:cNvCxnSpPr>
            <a:stCxn id="125" idx="3"/>
            <a:endCxn id="126" idx="2"/>
          </p:cNvCxnSpPr>
          <p:nvPr/>
        </p:nvCxnSpPr>
        <p:spPr>
          <a:xfrm>
            <a:off x="3806525" y="1407150"/>
            <a:ext cx="586200" cy="6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7" name="Google Shape;127;p17"/>
          <p:cNvCxnSpPr/>
          <p:nvPr/>
        </p:nvCxnSpPr>
        <p:spPr>
          <a:xfrm flipH="1" rot="10800000">
            <a:off x="3806525" y="2821950"/>
            <a:ext cx="586200" cy="457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8" name="Google Shape;128;p17"/>
          <p:cNvCxnSpPr/>
          <p:nvPr/>
        </p:nvCxnSpPr>
        <p:spPr>
          <a:xfrm>
            <a:off x="3806525" y="3279150"/>
            <a:ext cx="586200" cy="457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9" name="Google Shape;129;p17"/>
          <p:cNvGrpSpPr/>
          <p:nvPr/>
        </p:nvGrpSpPr>
        <p:grpSpPr>
          <a:xfrm>
            <a:off x="4392713" y="846150"/>
            <a:ext cx="1736413" cy="1337400"/>
            <a:chOff x="4621325" y="617550"/>
            <a:chExt cx="1736413" cy="1337400"/>
          </a:xfrm>
        </p:grpSpPr>
        <p:sp>
          <p:nvSpPr>
            <p:cNvPr id="130" name="Google Shape;130;p17"/>
            <p:cNvSpPr/>
            <p:nvPr/>
          </p:nvSpPr>
          <p:spPr>
            <a:xfrm>
              <a:off x="4795338" y="617550"/>
              <a:ext cx="1562400" cy="1337400"/>
            </a:xfrm>
            <a:prstGeom prst="roundRect">
              <a:avLst>
                <a:gd fmla="val 36940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Holdings added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Associated with All Titles record for that ISSN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6" name="Google Shape;126;p17"/>
            <p:cNvSpPr/>
            <p:nvPr/>
          </p:nvSpPr>
          <p:spPr>
            <a:xfrm>
              <a:off x="4621325" y="10915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1" name="Google Shape;131;p17"/>
          <p:cNvGrpSpPr/>
          <p:nvPr/>
        </p:nvGrpSpPr>
        <p:grpSpPr>
          <a:xfrm>
            <a:off x="2450225" y="1247550"/>
            <a:ext cx="1356300" cy="319200"/>
            <a:chOff x="2678825" y="1476150"/>
            <a:chExt cx="1356300" cy="319200"/>
          </a:xfrm>
        </p:grpSpPr>
        <p:sp>
          <p:nvSpPr>
            <p:cNvPr id="125" name="Google Shape;125;p17"/>
            <p:cNvSpPr/>
            <p:nvPr/>
          </p:nvSpPr>
          <p:spPr>
            <a:xfrm>
              <a:off x="2852825" y="1476150"/>
              <a:ext cx="11823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ISSN in All Titles table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3" name="Google Shape;123;p17"/>
            <p:cNvSpPr/>
            <p:nvPr/>
          </p:nvSpPr>
          <p:spPr>
            <a:xfrm>
              <a:off x="2678825" y="15487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2056"/>
                </a:solidFill>
              </a:endParaRPr>
            </a:p>
          </p:txBody>
        </p:sp>
      </p:grpSp>
      <p:grpSp>
        <p:nvGrpSpPr>
          <p:cNvPr id="132" name="Google Shape;132;p17"/>
          <p:cNvGrpSpPr/>
          <p:nvPr/>
        </p:nvGrpSpPr>
        <p:grpSpPr>
          <a:xfrm>
            <a:off x="311700" y="2183550"/>
            <a:ext cx="1436300" cy="319200"/>
            <a:chOff x="540300" y="2412150"/>
            <a:chExt cx="1436300" cy="319200"/>
          </a:xfrm>
        </p:grpSpPr>
        <p:sp>
          <p:nvSpPr>
            <p:cNvPr id="133" name="Google Shape;133;p17"/>
            <p:cNvSpPr/>
            <p:nvPr/>
          </p:nvSpPr>
          <p:spPr>
            <a:xfrm>
              <a:off x="540300" y="2412150"/>
              <a:ext cx="12564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Holdings</a:t>
              </a: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 loaded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0" name="Google Shape;120;p17"/>
            <p:cNvSpPr/>
            <p:nvPr/>
          </p:nvSpPr>
          <p:spPr>
            <a:xfrm>
              <a:off x="1802600" y="24847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2056"/>
                </a:solidFill>
              </a:endParaRPr>
            </a:p>
          </p:txBody>
        </p:sp>
      </p:grpSp>
      <p:grpSp>
        <p:nvGrpSpPr>
          <p:cNvPr id="134" name="Google Shape;134;p17"/>
          <p:cNvGrpSpPr/>
          <p:nvPr/>
        </p:nvGrpSpPr>
        <p:grpSpPr>
          <a:xfrm>
            <a:off x="2450225" y="3119550"/>
            <a:ext cx="1356300" cy="319200"/>
            <a:chOff x="2678825" y="3348150"/>
            <a:chExt cx="1356300" cy="319200"/>
          </a:xfrm>
        </p:grpSpPr>
        <p:sp>
          <p:nvSpPr>
            <p:cNvPr id="135" name="Google Shape;135;p17"/>
            <p:cNvSpPr/>
            <p:nvPr/>
          </p:nvSpPr>
          <p:spPr>
            <a:xfrm>
              <a:off x="2852825" y="3348150"/>
              <a:ext cx="11823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ISSN absent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1" name="Google Shape;121;p17"/>
            <p:cNvSpPr/>
            <p:nvPr/>
          </p:nvSpPr>
          <p:spPr>
            <a:xfrm>
              <a:off x="2678825" y="34207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6" name="Google Shape;136;p17"/>
          <p:cNvGrpSpPr/>
          <p:nvPr/>
        </p:nvGrpSpPr>
        <p:grpSpPr>
          <a:xfrm>
            <a:off x="4392725" y="2662350"/>
            <a:ext cx="1356300" cy="319200"/>
            <a:chOff x="4621325" y="2890950"/>
            <a:chExt cx="1356300" cy="319200"/>
          </a:xfrm>
        </p:grpSpPr>
        <p:sp>
          <p:nvSpPr>
            <p:cNvPr id="137" name="Google Shape;137;p17"/>
            <p:cNvSpPr/>
            <p:nvPr/>
          </p:nvSpPr>
          <p:spPr>
            <a:xfrm>
              <a:off x="4795325" y="2890950"/>
              <a:ext cx="11823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Eliminate the record from load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4621325" y="29635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9" name="Google Shape;139;p17"/>
          <p:cNvGrpSpPr/>
          <p:nvPr/>
        </p:nvGrpSpPr>
        <p:grpSpPr>
          <a:xfrm>
            <a:off x="4392725" y="3576750"/>
            <a:ext cx="2026800" cy="1123200"/>
            <a:chOff x="4621325" y="3805350"/>
            <a:chExt cx="2026800" cy="1123200"/>
          </a:xfrm>
        </p:grpSpPr>
        <p:sp>
          <p:nvSpPr>
            <p:cNvPr id="140" name="Google Shape;140;p17"/>
            <p:cNvSpPr/>
            <p:nvPr/>
          </p:nvSpPr>
          <p:spPr>
            <a:xfrm>
              <a:off x="4795325" y="3805350"/>
              <a:ext cx="1852800" cy="1123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Record sent through additional process to result in seeding PAPR All Titles table AND preserving the integrity of the original data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1" name="Google Shape;141;p17"/>
            <p:cNvSpPr/>
            <p:nvPr/>
          </p:nvSpPr>
          <p:spPr>
            <a:xfrm>
              <a:off x="4621325" y="38779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42" name="Google Shape;142;p17"/>
          <p:cNvCxnSpPr/>
          <p:nvPr/>
        </p:nvCxnSpPr>
        <p:spPr>
          <a:xfrm>
            <a:off x="6281525" y="3724650"/>
            <a:ext cx="474600" cy="4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43" name="Google Shape;143;p17"/>
          <p:cNvGrpSpPr/>
          <p:nvPr/>
        </p:nvGrpSpPr>
        <p:grpSpPr>
          <a:xfrm>
            <a:off x="6755877" y="3256650"/>
            <a:ext cx="2026717" cy="936000"/>
            <a:chOff x="6563750" y="1148850"/>
            <a:chExt cx="2200800" cy="936000"/>
          </a:xfrm>
        </p:grpSpPr>
        <p:sp>
          <p:nvSpPr>
            <p:cNvPr id="144" name="Google Shape;144;p17"/>
            <p:cNvSpPr/>
            <p:nvPr/>
          </p:nvSpPr>
          <p:spPr>
            <a:xfrm>
              <a:off x="6737750" y="1148850"/>
              <a:ext cx="2026800" cy="9360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6E0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CRL deploys OCLC API; applies limits to identify best record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5" name="Google Shape;145;p17"/>
            <p:cNvSpPr/>
            <p:nvPr/>
          </p:nvSpPr>
          <p:spPr>
            <a:xfrm>
              <a:off x="6563750" y="1534050"/>
              <a:ext cx="174000" cy="174000"/>
            </a:xfrm>
            <a:prstGeom prst="ellipse">
              <a:avLst/>
            </a:prstGeom>
            <a:solidFill>
              <a:srgbClr val="002056"/>
            </a:solidFill>
            <a:ln cap="flat" cmpd="sng" w="9525">
              <a:solidFill>
                <a:srgbClr val="FF6E0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6" name="Google Shape;146;p17"/>
          <p:cNvGrpSpPr/>
          <p:nvPr/>
        </p:nvGrpSpPr>
        <p:grpSpPr>
          <a:xfrm>
            <a:off x="6679925" y="970650"/>
            <a:ext cx="2200800" cy="936000"/>
            <a:chOff x="6563750" y="1148850"/>
            <a:chExt cx="2200800" cy="936000"/>
          </a:xfrm>
        </p:grpSpPr>
        <p:sp>
          <p:nvSpPr>
            <p:cNvPr id="147" name="Google Shape;147;p17"/>
            <p:cNvSpPr/>
            <p:nvPr/>
          </p:nvSpPr>
          <p:spPr>
            <a:xfrm>
              <a:off x="6737750" y="1148850"/>
              <a:ext cx="2026800" cy="9360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Patron searches PAPR &amp; retrieves all holdings associated with this title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8" name="Google Shape;148;p17"/>
            <p:cNvSpPr/>
            <p:nvPr/>
          </p:nvSpPr>
          <p:spPr>
            <a:xfrm>
              <a:off x="6563750" y="15340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49" name="Google Shape;149;p17"/>
          <p:cNvCxnSpPr/>
          <p:nvPr/>
        </p:nvCxnSpPr>
        <p:spPr>
          <a:xfrm>
            <a:off x="6205325" y="1438650"/>
            <a:ext cx="474600" cy="4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0" name="Google Shape;150;p17"/>
          <p:cNvCxnSpPr/>
          <p:nvPr/>
        </p:nvCxnSpPr>
        <p:spPr>
          <a:xfrm>
            <a:off x="6281525" y="2810250"/>
            <a:ext cx="474600" cy="4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51" name="Google Shape;151;p17"/>
          <p:cNvGrpSpPr/>
          <p:nvPr/>
        </p:nvGrpSpPr>
        <p:grpSpPr>
          <a:xfrm>
            <a:off x="6756125" y="2342250"/>
            <a:ext cx="2200800" cy="936000"/>
            <a:chOff x="6563750" y="1148850"/>
            <a:chExt cx="2200800" cy="936000"/>
          </a:xfrm>
        </p:grpSpPr>
        <p:sp>
          <p:nvSpPr>
            <p:cNvPr id="152" name="Google Shape;152;p17"/>
            <p:cNvSpPr/>
            <p:nvPr/>
          </p:nvSpPr>
          <p:spPr>
            <a:xfrm>
              <a:off x="6737750" y="1148850"/>
              <a:ext cx="2026800" cy="9360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CRL reports to contributor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3" name="Google Shape;153;p17"/>
            <p:cNvSpPr/>
            <p:nvPr/>
          </p:nvSpPr>
          <p:spPr>
            <a:xfrm>
              <a:off x="6563750" y="15340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54" name="Google Shape;154;p17"/>
          <p:cNvCxnSpPr>
            <a:stCxn id="145" idx="4"/>
            <a:endCxn id="120" idx="4"/>
          </p:cNvCxnSpPr>
          <p:nvPr/>
        </p:nvCxnSpPr>
        <p:spPr>
          <a:xfrm flipH="1" rot="5400000">
            <a:off x="3555645" y="535500"/>
            <a:ext cx="1385700" cy="5175000"/>
          </a:xfrm>
          <a:prstGeom prst="bentConnector3">
            <a:avLst>
              <a:gd fmla="val -67125" name="adj1"/>
            </a:avLst>
          </a:prstGeom>
          <a:noFill/>
          <a:ln cap="flat" cmpd="sng" w="9525">
            <a:solidFill>
              <a:srgbClr val="FF6E0B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12400" y="4211900"/>
            <a:ext cx="931600" cy="93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idx="1" type="subTitle"/>
          </p:nvPr>
        </p:nvSpPr>
        <p:spPr>
          <a:xfrm>
            <a:off x="311700" y="909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2056"/>
                </a:solidFill>
              </a:rPr>
              <a:t>Exact Identifier Match Workflow OCLC#</a:t>
            </a:r>
            <a:endParaRPr>
              <a:solidFill>
                <a:srgbClr val="002056"/>
              </a:solidFill>
            </a:endParaRPr>
          </a:p>
        </p:txBody>
      </p:sp>
      <p:cxnSp>
        <p:nvCxnSpPr>
          <p:cNvPr id="161" name="Google Shape;161;p18"/>
          <p:cNvCxnSpPr>
            <a:stCxn id="162" idx="6"/>
            <a:endCxn id="163" idx="2"/>
          </p:cNvCxnSpPr>
          <p:nvPr/>
        </p:nvCxnSpPr>
        <p:spPr>
          <a:xfrm>
            <a:off x="1976600" y="2571750"/>
            <a:ext cx="702300" cy="9360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4" name="Google Shape;164;p18"/>
          <p:cNvCxnSpPr>
            <a:stCxn id="162" idx="6"/>
            <a:endCxn id="165" idx="2"/>
          </p:cNvCxnSpPr>
          <p:nvPr/>
        </p:nvCxnSpPr>
        <p:spPr>
          <a:xfrm flipH="1" rot="10800000">
            <a:off x="1976600" y="1635750"/>
            <a:ext cx="702300" cy="9360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6" name="Google Shape;166;p18"/>
          <p:cNvCxnSpPr>
            <a:stCxn id="167" idx="3"/>
            <a:endCxn id="168" idx="2"/>
          </p:cNvCxnSpPr>
          <p:nvPr/>
        </p:nvCxnSpPr>
        <p:spPr>
          <a:xfrm>
            <a:off x="4035125" y="1635750"/>
            <a:ext cx="586200" cy="6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9" name="Google Shape;169;p18"/>
          <p:cNvCxnSpPr>
            <a:stCxn id="170" idx="3"/>
            <a:endCxn id="171" idx="3"/>
          </p:cNvCxnSpPr>
          <p:nvPr/>
        </p:nvCxnSpPr>
        <p:spPr>
          <a:xfrm>
            <a:off x="4035125" y="3507750"/>
            <a:ext cx="611700" cy="61500"/>
          </a:xfrm>
          <a:prstGeom prst="bentConnector4">
            <a:avLst>
              <a:gd fmla="val 47916" name="adj1"/>
              <a:gd fmla="val -1341" name="adj2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72" name="Google Shape;172;p18"/>
          <p:cNvGrpSpPr/>
          <p:nvPr/>
        </p:nvGrpSpPr>
        <p:grpSpPr>
          <a:xfrm>
            <a:off x="4621313" y="1074750"/>
            <a:ext cx="1736413" cy="1337400"/>
            <a:chOff x="4621325" y="617550"/>
            <a:chExt cx="1736413" cy="1337400"/>
          </a:xfrm>
        </p:grpSpPr>
        <p:sp>
          <p:nvSpPr>
            <p:cNvPr id="173" name="Google Shape;173;p18"/>
            <p:cNvSpPr/>
            <p:nvPr/>
          </p:nvSpPr>
          <p:spPr>
            <a:xfrm>
              <a:off x="4795338" y="617550"/>
              <a:ext cx="1562400" cy="1337400"/>
            </a:xfrm>
            <a:prstGeom prst="roundRect">
              <a:avLst>
                <a:gd fmla="val 36940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Holdings added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Associated with All Titles record for that OCLC#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8" name="Google Shape;168;p18"/>
            <p:cNvSpPr/>
            <p:nvPr/>
          </p:nvSpPr>
          <p:spPr>
            <a:xfrm>
              <a:off x="4621325" y="10915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4" name="Google Shape;174;p18"/>
          <p:cNvGrpSpPr/>
          <p:nvPr/>
        </p:nvGrpSpPr>
        <p:grpSpPr>
          <a:xfrm>
            <a:off x="2678825" y="1476150"/>
            <a:ext cx="1356300" cy="319200"/>
            <a:chOff x="2678825" y="1476150"/>
            <a:chExt cx="1356300" cy="319200"/>
          </a:xfrm>
        </p:grpSpPr>
        <p:sp>
          <p:nvSpPr>
            <p:cNvPr id="167" name="Google Shape;167;p18"/>
            <p:cNvSpPr/>
            <p:nvPr/>
          </p:nvSpPr>
          <p:spPr>
            <a:xfrm>
              <a:off x="2852825" y="1476150"/>
              <a:ext cx="11823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OCLC# </a:t>
              </a: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in All Titles table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5" name="Google Shape;165;p18"/>
            <p:cNvSpPr/>
            <p:nvPr/>
          </p:nvSpPr>
          <p:spPr>
            <a:xfrm>
              <a:off x="2678825" y="15487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5" name="Google Shape;175;p18"/>
          <p:cNvGrpSpPr/>
          <p:nvPr/>
        </p:nvGrpSpPr>
        <p:grpSpPr>
          <a:xfrm>
            <a:off x="614325" y="2412150"/>
            <a:ext cx="1362275" cy="319200"/>
            <a:chOff x="614325" y="2412150"/>
            <a:chExt cx="1362275" cy="319200"/>
          </a:xfrm>
        </p:grpSpPr>
        <p:sp>
          <p:nvSpPr>
            <p:cNvPr id="176" name="Google Shape;176;p18"/>
            <p:cNvSpPr/>
            <p:nvPr/>
          </p:nvSpPr>
          <p:spPr>
            <a:xfrm>
              <a:off x="614325" y="2412150"/>
              <a:ext cx="11823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Holdings </a:t>
              </a: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loaded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2" name="Google Shape;162;p18"/>
            <p:cNvSpPr/>
            <p:nvPr/>
          </p:nvSpPr>
          <p:spPr>
            <a:xfrm>
              <a:off x="1802600" y="24847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7" name="Google Shape;177;p18"/>
          <p:cNvGrpSpPr/>
          <p:nvPr/>
        </p:nvGrpSpPr>
        <p:grpSpPr>
          <a:xfrm>
            <a:off x="2678825" y="3348150"/>
            <a:ext cx="1356300" cy="319200"/>
            <a:chOff x="2678825" y="3348150"/>
            <a:chExt cx="1356300" cy="319200"/>
          </a:xfrm>
        </p:grpSpPr>
        <p:sp>
          <p:nvSpPr>
            <p:cNvPr id="170" name="Google Shape;170;p18"/>
            <p:cNvSpPr/>
            <p:nvPr/>
          </p:nvSpPr>
          <p:spPr>
            <a:xfrm>
              <a:off x="2852825" y="3348150"/>
              <a:ext cx="1182300" cy="319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OCLC#</a:t>
              </a: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 absent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3" name="Google Shape;163;p18"/>
            <p:cNvSpPr/>
            <p:nvPr/>
          </p:nvSpPr>
          <p:spPr>
            <a:xfrm>
              <a:off x="2678825" y="34207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8" name="Google Shape;178;p18"/>
          <p:cNvGrpSpPr/>
          <p:nvPr/>
        </p:nvGrpSpPr>
        <p:grpSpPr>
          <a:xfrm>
            <a:off x="4621325" y="2967150"/>
            <a:ext cx="2026800" cy="1123200"/>
            <a:chOff x="4621325" y="2967150"/>
            <a:chExt cx="2026800" cy="1123200"/>
          </a:xfrm>
        </p:grpSpPr>
        <p:sp>
          <p:nvSpPr>
            <p:cNvPr id="179" name="Google Shape;179;p18"/>
            <p:cNvSpPr/>
            <p:nvPr/>
          </p:nvSpPr>
          <p:spPr>
            <a:xfrm>
              <a:off x="4795325" y="2967150"/>
              <a:ext cx="1852800" cy="11232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O</a:t>
              </a: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CLC API deployed to find matching bibliographic record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1" name="Google Shape;171;p18"/>
            <p:cNvSpPr/>
            <p:nvPr/>
          </p:nvSpPr>
          <p:spPr>
            <a:xfrm>
              <a:off x="4621325" y="34207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0" name="Google Shape;180;p18"/>
          <p:cNvGrpSpPr/>
          <p:nvPr/>
        </p:nvGrpSpPr>
        <p:grpSpPr>
          <a:xfrm>
            <a:off x="6908525" y="1199250"/>
            <a:ext cx="2200800" cy="936000"/>
            <a:chOff x="6563750" y="1148850"/>
            <a:chExt cx="2200800" cy="936000"/>
          </a:xfrm>
        </p:grpSpPr>
        <p:sp>
          <p:nvSpPr>
            <p:cNvPr id="181" name="Google Shape;181;p18"/>
            <p:cNvSpPr/>
            <p:nvPr/>
          </p:nvSpPr>
          <p:spPr>
            <a:xfrm>
              <a:off x="6737750" y="1148850"/>
              <a:ext cx="2026800" cy="9360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002056"/>
                  </a:solidFill>
                  <a:latin typeface="Roboto"/>
                  <a:ea typeface="Roboto"/>
                  <a:cs typeface="Roboto"/>
                  <a:sym typeface="Roboto"/>
                </a:rPr>
                <a:t>Patron searches PAPR &amp; retrieves all holdings associated with this title</a:t>
              </a:r>
              <a:endParaRPr sz="1100">
                <a:solidFill>
                  <a:srgbClr val="0020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2" name="Google Shape;182;p18"/>
            <p:cNvSpPr/>
            <p:nvPr/>
          </p:nvSpPr>
          <p:spPr>
            <a:xfrm>
              <a:off x="6563750" y="1534050"/>
              <a:ext cx="174000" cy="174000"/>
            </a:xfrm>
            <a:prstGeom prst="ellipse">
              <a:avLst/>
            </a:prstGeom>
            <a:solidFill>
              <a:srgbClr val="0020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83" name="Google Shape;183;p18"/>
          <p:cNvCxnSpPr/>
          <p:nvPr/>
        </p:nvCxnSpPr>
        <p:spPr>
          <a:xfrm>
            <a:off x="6433925" y="1667250"/>
            <a:ext cx="474600" cy="4200"/>
          </a:xfrm>
          <a:prstGeom prst="bentConnector3">
            <a:avLst>
              <a:gd fmla="val 47456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4" name="Google Shape;184;p18"/>
          <p:cNvSpPr txBox="1"/>
          <p:nvPr/>
        </p:nvSpPr>
        <p:spPr>
          <a:xfrm>
            <a:off x="2056275" y="1059400"/>
            <a:ext cx="1689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6E0B"/>
                </a:solidFill>
              </a:rPr>
              <a:t>Normalization</a:t>
            </a:r>
            <a:endParaRPr b="1">
              <a:solidFill>
                <a:srgbClr val="FF6E0B"/>
              </a:solidFill>
            </a:endParaRPr>
          </a:p>
        </p:txBody>
      </p:sp>
      <p:sp>
        <p:nvSpPr>
          <p:cNvPr id="185" name="Google Shape;185;p18"/>
          <p:cNvSpPr txBox="1"/>
          <p:nvPr/>
        </p:nvSpPr>
        <p:spPr>
          <a:xfrm>
            <a:off x="532275" y="1211800"/>
            <a:ext cx="1689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F6E0B"/>
                </a:solidFill>
              </a:rPr>
              <a:t>Validation</a:t>
            </a:r>
            <a:endParaRPr b="1" sz="1700">
              <a:solidFill>
                <a:srgbClr val="FF6E0B"/>
              </a:solidFill>
            </a:endParaRPr>
          </a:p>
        </p:txBody>
      </p:sp>
      <p:cxnSp>
        <p:nvCxnSpPr>
          <p:cNvPr id="186" name="Google Shape;186;p18"/>
          <p:cNvCxnSpPr/>
          <p:nvPr/>
        </p:nvCxnSpPr>
        <p:spPr>
          <a:xfrm flipH="1" rot="10800000">
            <a:off x="3833625" y="1959150"/>
            <a:ext cx="957900" cy="7800"/>
          </a:xfrm>
          <a:prstGeom prst="straightConnector1">
            <a:avLst/>
          </a:prstGeom>
          <a:noFill/>
          <a:ln cap="flat" cmpd="sng" w="9525">
            <a:solidFill>
              <a:srgbClr val="C2C2C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7" name="Google Shape;187;p18"/>
          <p:cNvCxnSpPr/>
          <p:nvPr/>
        </p:nvCxnSpPr>
        <p:spPr>
          <a:xfrm rot="10800000">
            <a:off x="3482775" y="1966950"/>
            <a:ext cx="1515600" cy="1112700"/>
          </a:xfrm>
          <a:prstGeom prst="straightConnector1">
            <a:avLst/>
          </a:prstGeom>
          <a:noFill/>
          <a:ln cap="flat" cmpd="sng" w="9525">
            <a:solidFill>
              <a:srgbClr val="C2C2C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88" name="Google Shape;1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12400" y="4211900"/>
            <a:ext cx="931600" cy="93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56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 txBox="1"/>
          <p:nvPr>
            <p:ph type="ctrTitle"/>
          </p:nvPr>
        </p:nvSpPr>
        <p:spPr>
          <a:xfrm>
            <a:off x="244400" y="0"/>
            <a:ext cx="8520600" cy="102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chemeClr val="lt1"/>
                </a:solidFill>
              </a:rPr>
              <a:t>Issues to Consider</a:t>
            </a:r>
            <a:endParaRPr sz="4600">
              <a:solidFill>
                <a:schemeClr val="lt1"/>
              </a:solidFill>
            </a:endParaRPr>
          </a:p>
        </p:txBody>
      </p:sp>
      <p:sp>
        <p:nvSpPr>
          <p:cNvPr id="194" name="Google Shape;194;p19"/>
          <p:cNvSpPr txBox="1"/>
          <p:nvPr>
            <p:ph idx="1" type="subTitle"/>
          </p:nvPr>
        </p:nvSpPr>
        <p:spPr>
          <a:xfrm>
            <a:off x="311700" y="1065875"/>
            <a:ext cx="8520600" cy="370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</a:pPr>
            <a:r>
              <a:rPr lang="en" sz="1900">
                <a:solidFill>
                  <a:schemeClr val="lt1"/>
                </a:solidFill>
              </a:rPr>
              <a:t>Collaborative cataloging</a:t>
            </a:r>
            <a:endParaRPr sz="1900">
              <a:solidFill>
                <a:schemeClr val="lt1"/>
              </a:solidFill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</a:pPr>
            <a:r>
              <a:rPr lang="en" sz="1900">
                <a:solidFill>
                  <a:schemeClr val="lt1"/>
                </a:solidFill>
              </a:rPr>
              <a:t>Bibliographic records evolve</a:t>
            </a:r>
            <a:endParaRPr sz="1900">
              <a:solidFill>
                <a:schemeClr val="lt1"/>
              </a:solidFill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</a:pPr>
            <a:r>
              <a:rPr lang="en" sz="1900">
                <a:solidFill>
                  <a:schemeClr val="lt1"/>
                </a:solidFill>
              </a:rPr>
              <a:t>Workflows to contribute to shared bibliographic store create redundancy (temporary &amp; permanent)</a:t>
            </a:r>
            <a:endParaRPr sz="1900">
              <a:solidFill>
                <a:schemeClr val="lt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lt1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</a:pPr>
            <a:r>
              <a:rPr lang="en" sz="1900">
                <a:solidFill>
                  <a:schemeClr val="lt1"/>
                </a:solidFill>
              </a:rPr>
              <a:t>Problems with the data / Data integrity</a:t>
            </a:r>
            <a:endParaRPr sz="1900">
              <a:solidFill>
                <a:schemeClr val="lt1"/>
              </a:solidFill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</a:pPr>
            <a:r>
              <a:rPr lang="en" sz="1900">
                <a:solidFill>
                  <a:schemeClr val="lt1"/>
                </a:solidFill>
              </a:rPr>
              <a:t>Contact ISSN center to report problem</a:t>
            </a:r>
            <a:endParaRPr sz="1900">
              <a:solidFill>
                <a:schemeClr val="lt1"/>
              </a:solidFill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</a:pPr>
            <a:r>
              <a:rPr lang="en" sz="1900">
                <a:solidFill>
                  <a:schemeClr val="lt1"/>
                </a:solidFill>
              </a:rPr>
              <a:t>Occaisionally fix  WorldCat record</a:t>
            </a:r>
            <a:endParaRPr sz="1900">
              <a:solidFill>
                <a:schemeClr val="lt1"/>
              </a:solidFill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</a:pPr>
            <a:r>
              <a:rPr lang="en" sz="1900">
                <a:solidFill>
                  <a:schemeClr val="lt1"/>
                </a:solidFill>
              </a:rPr>
              <a:t>Provide libraries with validation reports</a:t>
            </a:r>
            <a:endParaRPr sz="1900">
              <a:solidFill>
                <a:schemeClr val="lt1"/>
              </a:solidFill>
            </a:endParaRPr>
          </a:p>
        </p:txBody>
      </p:sp>
      <p:pic>
        <p:nvPicPr>
          <p:cNvPr id="195" name="Google Shape;1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7800" y="4270325"/>
            <a:ext cx="876425" cy="87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0"/>
          <p:cNvSpPr txBox="1"/>
          <p:nvPr>
            <p:ph type="ctrTitle"/>
          </p:nvPr>
        </p:nvSpPr>
        <p:spPr>
          <a:xfrm>
            <a:off x="244400" y="0"/>
            <a:ext cx="8520600" cy="102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2056"/>
                </a:solidFill>
              </a:rPr>
              <a:t>Thank You!</a:t>
            </a:r>
            <a:endParaRPr sz="4600">
              <a:solidFill>
                <a:srgbClr val="002056"/>
              </a:solidFill>
            </a:endParaRPr>
          </a:p>
        </p:txBody>
      </p:sp>
      <p:sp>
        <p:nvSpPr>
          <p:cNvPr id="201" name="Google Shape;201;p20"/>
          <p:cNvSpPr txBox="1"/>
          <p:nvPr>
            <p:ph idx="1" type="subTitle"/>
          </p:nvPr>
        </p:nvSpPr>
        <p:spPr>
          <a:xfrm>
            <a:off x="4599700" y="1291350"/>
            <a:ext cx="3841200" cy="2009700"/>
          </a:xfrm>
          <a:prstGeom prst="rect">
            <a:avLst/>
          </a:prstGeom>
          <a:ln cap="flat" cmpd="sng" w="38100">
            <a:solidFill>
              <a:srgbClr val="00205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4884"/>
                </a:solidFill>
              </a:rPr>
              <a:t>PAPR</a:t>
            </a:r>
            <a:endParaRPr sz="1900">
              <a:solidFill>
                <a:srgbClr val="00488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2056"/>
                </a:solidFill>
              </a:rPr>
              <a:t>http://papr.crl.edu/</a:t>
            </a:r>
            <a:endParaRPr sz="1900">
              <a:solidFill>
                <a:srgbClr val="002056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488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4884"/>
                </a:solidFill>
              </a:rPr>
              <a:t>Collection Comparison Tool</a:t>
            </a:r>
            <a:endParaRPr sz="1900">
              <a:solidFill>
                <a:srgbClr val="00488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2056"/>
                </a:solidFill>
              </a:rPr>
              <a:t>http://papr.crl.edu/tools/compare</a:t>
            </a:r>
            <a:endParaRPr sz="1900">
              <a:solidFill>
                <a:srgbClr val="002056"/>
              </a:solidFill>
            </a:endParaRPr>
          </a:p>
        </p:txBody>
      </p:sp>
      <p:sp>
        <p:nvSpPr>
          <p:cNvPr id="202" name="Google Shape;202;p20"/>
          <p:cNvSpPr txBox="1"/>
          <p:nvPr/>
        </p:nvSpPr>
        <p:spPr>
          <a:xfrm>
            <a:off x="540150" y="1197575"/>
            <a:ext cx="35391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4884"/>
                </a:solidFill>
              </a:rPr>
              <a:t>Amy Wood</a:t>
            </a:r>
            <a:endParaRPr sz="1900">
              <a:solidFill>
                <a:srgbClr val="00488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u="sng">
                <a:solidFill>
                  <a:srgbClr val="00205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awood@crl.edu</a:t>
            </a:r>
            <a:endParaRPr sz="1900">
              <a:solidFill>
                <a:srgbClr val="0020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488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4884"/>
                </a:solidFill>
              </a:rPr>
              <a:t>Center for Research Libraries</a:t>
            </a:r>
            <a:endParaRPr sz="1900">
              <a:solidFill>
                <a:srgbClr val="00488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u="sng">
                <a:solidFill>
                  <a:srgbClr val="00205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www.crl.edu</a:t>
            </a:r>
            <a:endParaRPr sz="1900">
              <a:solidFill>
                <a:srgbClr val="0020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4884"/>
              </a:solidFill>
            </a:endParaRPr>
          </a:p>
        </p:txBody>
      </p:sp>
      <p:pic>
        <p:nvPicPr>
          <p:cNvPr id="203" name="Google Shape;203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12400" y="4211900"/>
            <a:ext cx="931600" cy="93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