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4" r:id="rId2"/>
  </p:sldMasterIdLst>
  <p:notesMasterIdLst>
    <p:notesMasterId r:id="rId13"/>
  </p:notesMasterIdLst>
  <p:handoutMasterIdLst>
    <p:handoutMasterId r:id="rId14"/>
  </p:handoutMasterIdLst>
  <p:sldIdLst>
    <p:sldId id="258" r:id="rId3"/>
    <p:sldId id="990" r:id="rId4"/>
    <p:sldId id="992" r:id="rId5"/>
    <p:sldId id="991" r:id="rId6"/>
    <p:sldId id="995" r:id="rId7"/>
    <p:sldId id="980" r:id="rId8"/>
    <p:sldId id="984" r:id="rId9"/>
    <p:sldId id="994" r:id="rId10"/>
    <p:sldId id="982" r:id="rId11"/>
    <p:sldId id="99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and Welcome" id="{E3D1133C-3855-A24C-981B-8636C08F10F3}">
          <p14:sldIdLst>
            <p14:sldId id="258"/>
            <p14:sldId id="990"/>
            <p14:sldId id="992"/>
            <p14:sldId id="991"/>
            <p14:sldId id="995"/>
            <p14:sldId id="980"/>
            <p14:sldId id="984"/>
            <p14:sldId id="994"/>
            <p14:sldId id="982"/>
            <p14:sldId id="99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Furlough" initials="MF" lastIdx="4" clrIdx="0"/>
  <p:cmAuthor id="1" name="Angelina Zaytsev" initials="AZ" lastIdx="8"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5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58" autoAdjust="0"/>
    <p:restoredTop sz="65719" autoAdjust="0"/>
  </p:normalViewPr>
  <p:slideViewPr>
    <p:cSldViewPr snapToGrid="0" snapToObjects="1">
      <p:cViewPr varScale="1">
        <p:scale>
          <a:sx n="47" d="100"/>
          <a:sy n="47" d="100"/>
        </p:scale>
        <p:origin x="-18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snapToObjects="1">
      <p:cViewPr>
        <p:scale>
          <a:sx n="100" d="100"/>
          <a:sy n="100" d="100"/>
        </p:scale>
        <p:origin x="-2896" y="2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89C6F-DFD4-D348-8FDA-3884B92FD9F9}" type="datetimeFigureOut">
              <a:rPr lang="en-US" smtClean="0"/>
              <a:t>6/24/2016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94482E-4E65-BE4D-BFC6-5C0CA1D54943}" type="slidenum">
              <a:rPr lang="en-US" smtClean="0"/>
              <a:t>‹#›</a:t>
            </a:fld>
            <a:endParaRPr lang="en-US" dirty="0"/>
          </a:p>
        </p:txBody>
      </p:sp>
    </p:spTree>
    <p:extLst>
      <p:ext uri="{BB962C8B-B14F-4D97-AF65-F5344CB8AC3E}">
        <p14:creationId xmlns:p14="http://schemas.microsoft.com/office/powerpoint/2010/main" val="14730343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872CA-79CD-3248-A6D7-D28B693EA25B}" type="datetimeFigureOut">
              <a:rPr lang="en-US" smtClean="0"/>
              <a:t>6/24/2016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B311B-BDAF-BB42-8768-5A1974F75D17}" type="slidenum">
              <a:rPr lang="en-US" smtClean="0"/>
              <a:t>‹#›</a:t>
            </a:fld>
            <a:endParaRPr lang="en-US" dirty="0"/>
          </a:p>
        </p:txBody>
      </p:sp>
    </p:spTree>
    <p:extLst>
      <p:ext uri="{BB962C8B-B14F-4D97-AF65-F5344CB8AC3E}">
        <p14:creationId xmlns:p14="http://schemas.microsoft.com/office/powerpoint/2010/main" val="24163745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athitrust.org/usgovdocs_call-for-record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catalog.gpo.gov/"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dirty="0"/>
          </a:p>
        </p:txBody>
      </p:sp>
      <p:sp>
        <p:nvSpPr>
          <p:cNvPr id="2" name="Notes Placeholder 1"/>
          <p:cNvSpPr>
            <a:spLocks noGrp="1"/>
          </p:cNvSpPr>
          <p:nvPr>
            <p:ph type="body" idx="1"/>
          </p:nvPr>
        </p:nvSpPr>
        <p:spPr/>
        <p:txBody>
          <a:bodyPr/>
          <a:lstStyle/>
          <a:p>
            <a:pPr lvl="0"/>
            <a:r>
              <a:rPr lang="en-US" sz="1200" dirty="0" smtClean="0"/>
              <a:t>Background</a:t>
            </a:r>
          </a:p>
          <a:p>
            <a:pPr lvl="0"/>
            <a:r>
              <a:rPr lang="en-US" sz="1200" dirty="0" smtClean="0"/>
              <a:t>Federal documents are challenging for general users to access due to complexities of publication history, cataloging, and format.</a:t>
            </a:r>
          </a:p>
          <a:p>
            <a:pPr lvl="0"/>
            <a:r>
              <a:rPr lang="en-US" sz="1200" dirty="0" smtClean="0"/>
              <a:t>Federal documents contain an enormous trove of information about US and international history, policy, economics, science, and law, but print documents are not digitally searchable or readable.</a:t>
            </a:r>
          </a:p>
          <a:p>
            <a:r>
              <a:rPr lang="en-US" sz="1200" dirty="0" smtClean="0"/>
              <a:t>HathiTrust members’ collections occupy hundreds of miles of shelf space in their stacks at a time when </a:t>
            </a:r>
            <a:r>
              <a:rPr lang="is-IS" sz="1200" dirty="0" smtClean="0"/>
              <a:t>budgets are shrinking</a:t>
            </a: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10</a:t>
            </a:fld>
            <a:endParaRPr lang="en-US" dirty="0"/>
          </a:p>
        </p:txBody>
      </p:sp>
    </p:spTree>
    <p:extLst>
      <p:ext uri="{BB962C8B-B14F-4D97-AF65-F5344CB8AC3E}">
        <p14:creationId xmlns:p14="http://schemas.microsoft.com/office/powerpoint/2010/main" val="3349198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2011, the membership of HathiTrust held a meeting organized to determine the future of the organization and there identified US Federal Documents as an area for strategic investment and cooperative activity.  Members endorsed a resolution to </a:t>
            </a:r>
          </a:p>
          <a:p>
            <a:endParaRPr lang="en-US" dirty="0" smtClean="0"/>
          </a:p>
          <a:p>
            <a:r>
              <a:rPr lang="en-US" dirty="0" smtClean="0"/>
              <a:t>Expand and enhance access to U.S. federal publications through the creation of a comprehensive digital corpus of U.S. federal publications including those issued by GPO and other federal agencies.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providing widespread comprehensive access to these materials fits squarely within the goals of the depository library program as well as HathiTrust’s stated goal to create and “sustain a public good while at the same time defining a set of services that benefits member institutions.”</a:t>
            </a:r>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2</a:t>
            </a:fld>
            <a:endParaRPr lang="en-US" dirty="0"/>
          </a:p>
        </p:txBody>
      </p:sp>
    </p:spTree>
    <p:extLst>
      <p:ext uri="{BB962C8B-B14F-4D97-AF65-F5344CB8AC3E}">
        <p14:creationId xmlns:p14="http://schemas.microsoft.com/office/powerpoint/2010/main" val="4147310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HathiTrust has</a:t>
            </a:r>
            <a:r>
              <a:rPr lang="en-US" baseline="0" dirty="0" smtClean="0"/>
              <a:t> 143 </a:t>
            </a:r>
            <a:r>
              <a:rPr lang="en-US" dirty="0" smtClean="0"/>
              <a:t>partners,</a:t>
            </a:r>
            <a:r>
              <a:rPr lang="en-US" baseline="0" dirty="0" smtClean="0"/>
              <a:t> primarily research libraries</a:t>
            </a:r>
          </a:p>
          <a:p>
            <a:r>
              <a:rPr lang="en-US" dirty="0" smtClean="0"/>
              <a:t>Including</a:t>
            </a:r>
            <a:r>
              <a:rPr lang="en-US" baseline="0" dirty="0" smtClean="0"/>
              <a:t> 16</a:t>
            </a:r>
            <a:r>
              <a:rPr lang="en-US" dirty="0" smtClean="0"/>
              <a:t> regional</a:t>
            </a:r>
            <a:r>
              <a:rPr lang="en-US" baseline="0" dirty="0" smtClean="0"/>
              <a:t> depository libraries and 90 selective depository libs</a:t>
            </a:r>
          </a:p>
          <a:p>
            <a:r>
              <a:rPr lang="en-US" baseline="0" dirty="0" smtClean="0"/>
              <a:t>We are well positioned to aim for the goal of a comprehensive collection</a:t>
            </a:r>
          </a:p>
          <a:p>
            <a:endParaRPr lang="en-US" baseline="0" dirty="0" smtClean="0"/>
          </a:p>
          <a:p>
            <a:r>
              <a:rPr lang="en-US" baseline="0" dirty="0" smtClean="0"/>
              <a:t>Opportunities for HathiTrust, at scale, stemming from this kind of collection include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Reducing costs of collection management and access in libraries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Libraries</a:t>
            </a:r>
            <a:r>
              <a:rPr lang="en-US" baseline="0" dirty="0" smtClean="0"/>
              <a:t> may make collection management decisions based on digital copies in HathiTrust. (And the HT Shared Print program is getting into action)</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0" dirty="0" smtClean="0"/>
              <a:t>Safeguarding digital surrogates within a non-profit context to preserve integrity of these valued resources</a:t>
            </a:r>
          </a:p>
          <a:p>
            <a:r>
              <a:rPr lang="en-US" i="0" dirty="0" smtClean="0"/>
              <a:t>Digital</a:t>
            </a:r>
            <a:r>
              <a:rPr lang="en-US" i="0" baseline="0" dirty="0" smtClean="0"/>
              <a:t> preservation in a trusted location.  HathiTrust has been certified through CRL’s </a:t>
            </a:r>
            <a:r>
              <a:rPr lang="en-US" i="0" dirty="0" smtClean="0"/>
              <a:t>Trustworthy Repositories Audit &amp; Certification process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Realizing the potential for new forms of discovery, access and research</a:t>
            </a:r>
          </a:p>
          <a:p>
            <a:r>
              <a:rPr lang="en-US" baseline="0" dirty="0" smtClean="0"/>
              <a:t>Conversion to digital form enables new forms of discovery, access and research, for example full text search, services for print disabled users, and computational research</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Capitalizing on digitization at scale. Carpe diem!</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Continuing to leverage</a:t>
            </a:r>
            <a:r>
              <a:rPr lang="en-US" baseline="0" dirty="0" smtClean="0"/>
              <a:t> HathiTrust partner’s mass digitization projects with Google and the Internet Archive, as well as serving as a shared location for content digitized through other coordinated efforts and locally digitized content.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“With programs to convert legacy collections</a:t>
            </a:r>
            <a:r>
              <a:rPr lang="en-US" baseline="0" dirty="0" smtClean="0"/>
              <a:t> to digital form comes the opportunity to develop a comprehensive, network-accessible digital library of United States Federal publications”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3</a:t>
            </a:fld>
            <a:endParaRPr lang="en-US" dirty="0"/>
          </a:p>
        </p:txBody>
      </p:sp>
    </p:spTree>
    <p:extLst>
      <p:ext uri="{BB962C8B-B14F-4D97-AF65-F5344CB8AC3E}">
        <p14:creationId xmlns:p14="http://schemas.microsoft.com/office/powerpoint/2010/main" val="2177453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dirty="0" smtClean="0">
                <a:solidFill>
                  <a:schemeClr val="tx1"/>
                </a:solidFill>
                <a:effectLst/>
                <a:latin typeface="+mn-lt"/>
                <a:ea typeface="+mn-ea"/>
                <a:cs typeface="+mn-cs"/>
              </a:rPr>
              <a:t>In June 2016 HathiTrust held over 700,000 items identified as federal documents, but we know this to be only a fraction of what exists.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Federal depository libraries’ practices over time have been diverse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Many federal depository libraries have not cataloged their collections comprehensively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records exist at the bibliographic level rather than the volume level</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many US federal government publications are cataloged as serials but are regarded by users and librarians as</a:t>
            </a:r>
            <a:r>
              <a:rPr lang="en-US" sz="1200" b="0" i="0" u="none" strike="noStrike" kern="1200" baseline="0" dirty="0" smtClean="0">
                <a:solidFill>
                  <a:schemeClr val="tx1"/>
                </a:solidFill>
                <a:effectLst/>
                <a:latin typeface="+mn-lt"/>
                <a:ea typeface="+mn-ea"/>
                <a:cs typeface="+mn-cs"/>
              </a:rPr>
              <a:t> monographs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is difficult to definitively identify and match specific documents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it has been impossible to estimate the total number of documents in existence that were produced at federal expense.  Estimates range from as low as 1.5 million to as many as 3 million. This poses a major  challenge to creating a “comprehensive digital corpus of U.S. federal publications.”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In</a:t>
            </a:r>
            <a:r>
              <a:rPr lang="en-US" sz="1200" b="0" i="0" u="none" strike="noStrike" kern="1200" baseline="0" dirty="0" smtClean="0">
                <a:solidFill>
                  <a:schemeClr val="tx1"/>
                </a:solidFill>
                <a:effectLst/>
                <a:latin typeface="+mn-lt"/>
                <a:ea typeface="+mn-ea"/>
                <a:cs typeface="+mn-cs"/>
              </a:rPr>
              <a:t> addition, </a:t>
            </a:r>
            <a:r>
              <a:rPr lang="en-US" sz="1200" b="0" i="0" u="none" strike="noStrike" kern="1200" dirty="0" smtClean="0">
                <a:solidFill>
                  <a:schemeClr val="tx1"/>
                </a:solidFill>
                <a:effectLst/>
                <a:latin typeface="+mn-lt"/>
                <a:ea typeface="+mn-ea"/>
                <a:cs typeface="+mn-cs"/>
              </a:rPr>
              <a:t>the absence of an inventory makes impossible tasks like correlating the documents currently in HathiTrust with the total corpus, and coordinating collective effort across a group of institutions. </a:t>
            </a:r>
            <a:endParaRPr lang="en-US" sz="1200"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4</a:t>
            </a:fld>
            <a:endParaRPr lang="en-US" dirty="0"/>
          </a:p>
        </p:txBody>
      </p:sp>
    </p:spTree>
    <p:extLst>
      <p:ext uri="{BB962C8B-B14F-4D97-AF65-F5344CB8AC3E}">
        <p14:creationId xmlns:p14="http://schemas.microsoft.com/office/powerpoint/2010/main" val="2557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To meet these challenges, A major component of HathiTrust’s program has been the development of the US Federal Documents Registry, envisioned as a reliable inventory of items published at the expense of the US government.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Valerie</a:t>
            </a:r>
            <a:r>
              <a:rPr lang="en-US" sz="1200" b="0" i="0" u="none" strike="noStrike" kern="1200" baseline="0" dirty="0" smtClean="0">
                <a:solidFill>
                  <a:schemeClr val="tx1"/>
                </a:solidFill>
                <a:effectLst/>
                <a:latin typeface="+mn-lt"/>
                <a:ea typeface="+mn-ea"/>
                <a:cs typeface="+mn-cs"/>
              </a:rPr>
              <a:t> Glenn, the HathiTrust  Government Documents Registry Analyst, has been leading the project since 2013.  I wish to acknowledge the great work of Valerie and her team to bring the Registry into existence. This all happened before I arrived at HathiTrust and I am the lucky one who gets to report on it. But it’s Valerie’s accomplishment.</a:t>
            </a:r>
            <a:r>
              <a:rPr lang="en-US" i="0" dirty="0" smtClean="0"/>
              <a:t> She has been the leader of the Registry planning, development, and launch. </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The Registry is a database of 5.5 million</a:t>
            </a:r>
            <a:r>
              <a:rPr lang="is-IS" sz="1200" b="0" i="0" u="none" strike="noStrike" kern="1200" baseline="0" dirty="0" smtClean="0">
                <a:solidFill>
                  <a:schemeClr val="tx1"/>
                </a:solidFill>
                <a:effectLst/>
                <a:latin typeface="+mn-lt"/>
                <a:ea typeface="+mn-ea"/>
                <a:cs typeface="+mn-cs"/>
              </a:rPr>
              <a:t> records derived from 25 million source records</a:t>
            </a:r>
          </a:p>
          <a:p>
            <a:r>
              <a:rPr lang="en-US" sz="1200" b="0" i="0" u="none" strike="noStrike" kern="1200" dirty="0" smtClean="0">
                <a:solidFill>
                  <a:schemeClr val="tx1"/>
                </a:solidFill>
                <a:effectLst/>
                <a:latin typeface="+mn-lt"/>
                <a:ea typeface="+mn-ea"/>
                <a:cs typeface="+mn-cs"/>
              </a:rPr>
              <a:t>The Registry is intended to include metadata for the comprehensive corpus of U.S. federal documents. This includes materials produced at U.S. government expense, in all formats, at the item level, from 1789 to the present. It may also include works such as grant-funded or contract work, declassified materials, individual pieces of legislation (bills), administrative publications, and/or numerical data sets.</a:t>
            </a:r>
            <a:endParaRPr lang="en-US" sz="1200" b="0" i="0" u="none" strike="noStrike" kern="1200" baseline="0" dirty="0" smtClean="0">
              <a:solidFill>
                <a:schemeClr val="tx1"/>
              </a:solidFill>
              <a:effectLst/>
              <a:latin typeface="+mn-lt"/>
              <a:ea typeface="+mn-ea"/>
              <a:cs typeface="+mn-cs"/>
            </a:endParaRPr>
          </a:p>
          <a:p>
            <a:endParaRPr lang="en-US" sz="1200" b="0" i="1"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The majority of source records were received in response to a call for records in 2013. In the fall of 2013 HathiTrust held </a:t>
            </a:r>
            <a:r>
              <a:rPr lang="en-US" sz="1200" b="0" i="0" u="sng" strike="noStrike" kern="1200" dirty="0" smtClean="0">
                <a:solidFill>
                  <a:schemeClr val="tx1"/>
                </a:solidFill>
                <a:effectLst/>
                <a:latin typeface="+mn-lt"/>
                <a:ea typeface="+mn-ea"/>
                <a:cs typeface="+mn-cs"/>
                <a:hlinkClick r:id="rId3"/>
              </a:rPr>
              <a:t>an open call for records for federal documents</a:t>
            </a:r>
            <a:r>
              <a:rPr lang="en-US" sz="1200" b="0" i="0" u="none" strike="noStrike" kern="1200" dirty="0" smtClean="0">
                <a:solidFill>
                  <a:schemeClr val="tx1"/>
                </a:solidFill>
                <a:effectLst/>
                <a:latin typeface="+mn-lt"/>
                <a:ea typeface="+mn-ea"/>
                <a:cs typeface="+mn-cs"/>
              </a:rPr>
              <a:t>. The call was open to all - not just partners. more than 25 million records contributed by more than fifty institutions) forms the basis of the Registry, along with records from the HathiTrust </a:t>
            </a:r>
          </a:p>
          <a:p>
            <a:endParaRPr lang="en-US" sz="1200" b="0" i="0" u="none" strike="noStrik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a:t>
            </a:r>
            <a:r>
              <a:rPr lang="en-US" sz="1200" b="0" i="0" u="none" strike="noStrike" kern="1200" baseline="0" dirty="0" smtClean="0">
                <a:solidFill>
                  <a:schemeClr val="tx1"/>
                </a:solidFill>
                <a:effectLst/>
                <a:latin typeface="+mn-lt"/>
                <a:ea typeface="+mn-ea"/>
                <a:cs typeface="+mn-cs"/>
              </a:rPr>
              <a:t> Registry c</a:t>
            </a:r>
            <a:r>
              <a:rPr lang="en-US" dirty="0" smtClean="0"/>
              <a:t>ontains a “Registry record” for each unique document, with a unique identifier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 initial source records were clustered as duplicate, related, or solo, based on identifiers - OCLC number, LCCN, ISSN, ISBN, and SuDoc (Superintendent of Documents) number. Records in duplicate clusters were assigned confidence scores ranging from 0 to 1, based on the number of common elements (ie, identifiers, title). Records in clusters with confidence scores of .9 or greater were compiled into Registry records. The remaining source records were added as separate Registry records.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(If needed:</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Records are ingested as MARC, typically in XML or JSON format.)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r>
              <a:rPr lang="en-US" sz="1200" b="0" i="0" u="none" strike="noStrike" kern="1200" dirty="0" smtClean="0">
                <a:solidFill>
                  <a:schemeClr val="tx1"/>
                </a:solidFill>
                <a:effectLst/>
                <a:latin typeface="+mn-lt"/>
                <a:ea typeface="+mn-ea"/>
                <a:cs typeface="+mn-cs"/>
              </a:rPr>
              <a:t>New and updated HathiTrust repository records are now</a:t>
            </a:r>
            <a:r>
              <a:rPr lang="en-US" sz="1200" b="0" i="0" u="none" strike="noStrike" kern="1200" baseline="0" dirty="0" smtClean="0">
                <a:solidFill>
                  <a:schemeClr val="tx1"/>
                </a:solidFill>
                <a:effectLst/>
                <a:latin typeface="+mn-lt"/>
                <a:ea typeface="+mn-ea"/>
                <a:cs typeface="+mn-cs"/>
              </a:rPr>
              <a:t> added </a:t>
            </a:r>
            <a:r>
              <a:rPr lang="en-US" sz="1200" b="0" i="0" u="none" strike="noStrike" kern="1200" dirty="0" smtClean="0">
                <a:solidFill>
                  <a:schemeClr val="tx1"/>
                </a:solidFill>
                <a:effectLst/>
                <a:latin typeface="+mn-lt"/>
                <a:ea typeface="+mn-ea"/>
                <a:cs typeface="+mn-cs"/>
              </a:rPr>
              <a:t>on a daily basis</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 and the Government Publishing Office’s </a:t>
            </a:r>
            <a:r>
              <a:rPr lang="en-US" sz="1200" b="0" i="0" u="sng" strike="noStrike" kern="1200" dirty="0" smtClean="0">
                <a:solidFill>
                  <a:schemeClr val="tx1"/>
                </a:solidFill>
                <a:effectLst/>
                <a:latin typeface="+mn-lt"/>
                <a:ea typeface="+mn-ea"/>
                <a:cs typeface="+mn-cs"/>
                <a:hlinkClick r:id="rId4"/>
              </a:rPr>
              <a:t>Catalog of Government Publications</a:t>
            </a:r>
            <a:r>
              <a:rPr lang="en-US" sz="1200" b="0" i="0" u="none" strike="noStrike" kern="1200" dirty="0" smtClean="0">
                <a:solidFill>
                  <a:schemeClr val="tx1"/>
                </a:solidFill>
                <a:effectLst/>
                <a:latin typeface="+mn-lt"/>
                <a:ea typeface="+mn-ea"/>
                <a:cs typeface="+mn-cs"/>
              </a:rPr>
              <a:t> records</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are acquired weekly</a:t>
            </a:r>
          </a:p>
          <a:p>
            <a:endParaRPr lang="en-US" sz="1200" b="0" i="1"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5</a:t>
            </a:fld>
            <a:endParaRPr lang="en-US" dirty="0"/>
          </a:p>
        </p:txBody>
      </p:sp>
    </p:spTree>
    <p:extLst>
      <p:ext uri="{BB962C8B-B14F-4D97-AF65-F5344CB8AC3E}">
        <p14:creationId xmlns:p14="http://schemas.microsoft.com/office/powerpoint/2010/main" val="2229697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Screenshot of Registry interface</a:t>
            </a:r>
          </a:p>
          <a:p>
            <a:endParaRPr lang="en-US" dirty="0" smtClean="0"/>
          </a:p>
          <a:p>
            <a:r>
              <a:rPr lang="en-US" dirty="0" smtClean="0"/>
              <a:t>P</a:t>
            </a:r>
            <a:r>
              <a:rPr lang="is-IS" dirty="0" smtClean="0"/>
              <a:t>ublic interface</a:t>
            </a:r>
          </a:p>
          <a:p>
            <a:pPr marL="0" marR="0" indent="0" algn="l" defTabSz="457200" rtl="0" eaLnBrk="1" fontAlgn="auto" latinLnBrk="0" hangingPunct="1">
              <a:lnSpc>
                <a:spcPct val="100000"/>
              </a:lnSpc>
              <a:spcBef>
                <a:spcPts val="0"/>
              </a:spcBef>
              <a:spcAft>
                <a:spcPts val="0"/>
              </a:spcAft>
              <a:buClrTx/>
              <a:buSzTx/>
              <a:buFontTx/>
              <a:buNone/>
              <a:tabLst/>
              <a:defRPr/>
            </a:pPr>
            <a:r>
              <a:rPr lang="is-IS" dirty="0" smtClean="0"/>
              <a:t>Focus groups to explore use cases</a:t>
            </a:r>
          </a:p>
          <a:p>
            <a:pPr marL="0" marR="0" indent="0" algn="l" defTabSz="457200" rtl="0" eaLnBrk="1" fontAlgn="auto" latinLnBrk="0" hangingPunct="1">
              <a:lnSpc>
                <a:spcPct val="100000"/>
              </a:lnSpc>
              <a:spcBef>
                <a:spcPts val="0"/>
              </a:spcBef>
              <a:spcAft>
                <a:spcPts val="0"/>
              </a:spcAft>
              <a:buClrTx/>
              <a:buSzTx/>
              <a:buFontTx/>
              <a:buNone/>
              <a:tabLst/>
              <a:defRPr/>
            </a:pPr>
            <a:endParaRPr lang="is-IS" dirty="0"/>
          </a:p>
          <a:p>
            <a:pPr marL="0" marR="0" indent="0" algn="l" defTabSz="457200" rtl="0" eaLnBrk="1" fontAlgn="auto" latinLnBrk="0" hangingPunct="1">
              <a:lnSpc>
                <a:spcPct val="100000"/>
              </a:lnSpc>
              <a:spcBef>
                <a:spcPts val="0"/>
              </a:spcBef>
              <a:spcAft>
                <a:spcPts val="0"/>
              </a:spcAft>
              <a:buClrTx/>
              <a:buSzTx/>
              <a:buFontTx/>
              <a:buNone/>
              <a:tabLst/>
              <a:defRPr/>
            </a:pPr>
            <a:r>
              <a:rPr lang="is-IS" dirty="0" smtClean="0"/>
              <a:t>We welcome your input</a:t>
            </a:r>
          </a:p>
          <a:p>
            <a:endParaRPr lang="is-IS"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6</a:t>
            </a:fld>
            <a:endParaRPr lang="en-US" dirty="0"/>
          </a:p>
        </p:txBody>
      </p:sp>
    </p:spTree>
    <p:extLst>
      <p:ext uri="{BB962C8B-B14F-4D97-AF65-F5344CB8AC3E}">
        <p14:creationId xmlns:p14="http://schemas.microsoft.com/office/powerpoint/2010/main" val="110757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Earlier</a:t>
            </a:r>
            <a:r>
              <a:rPr lang="en-US" baseline="0" dirty="0" smtClean="0"/>
              <a:t> I mentioned that the biggest challenge to defining the universe of federal documents is that the d</a:t>
            </a:r>
            <a:r>
              <a:rPr lang="en-US" dirty="0" smtClean="0"/>
              <a:t>iversity of Federal depository libraries’ cataloging policies and practices over time make it difficult to definitively identify and match specific documents  In addition,</a:t>
            </a:r>
            <a:r>
              <a:rPr lang="en-US" baseline="0" dirty="0" smtClean="0"/>
              <a:t> we have the </a:t>
            </a:r>
            <a:r>
              <a:rPr lang="en-US" sz="1200" dirty="0" smtClean="0"/>
              <a:t>complexities of publication history, and format</a:t>
            </a:r>
            <a:r>
              <a:rPr lang="en-US" sz="1200" baseline="0" dirty="0" smtClean="0"/>
              <a:t> to contend with as well.</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5 million of the source records originally contributed have been excluded from the Registry due to lack of enough information to identify them</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Registry t</a:t>
            </a:r>
            <a:r>
              <a:rPr lang="en-US" dirty="0" smtClean="0"/>
              <a:t>eam</a:t>
            </a:r>
            <a:r>
              <a:rPr lang="en-US" baseline="0" dirty="0" smtClean="0"/>
              <a:t> has been digging into the rest of the records,  </a:t>
            </a:r>
            <a:r>
              <a:rPr lang="en-US" dirty="0" smtClean="0"/>
              <a:t>“Crunching” the data</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Repeated passes to improve de-duplication and relationship detection are what has enabled us to condense 20</a:t>
            </a:r>
            <a:r>
              <a:rPr lang="en-US" baseline="0" dirty="0" smtClean="0"/>
              <a:t> million source records into 5.5 million registry records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mentioned before,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Source records are clustered based on key identifiers. </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Staff are also developing specifications for parsing item description, enumeration and chronology, for titles such as the Federal Register in an attempt to decrease the amount of duplication in the Registry. In some cases this has meant eliminating information in the </a:t>
            </a:r>
            <a:r>
              <a:rPr lang="en-US" sz="1200" kern="1200" dirty="0" err="1" smtClean="0">
                <a:solidFill>
                  <a:schemeClr val="tx1"/>
                </a:solidFill>
                <a:effectLst/>
                <a:latin typeface="+mn-lt"/>
                <a:ea typeface="+mn-ea"/>
                <a:cs typeface="+mn-cs"/>
              </a:rPr>
              <a:t>enum</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chron</a:t>
            </a:r>
            <a:r>
              <a:rPr lang="en-US" sz="1200" kern="1200" dirty="0" smtClean="0">
                <a:solidFill>
                  <a:schemeClr val="tx1"/>
                </a:solidFill>
                <a:effectLst/>
                <a:latin typeface="+mn-lt"/>
                <a:ea typeface="+mn-ea"/>
                <a:cs typeface="+mn-cs"/>
              </a:rPr>
              <a:t> field that doesn’t describe the item, repeats data from another field, and is preventing the record from being clustered with other source records. An example is the use of the term “ONLINE” in the </a:t>
            </a:r>
            <a:r>
              <a:rPr lang="en-US" sz="1200" kern="1200" dirty="0" err="1" smtClean="0">
                <a:solidFill>
                  <a:schemeClr val="tx1"/>
                </a:solidFill>
                <a:effectLst/>
                <a:latin typeface="+mn-lt"/>
                <a:ea typeface="+mn-ea"/>
                <a:cs typeface="+mn-cs"/>
              </a:rPr>
              <a:t>enum</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chron</a:t>
            </a:r>
            <a:r>
              <a:rPr lang="en-US" sz="1200" kern="1200" dirty="0" smtClean="0">
                <a:solidFill>
                  <a:schemeClr val="tx1"/>
                </a:solidFill>
                <a:effectLst/>
                <a:latin typeface="+mn-lt"/>
                <a:ea typeface="+mn-ea"/>
                <a:cs typeface="+mn-cs"/>
              </a:rPr>
              <a:t> field.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way in which staff have reduced the amount of duplication is by clustering together records for the same item in different formats, based on information in the MARC 776 field. The Registry record includes all relevant information for the item (ie, title, publisher, OCLC number) and also lists each format (ie Print, Microform, Online).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have also experimented with string matching (Valerie do</a:t>
            </a:r>
            <a:r>
              <a:rPr lang="en-US" sz="1200" kern="1200" baseline="0" dirty="0" smtClean="0">
                <a:solidFill>
                  <a:schemeClr val="tx1"/>
                </a:solidFill>
                <a:effectLst/>
                <a:latin typeface="+mn-lt"/>
                <a:ea typeface="+mn-ea"/>
                <a:cs typeface="+mn-cs"/>
              </a:rPr>
              <a:t> you have a good example? Is this worth mentioning?)</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sz="1200" b="0" i="1" u="none" strike="noStrike" kern="1200" dirty="0" smtClean="0">
              <a:solidFill>
                <a:schemeClr val="tx1"/>
              </a:solidFill>
              <a:effectLst/>
              <a:latin typeface="+mn-lt"/>
              <a:ea typeface="+mn-ea"/>
              <a:cs typeface="+mn-cs"/>
            </a:endParaRPr>
          </a:p>
          <a:p>
            <a:r>
              <a:rPr lang="en-US" sz="1200" b="0" i="1" u="none" strike="noStrike" kern="1200" dirty="0" smtClean="0">
                <a:solidFill>
                  <a:schemeClr val="tx1"/>
                </a:solidFill>
                <a:effectLst/>
                <a:latin typeface="+mn-lt"/>
                <a:ea typeface="+mn-ea"/>
                <a:cs typeface="+mn-cs"/>
              </a:rPr>
              <a:t> </a:t>
            </a:r>
            <a:endParaRPr lang="en-US" dirty="0" smtClean="0">
              <a:effectLst/>
            </a:endParaRPr>
          </a:p>
          <a:p>
            <a:r>
              <a:rPr lang="en-US" dirty="0" smtClean="0"/>
              <a:t/>
            </a:r>
            <a:br>
              <a:rPr lang="en-US" dirty="0" smtClean="0"/>
            </a:br>
            <a:r>
              <a:rPr lang="en-US" sz="1200" b="0" i="1" u="none" strike="noStrike"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7</a:t>
            </a:fld>
            <a:endParaRPr lang="en-US" dirty="0"/>
          </a:p>
        </p:txBody>
      </p:sp>
    </p:spTree>
    <p:extLst>
      <p:ext uri="{BB962C8B-B14F-4D97-AF65-F5344CB8AC3E}">
        <p14:creationId xmlns:p14="http://schemas.microsoft.com/office/powerpoint/2010/main" val="3535782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So </a:t>
            </a:r>
            <a:r>
              <a:rPr lang="is-IS" dirty="0"/>
              <a:t>we have come a long way towards indentifying the universe of documents, and while we continue that work, we </a:t>
            </a:r>
            <a:r>
              <a:rPr lang="is-IS" dirty="0" smtClean="0"/>
              <a:t>have </a:t>
            </a:r>
            <a:r>
              <a:rPr lang="is-IS" dirty="0"/>
              <a:t>also </a:t>
            </a:r>
            <a:r>
              <a:rPr lang="is-IS" dirty="0" smtClean="0"/>
              <a:t>turned </a:t>
            </a:r>
            <a:r>
              <a:rPr lang="is-IS" dirty="0"/>
              <a:t>our attention to </a:t>
            </a:r>
            <a:r>
              <a:rPr lang="is-IS" dirty="0" smtClean="0"/>
              <a:t>some actionable pieces that will support the emerging HathiTrust program</a:t>
            </a:r>
          </a:p>
          <a:p>
            <a:pPr lvl="1"/>
            <a:r>
              <a:rPr lang="en-US" dirty="0" smtClean="0"/>
              <a:t>Support digitization to build a comprehensive collection</a:t>
            </a:r>
          </a:p>
          <a:p>
            <a:pPr lvl="1"/>
            <a:r>
              <a:rPr lang="is-IS" dirty="0" smtClean="0"/>
              <a:t>*HathiTrust collection</a:t>
            </a:r>
            <a:r>
              <a:rPr lang="is-IS" baseline="0" dirty="0" smtClean="0"/>
              <a:t> building is currently focused on material distributed in a print format by the GPO as part of the FDLP.  Our current work does not yet address “born-digital” documents.</a:t>
            </a:r>
          </a:p>
          <a:p>
            <a:endParaRPr lang="is-I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is-IS" baseline="0" dirty="0" smtClean="0"/>
              <a:t>And </a:t>
            </a:r>
            <a:r>
              <a:rPr lang="en-US" dirty="0" smtClean="0"/>
              <a:t>Characterize the HathiTrust digital collection –what is</a:t>
            </a:r>
            <a:r>
              <a:rPr lang="en-US" baseline="0" dirty="0" smtClean="0"/>
              <a:t> the current breadth, depth, distribution by partner contribution? And numerous other questions that will enable us to have a better picture to develop the collection</a:t>
            </a:r>
            <a:endParaRPr lang="en-US" dirty="0" smtClean="0"/>
          </a:p>
          <a:p>
            <a:endParaRPr lang="is-IS" dirty="0"/>
          </a:p>
          <a:p>
            <a:r>
              <a:rPr lang="en-US" dirty="0" smtClean="0"/>
              <a:t>We are also working on g</a:t>
            </a:r>
            <a:r>
              <a:rPr lang="is-IS" dirty="0" smtClean="0"/>
              <a:t>ap </a:t>
            </a:r>
            <a:r>
              <a:rPr lang="is-IS" dirty="0"/>
              <a:t>detection </a:t>
            </a:r>
            <a:r>
              <a:rPr lang="is-IS" dirty="0" smtClean="0"/>
              <a:t>–identifying gaps</a:t>
            </a:r>
            <a:r>
              <a:rPr lang="is-IS" baseline="0" dirty="0" smtClean="0"/>
              <a:t> between the</a:t>
            </a:r>
            <a:r>
              <a:rPr lang="is-IS" dirty="0" smtClean="0"/>
              <a:t> registry and</a:t>
            </a:r>
          </a:p>
          <a:p>
            <a:r>
              <a:rPr lang="is-IS" dirty="0" smtClean="0"/>
              <a:t>the </a:t>
            </a:r>
            <a:r>
              <a:rPr lang="is-IS" dirty="0"/>
              <a:t>Hathitrust digital collection</a:t>
            </a:r>
          </a:p>
          <a:p>
            <a:r>
              <a:rPr lang="en-US" dirty="0" smtClean="0"/>
              <a:t>The HathiTrust member libraries’ holdings</a:t>
            </a:r>
          </a:p>
          <a:p>
            <a:pPr marL="0" indent="0">
              <a:buFont typeface="Arial"/>
              <a:buNone/>
            </a:pPr>
            <a:endParaRPr lang="is-IS" baseline="0" dirty="0" smtClean="0"/>
          </a:p>
          <a:p>
            <a:r>
              <a:rPr lang="en-US" baseline="0" dirty="0" smtClean="0"/>
              <a:t>For example, s</a:t>
            </a:r>
            <a:r>
              <a:rPr lang="is-IS" baseline="0" dirty="0" smtClean="0"/>
              <a:t>everal methods have been tested in an attempt to identify items in the HathiTrust repository that are federal documents but not coded as such in the records. </a:t>
            </a:r>
          </a:p>
          <a:p>
            <a:r>
              <a:rPr lang="is-IS" baseline="0" dirty="0" smtClean="0"/>
              <a:t>-checking records for the presence of “f” and “u” in the marc 008 field</a:t>
            </a:r>
          </a:p>
          <a:p>
            <a:r>
              <a:rPr lang="is-IS" baseline="0" dirty="0" smtClean="0"/>
              <a:t>-checking for the presence of a SuDoc call number</a:t>
            </a:r>
          </a:p>
          <a:p>
            <a:endParaRPr lang="is-IS" baseline="0" dirty="0" smtClean="0"/>
          </a:p>
          <a:p>
            <a:r>
              <a:rPr lang="en-US" baseline="0" dirty="0" smtClean="0"/>
              <a:t>W</a:t>
            </a:r>
            <a:r>
              <a:rPr lang="is-IS" baseline="0" dirty="0" smtClean="0"/>
              <a:t>e are also looking at criteria within registry records such as title, agency or source library to identify records that are not in the HathiTrust repository</a:t>
            </a:r>
          </a:p>
          <a:p>
            <a:endParaRPr lang="is-IS" baseline="0" dirty="0" smtClean="0"/>
          </a:p>
          <a:p>
            <a:r>
              <a:rPr lang="is-IS" baseline="0" dirty="0" smtClean="0"/>
              <a:t>This gives you some flavor of the kind of work that we have going on.</a:t>
            </a:r>
          </a:p>
          <a:p>
            <a:endParaRPr lang="is-IS" baseline="0" dirty="0" smtClean="0"/>
          </a:p>
          <a:p>
            <a:endParaRPr lang="is-IS" baseline="0"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8</a:t>
            </a:fld>
            <a:endParaRPr lang="en-US" dirty="0"/>
          </a:p>
        </p:txBody>
      </p:sp>
    </p:spTree>
    <p:extLst>
      <p:ext uri="{BB962C8B-B14F-4D97-AF65-F5344CB8AC3E}">
        <p14:creationId xmlns:p14="http://schemas.microsoft.com/office/powerpoint/2010/main" val="2647617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Through our Federal Documents program we’ll aim to keep going towards that comprehensive federal documents collection. The HathiTrust federal documents planning and advisory group has done great work to stake out what this work will entail, and we plan to reactivate this amazing collective expertise to advise as we forge ahead.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I’m</a:t>
            </a:r>
            <a:r>
              <a:rPr lang="en-US" baseline="0" dirty="0" smtClean="0"/>
              <a:t> excited to see this work continue, and for HathiTrust and the library community to realize the value of the Registry in active collection development and management.</a:t>
            </a:r>
          </a:p>
          <a:p>
            <a:endParaRPr lang="en-US" baseline="0" dirty="0" smtClean="0"/>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9</a:t>
            </a:fld>
            <a:endParaRPr lang="en-US" dirty="0"/>
          </a:p>
        </p:txBody>
      </p:sp>
    </p:spTree>
    <p:extLst>
      <p:ext uri="{BB962C8B-B14F-4D97-AF65-F5344CB8AC3E}">
        <p14:creationId xmlns:p14="http://schemas.microsoft.com/office/powerpoint/2010/main" val="180394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athitrust.org/"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424249572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409154362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15087759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575543"/>
            <a:ext cx="8229600" cy="489584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a:xfrm>
            <a:off x="-17462" y="6520180"/>
            <a:ext cx="2133600" cy="365125"/>
          </a:xfrm>
        </p:spPr>
        <p:txBody>
          <a:bodyPr/>
          <a:lstStyle/>
          <a:p>
            <a:r>
              <a:rPr lang="en-US" smtClean="0"/>
              <a:t>24 June 2016</a:t>
            </a:r>
            <a:endParaRPr lang="en-US" dirty="0"/>
          </a:p>
        </p:txBody>
      </p:sp>
      <p:sp>
        <p:nvSpPr>
          <p:cNvPr id="10" name="Slide Number Placeholder 5"/>
          <p:cNvSpPr>
            <a:spLocks noGrp="1"/>
          </p:cNvSpPr>
          <p:nvPr>
            <p:ph type="sldNum" sz="quarter" idx="12"/>
          </p:nvPr>
        </p:nvSpPr>
        <p:spPr>
          <a:xfrm>
            <a:off x="0" y="6517533"/>
            <a:ext cx="2133600" cy="365125"/>
          </a:xfrm>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42598984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dirty="0"/>
          </a:p>
        </p:txBody>
      </p:sp>
      <p:sp>
        <p:nvSpPr>
          <p:cNvPr id="4" name="Rectangle 3"/>
          <p:cNvSpPr/>
          <p:nvPr/>
        </p:nvSpPr>
        <p:spPr>
          <a:xfrm>
            <a:off x="647700" y="1775064"/>
            <a:ext cx="7848600" cy="3802616"/>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2" y="557213"/>
            <a:ext cx="2914651"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3600" cap="small" dirty="0" smtClean="0">
                <a:solidFill>
                  <a:srgbClr val="404040"/>
                </a:solidFill>
                <a:latin typeface="Hoefler Text" charset="0"/>
                <a:cs typeface="Hoefler Text" charset="0"/>
              </a:rPr>
              <a:t>HathiTrust</a:t>
            </a:r>
          </a:p>
          <a:p>
            <a:pPr>
              <a:spcAft>
                <a:spcPts val="600"/>
              </a:spcAft>
            </a:pPr>
            <a:r>
              <a:rPr lang="en-US" sz="2000" cap="small" dirty="0" smtClean="0">
                <a:solidFill>
                  <a:srgbClr val="404040"/>
                </a:solidFill>
                <a:latin typeface="Helvetica"/>
                <a:cs typeface="Helvetica"/>
              </a:rPr>
              <a:t>Digital Library</a:t>
            </a:r>
            <a:endParaRPr lang="en-US" sz="2000" cap="small" dirty="0">
              <a:solidFill>
                <a:srgbClr val="404040"/>
              </a:solidFill>
              <a:latin typeface="Helvetica"/>
              <a:cs typeface="Helvetica"/>
            </a:endParaRPr>
          </a:p>
        </p:txBody>
      </p:sp>
      <p:cxnSp>
        <p:nvCxnSpPr>
          <p:cNvPr id="6" name="Straight Connector 5"/>
          <p:cNvCxnSpPr>
            <a:cxnSpLocks noChangeShapeType="1"/>
          </p:cNvCxnSpPr>
          <p:nvPr/>
        </p:nvCxnSpPr>
        <p:spPr bwMode="auto">
          <a:xfrm>
            <a:off x="1638300" y="3976471"/>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15" name="Title 1"/>
          <p:cNvSpPr>
            <a:spLocks noGrp="1"/>
          </p:cNvSpPr>
          <p:nvPr>
            <p:ph type="ctrTitle"/>
          </p:nvPr>
        </p:nvSpPr>
        <p:spPr>
          <a:xfrm>
            <a:off x="647700" y="1689100"/>
            <a:ext cx="7848600" cy="1622426"/>
          </a:xfrm>
        </p:spPr>
        <p:txBody>
          <a:bodyPr/>
          <a:lstStyle>
            <a:lvl1pPr>
              <a:defRPr>
                <a:solidFill>
                  <a:schemeClr val="tx1"/>
                </a:solidFill>
              </a:defRPr>
            </a:lvl1pPr>
          </a:lstStyle>
          <a:p>
            <a:r>
              <a:rPr lang="en-US" dirty="0" smtClean="0"/>
              <a:t>Click to edit Master title style</a:t>
            </a:r>
            <a:endParaRPr lang="en-US" dirty="0"/>
          </a:p>
        </p:txBody>
      </p:sp>
      <p:pic>
        <p:nvPicPr>
          <p:cNvPr id="8" name="Picture 5"/>
          <p:cNvPicPr>
            <a:picLocks noChangeAspect="1" noChangeArrowheads="1"/>
          </p:cNvPicPr>
          <p:nvPr userDrawn="1"/>
        </p:nvPicPr>
        <p:blipFill>
          <a:blip r:embed="rId2"/>
          <a:srcRect/>
          <a:stretch>
            <a:fillRect/>
          </a:stretch>
        </p:blipFill>
        <p:spPr bwMode="auto">
          <a:xfrm>
            <a:off x="2503488" y="584200"/>
            <a:ext cx="949325" cy="927100"/>
          </a:xfrm>
          <a:prstGeom prst="rect">
            <a:avLst/>
          </a:prstGeom>
          <a:noFill/>
          <a:ln w="9525">
            <a:noFill/>
            <a:miter lim="800000"/>
            <a:headEnd/>
            <a:tailEnd/>
          </a:ln>
        </p:spPr>
      </p:pic>
    </p:spTree>
    <p:extLst>
      <p:ext uri="{BB962C8B-B14F-4D97-AF65-F5344CB8AC3E}">
        <p14:creationId xmlns:p14="http://schemas.microsoft.com/office/powerpoint/2010/main" val="29385875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Rectangle 2"/>
          <p:cNvSpPr/>
          <p:nvPr/>
        </p:nvSpPr>
        <p:spPr>
          <a:xfrm>
            <a:off x="1382713" y="1752600"/>
            <a:ext cx="6351587" cy="21717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pic>
        <p:nvPicPr>
          <p:cNvPr id="4" name="Picture 4" descr="Home">
            <a:hlinkClick r:id="rId2" tooltip="Hom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338" y="4394200"/>
            <a:ext cx="1376362" cy="1296988"/>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39900" y="2009774"/>
            <a:ext cx="5634038"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227539826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14140820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16034785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69714572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24 June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2307528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24 June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41924525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4671523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24 June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372922327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24 June 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417477087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24 June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226252095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24 June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40868572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200604110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362785-E0AD-7143-A741-A17270600173}" type="slidenum">
              <a:rPr lang="en-US" smtClean="0"/>
              <a:t>‹#›</a:t>
            </a:fld>
            <a:endParaRPr lang="en-US" dirty="0"/>
          </a:p>
        </p:txBody>
      </p:sp>
    </p:spTree>
    <p:extLst>
      <p:ext uri="{BB962C8B-B14F-4D97-AF65-F5344CB8AC3E}">
        <p14:creationId xmlns:p14="http://schemas.microsoft.com/office/powerpoint/2010/main" val="347824315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67354562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24 June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209012237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24 June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157157507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24 June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35045037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492875"/>
            <a:ext cx="2133600" cy="365125"/>
          </a:xfrm>
        </p:spPr>
        <p:txBody>
          <a:bodyPr/>
          <a:lstStyle/>
          <a:p>
            <a:r>
              <a:rPr lang="en-US" smtClean="0"/>
              <a:t>24 June 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489065"/>
            <a:ext cx="2133600" cy="365125"/>
          </a:xfrm>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179169283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24 June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423600249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24 June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8684B-D32F-4341-BD8A-0A90EA616F0E}" type="slidenum">
              <a:rPr lang="en-US" smtClean="0"/>
              <a:t>‹#›</a:t>
            </a:fld>
            <a:endParaRPr lang="en-US" dirty="0"/>
          </a:p>
        </p:txBody>
      </p:sp>
    </p:spTree>
    <p:extLst>
      <p:ext uri="{BB962C8B-B14F-4D97-AF65-F5344CB8AC3E}">
        <p14:creationId xmlns:p14="http://schemas.microsoft.com/office/powerpoint/2010/main" val="34148337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24 June 2016</a:t>
            </a:r>
            <a:endParaRPr lang="en-US" dirty="0"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8684B-D32F-4341-BD8A-0A90EA616F0E}" type="slidenum">
              <a:rPr lang="en-US" smtClean="0"/>
              <a:t>‹#›</a:t>
            </a:fld>
            <a:endParaRPr lang="en-US" dirty="0"/>
          </a:p>
        </p:txBody>
      </p:sp>
    </p:spTree>
    <p:extLst>
      <p:ext uri="{BB962C8B-B14F-4D97-AF65-F5344CB8AC3E}">
        <p14:creationId xmlns:p14="http://schemas.microsoft.com/office/powerpoint/2010/main" val="322291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24 June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62785-E0AD-7143-A741-A17270600173}" type="slidenum">
              <a:rPr lang="en-US" smtClean="0"/>
              <a:t>‹#›</a:t>
            </a:fld>
            <a:endParaRPr lang="en-US" dirty="0"/>
          </a:p>
        </p:txBody>
      </p:sp>
    </p:spTree>
    <p:extLst>
      <p:ext uri="{BB962C8B-B14F-4D97-AF65-F5344CB8AC3E}">
        <p14:creationId xmlns:p14="http://schemas.microsoft.com/office/powerpoint/2010/main" val="232976117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www.hathitrust.org/usgovdocs_registry"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hyperlink" Target="mailto:christeh@hathitrust.org" TargetMode="External"/><Relationship Id="rId4" Type="http://schemas.openxmlformats.org/officeDocument/2006/relationships/hyperlink" Target="mailto:valglenn@umich.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hathitrust.org/usdocs_registry"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093095" y="2180254"/>
            <a:ext cx="6776238" cy="1693132"/>
          </a:xfrm>
        </p:spPr>
        <p:txBody>
          <a:bodyPr>
            <a:normAutofit/>
          </a:bodyPr>
          <a:lstStyle/>
          <a:p>
            <a:r>
              <a:rPr lang="en-US" dirty="0" smtClean="0">
                <a:latin typeface="Calibri" charset="0"/>
              </a:rPr>
              <a:t>Creating a Registry of  U.S. Federal Documents</a:t>
            </a:r>
            <a:endParaRPr lang="en-US" dirty="0">
              <a:latin typeface="Calibri" charset="0"/>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195095"/>
            <a:ext cx="7007118" cy="923330"/>
          </a:xfrm>
          <a:prstGeom prst="rect">
            <a:avLst/>
          </a:prstGeom>
          <a:noFill/>
        </p:spPr>
        <p:txBody>
          <a:bodyPr wrap="square" rtlCol="0">
            <a:spAutoFit/>
          </a:bodyPr>
          <a:lstStyle/>
          <a:p>
            <a:pPr algn="r"/>
            <a:r>
              <a:rPr lang="en-US" dirty="0" smtClean="0"/>
              <a:t>Valerie Glenn</a:t>
            </a:r>
          </a:p>
          <a:p>
            <a:pPr algn="r"/>
            <a:r>
              <a:rPr lang="en-US" dirty="0" smtClean="0"/>
              <a:t>June 24, 2016</a:t>
            </a:r>
          </a:p>
          <a:p>
            <a:pPr algn="r"/>
            <a:r>
              <a:rPr lang="en-US" dirty="0" smtClean="0"/>
              <a:t>Print Archive Network Forum, ALA Annual Meeting</a:t>
            </a:r>
            <a:endParaRPr lang="en-US" dirty="0"/>
          </a:p>
        </p:txBody>
      </p:sp>
    </p:spTree>
    <p:extLst>
      <p:ext uri="{BB962C8B-B14F-4D97-AF65-F5344CB8AC3E}">
        <p14:creationId xmlns:p14="http://schemas.microsoft.com/office/powerpoint/2010/main" val="389603797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For more information:</a:t>
            </a:r>
          </a:p>
          <a:p>
            <a:pPr marL="0" indent="0">
              <a:buNone/>
            </a:pPr>
            <a:r>
              <a:rPr lang="en-US" sz="2800" dirty="0" smtClean="0"/>
              <a:t>HathiTrust web site</a:t>
            </a:r>
          </a:p>
          <a:p>
            <a:pPr marL="0" indent="0">
              <a:buNone/>
            </a:pPr>
            <a:r>
              <a:rPr lang="en-US" sz="2800" dirty="0" smtClean="0">
                <a:hlinkClick r:id="rId3"/>
              </a:rPr>
              <a:t>https</a:t>
            </a:r>
            <a:r>
              <a:rPr lang="en-US" sz="2800" dirty="0">
                <a:hlinkClick r:id="rId3"/>
              </a:rPr>
              <a:t>://www.hathitrust.org/</a:t>
            </a:r>
            <a:r>
              <a:rPr lang="en-US" sz="2800" dirty="0" smtClean="0">
                <a:hlinkClick r:id="rId3"/>
              </a:rPr>
              <a:t>usgovdocs_registry</a:t>
            </a:r>
            <a:endParaRPr lang="en-US" sz="2800" dirty="0" smtClean="0"/>
          </a:p>
          <a:p>
            <a:pPr marL="0" indent="0">
              <a:buNone/>
            </a:pPr>
            <a:endParaRPr lang="en-US" sz="2800" dirty="0"/>
          </a:p>
          <a:p>
            <a:pPr marL="0" indent="0">
              <a:buNone/>
            </a:pPr>
            <a:r>
              <a:rPr lang="en-US" sz="2800" dirty="0"/>
              <a:t>Valerie Glenn: </a:t>
            </a:r>
            <a:r>
              <a:rPr lang="en-US" sz="2800" dirty="0">
                <a:hlinkClick r:id="rId4"/>
              </a:rPr>
              <a:t>valglenn@</a:t>
            </a:r>
            <a:r>
              <a:rPr lang="en-US" sz="2800" dirty="0" smtClean="0">
                <a:hlinkClick r:id="rId4"/>
              </a:rPr>
              <a:t>umich.edu</a:t>
            </a:r>
            <a:endParaRPr lang="en-US" sz="2800" dirty="0" smtClean="0"/>
          </a:p>
          <a:p>
            <a:pPr marL="0" indent="0">
              <a:buNone/>
            </a:pPr>
            <a:r>
              <a:rPr lang="en-US" sz="2800" dirty="0" smtClean="0"/>
              <a:t>Government Documents Registry Analyst</a:t>
            </a:r>
          </a:p>
          <a:p>
            <a:pPr marL="0" indent="0">
              <a:buNone/>
            </a:pPr>
            <a:endParaRPr lang="en-US" sz="2800" dirty="0"/>
          </a:p>
          <a:p>
            <a:pPr marL="0" indent="0">
              <a:buNone/>
            </a:pPr>
            <a:r>
              <a:rPr lang="en-US" sz="2800" dirty="0" smtClean="0"/>
              <a:t>Heather Christenson: </a:t>
            </a:r>
            <a:r>
              <a:rPr lang="en-US" sz="2800" dirty="0" smtClean="0">
                <a:hlinkClick r:id="rId5"/>
              </a:rPr>
              <a:t>christeh@hathitrust.org</a:t>
            </a:r>
            <a:endParaRPr lang="en-US" sz="2800" dirty="0" smtClean="0"/>
          </a:p>
          <a:p>
            <a:pPr marL="0" indent="0">
              <a:buNone/>
            </a:pPr>
            <a:r>
              <a:rPr lang="en-US" sz="2800" dirty="0" smtClean="0"/>
              <a:t>Program Officer for Federal Documents &amp; Collections</a:t>
            </a:r>
          </a:p>
          <a:p>
            <a:pPr marL="0" indent="0">
              <a:buNone/>
            </a:pPr>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10</a:t>
            </a:fld>
            <a:endParaRPr lang="en-US" dirty="0"/>
          </a:p>
        </p:txBody>
      </p:sp>
    </p:spTree>
    <p:extLst>
      <p:ext uri="{BB962C8B-B14F-4D97-AF65-F5344CB8AC3E}">
        <p14:creationId xmlns:p14="http://schemas.microsoft.com/office/powerpoint/2010/main" val="286530814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HathiTrust’s </a:t>
            </a:r>
            <a:r>
              <a:rPr lang="en-US" dirty="0"/>
              <a:t>G</a:t>
            </a:r>
            <a:r>
              <a:rPr lang="en-US" dirty="0" smtClean="0"/>
              <a:t>oal</a:t>
            </a:r>
            <a:endParaRPr lang="en-US" dirty="0"/>
          </a:p>
        </p:txBody>
      </p:sp>
      <p:sp>
        <p:nvSpPr>
          <p:cNvPr id="3" name="Content Placeholder 2"/>
          <p:cNvSpPr>
            <a:spLocks noGrp="1"/>
          </p:cNvSpPr>
          <p:nvPr>
            <p:ph idx="1"/>
          </p:nvPr>
        </p:nvSpPr>
        <p:spPr/>
        <p:txBody>
          <a:bodyPr>
            <a:normAutofit/>
          </a:bodyPr>
          <a:lstStyle/>
          <a:p>
            <a:pPr marL="400050" lvl="1" indent="0">
              <a:buNone/>
            </a:pPr>
            <a:endParaRPr lang="en-US" dirty="0" smtClean="0"/>
          </a:p>
          <a:p>
            <a:pPr marL="400050" lvl="1" indent="0">
              <a:buNone/>
            </a:pPr>
            <a:r>
              <a:rPr lang="en-US" dirty="0" smtClean="0"/>
              <a:t>Expand </a:t>
            </a:r>
            <a:r>
              <a:rPr lang="en-US" dirty="0"/>
              <a:t>and enhance access to U.S. federal </a:t>
            </a:r>
            <a:r>
              <a:rPr lang="en-US" dirty="0" smtClean="0"/>
              <a:t>publications </a:t>
            </a:r>
            <a:r>
              <a:rPr lang="en-US" dirty="0"/>
              <a:t>through the creation of </a:t>
            </a:r>
            <a:r>
              <a:rPr lang="en-US" dirty="0" smtClean="0"/>
              <a:t>a comprehensive </a:t>
            </a:r>
            <a:r>
              <a:rPr lang="en-US" dirty="0"/>
              <a:t>digital corpus of U.S. federal publications including those issued by GPO and other federal agencies</a:t>
            </a:r>
            <a:r>
              <a:rPr lang="en-US" dirty="0" smtClean="0"/>
              <a:t>. </a:t>
            </a:r>
            <a:r>
              <a:rPr lang="en-US" dirty="0"/>
              <a:t> </a:t>
            </a:r>
          </a:p>
          <a:p>
            <a:endParaRPr lang="en-US" dirty="0"/>
          </a:p>
          <a:p>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2</a:t>
            </a:fld>
            <a:endParaRPr lang="en-US" dirty="0"/>
          </a:p>
        </p:txBody>
      </p:sp>
    </p:spTree>
    <p:extLst>
      <p:ext uri="{BB962C8B-B14F-4D97-AF65-F5344CB8AC3E}">
        <p14:creationId xmlns:p14="http://schemas.microsoft.com/office/powerpoint/2010/main" val="16865123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Opportunities for HathiTrust</a:t>
            </a:r>
            <a:endParaRPr lang="en-US" dirty="0"/>
          </a:p>
        </p:txBody>
      </p:sp>
      <p:sp>
        <p:nvSpPr>
          <p:cNvPr id="3" name="Content Placeholder 2"/>
          <p:cNvSpPr>
            <a:spLocks noGrp="1"/>
          </p:cNvSpPr>
          <p:nvPr>
            <p:ph idx="1"/>
          </p:nvPr>
        </p:nvSpPr>
        <p:spPr/>
        <p:txBody>
          <a:bodyPr/>
          <a:lstStyle/>
          <a:p>
            <a:r>
              <a:rPr lang="en-US" dirty="0" smtClean="0"/>
              <a:t>Reducing costs of collection management and access in libraries</a:t>
            </a:r>
          </a:p>
          <a:p>
            <a:r>
              <a:rPr lang="en-US" dirty="0" smtClean="0"/>
              <a:t>Safeguarding digital surrogates within a non-profit context to preserve integrity of these valued resources</a:t>
            </a:r>
          </a:p>
          <a:p>
            <a:r>
              <a:rPr lang="en-US" dirty="0" smtClean="0"/>
              <a:t>Realizing the potential </a:t>
            </a:r>
            <a:r>
              <a:rPr lang="en-US" dirty="0"/>
              <a:t>for </a:t>
            </a:r>
            <a:r>
              <a:rPr lang="en-US" dirty="0" smtClean="0"/>
              <a:t>new forms of discovery, access and research</a:t>
            </a:r>
          </a:p>
          <a:p>
            <a:r>
              <a:rPr lang="en-US" dirty="0" smtClean="0"/>
              <a:t>Capitalizing </a:t>
            </a:r>
            <a:r>
              <a:rPr lang="en-US" dirty="0"/>
              <a:t>on </a:t>
            </a:r>
            <a:r>
              <a:rPr lang="en-US" dirty="0" smtClean="0"/>
              <a:t>digitization at scale. Carpe diem!</a:t>
            </a: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3</a:t>
            </a:fld>
            <a:endParaRPr lang="en-US" dirty="0"/>
          </a:p>
        </p:txBody>
      </p:sp>
    </p:spTree>
    <p:extLst>
      <p:ext uri="{BB962C8B-B14F-4D97-AF65-F5344CB8AC3E}">
        <p14:creationId xmlns:p14="http://schemas.microsoft.com/office/powerpoint/2010/main" val="22632442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t>
            </a:r>
            <a:r>
              <a:rPr lang="en-US" dirty="0" smtClean="0"/>
              <a:t>uilding a comprehensive collection: 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Diversity of federal depository libraries’ cataloging policies and practices over time make it difficult </a:t>
            </a:r>
            <a:r>
              <a:rPr lang="en-US" dirty="0"/>
              <a:t>to definitively identify and match specific </a:t>
            </a:r>
            <a:r>
              <a:rPr lang="en-US" dirty="0" smtClean="0"/>
              <a:t>documents</a:t>
            </a:r>
            <a:endParaRPr lang="en-US" dirty="0"/>
          </a:p>
          <a:p>
            <a:r>
              <a:rPr lang="en-US" dirty="0" smtClean="0"/>
              <a:t>Total </a:t>
            </a:r>
            <a:r>
              <a:rPr lang="en-US" dirty="0"/>
              <a:t>number of documents in existence that were produced at federal </a:t>
            </a:r>
            <a:r>
              <a:rPr lang="en-US" dirty="0" smtClean="0"/>
              <a:t>expense is unknown. </a:t>
            </a:r>
            <a:r>
              <a:rPr lang="en-US" dirty="0"/>
              <a:t> Estimates range from as low as 1.5 million to as many as 3 million. </a:t>
            </a:r>
          </a:p>
          <a:p>
            <a:r>
              <a:rPr lang="en-US" dirty="0" smtClean="0"/>
              <a:t>Absence of an inventory also makes it difficult to coordinate a collective effort across a group of institutions</a:t>
            </a:r>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4</a:t>
            </a:fld>
            <a:endParaRPr lang="en-US" dirty="0"/>
          </a:p>
        </p:txBody>
      </p:sp>
    </p:spTree>
    <p:extLst>
      <p:ext uri="{BB962C8B-B14F-4D97-AF65-F5344CB8AC3E}">
        <p14:creationId xmlns:p14="http://schemas.microsoft.com/office/powerpoint/2010/main" val="11702540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HathiTrust US Federal Documents Registry</a:t>
            </a:r>
            <a:endParaRPr lang="en-US" dirty="0"/>
          </a:p>
        </p:txBody>
      </p:sp>
      <p:sp>
        <p:nvSpPr>
          <p:cNvPr id="3" name="Content Placeholder 2"/>
          <p:cNvSpPr>
            <a:spLocks noGrp="1"/>
          </p:cNvSpPr>
          <p:nvPr>
            <p:ph idx="1"/>
          </p:nvPr>
        </p:nvSpPr>
        <p:spPr>
          <a:xfrm>
            <a:off x="457200" y="1962151"/>
            <a:ext cx="8229600" cy="4895849"/>
          </a:xfrm>
        </p:spPr>
        <p:txBody>
          <a:bodyPr>
            <a:normAutofit/>
          </a:bodyPr>
          <a:lstStyle/>
          <a:p>
            <a:r>
              <a:rPr lang="en-US" dirty="0" smtClean="0"/>
              <a:t>Database of 5.5 million records derived from </a:t>
            </a:r>
            <a:r>
              <a:rPr lang="is-IS" dirty="0" smtClean="0"/>
              <a:t>25 million source records</a:t>
            </a:r>
          </a:p>
          <a:p>
            <a:r>
              <a:rPr lang="en-US" dirty="0" smtClean="0"/>
              <a:t>Contains a “Registry record” </a:t>
            </a:r>
            <a:r>
              <a:rPr lang="en-US" dirty="0"/>
              <a:t>for each unique document, with a unique </a:t>
            </a:r>
            <a:r>
              <a:rPr lang="en-US" dirty="0" smtClean="0"/>
              <a:t>identifier</a:t>
            </a:r>
          </a:p>
          <a:p>
            <a:r>
              <a:rPr lang="is-IS" dirty="0"/>
              <a:t>Regularly updated with records from HathiTrust repository and GPO</a:t>
            </a:r>
          </a:p>
          <a:p>
            <a:endParaRPr lang="is-IS" dirty="0" smtClean="0"/>
          </a:p>
          <a:p>
            <a:endParaRPr lang="en-US" dirty="0" smtClean="0"/>
          </a:p>
          <a:p>
            <a:endParaRPr lang="en-US" dirty="0"/>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5</a:t>
            </a:fld>
            <a:endParaRPr lang="en-US" dirty="0"/>
          </a:p>
        </p:txBody>
      </p:sp>
    </p:spTree>
    <p:extLst>
      <p:ext uri="{BB962C8B-B14F-4D97-AF65-F5344CB8AC3E}">
        <p14:creationId xmlns:p14="http://schemas.microsoft.com/office/powerpoint/2010/main" val="8903851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2288" y="6203432"/>
            <a:ext cx="5486400" cy="566738"/>
          </a:xfrm>
        </p:spPr>
        <p:txBody>
          <a:bodyPr>
            <a:normAutofit fontScale="90000"/>
          </a:bodyPr>
          <a:lstStyle/>
          <a:p>
            <a:r>
              <a:rPr lang="en-US" dirty="0">
                <a:hlinkClick r:id="rId3"/>
              </a:rPr>
              <a:t>https://www.hathitrust.org/usdocs_registry</a:t>
            </a:r>
            <a:br>
              <a:rPr lang="en-US" dirty="0">
                <a:hlinkClick r:id="rId3"/>
              </a:rPr>
            </a:br>
            <a:endParaRPr lang="en-US" dirty="0"/>
          </a:p>
        </p:txBody>
      </p:sp>
      <p:sp>
        <p:nvSpPr>
          <p:cNvPr id="6" name="Picture Placeholder 5"/>
          <p:cNvSpPr>
            <a:spLocks noGrp="1"/>
          </p:cNvSpPr>
          <p:nvPr>
            <p:ph type="pic" idx="1"/>
          </p:nvPr>
        </p:nvSpPr>
        <p:spPr/>
      </p:sp>
      <p:sp>
        <p:nvSpPr>
          <p:cNvPr id="7" name="Text Placeholder 6"/>
          <p:cNvSpPr>
            <a:spLocks noGrp="1"/>
          </p:cNvSpPr>
          <p:nvPr>
            <p:ph type="body" sz="half" idx="2"/>
          </p:nvPr>
        </p:nvSpPr>
        <p:spPr>
          <a:xfrm>
            <a:off x="0" y="5367338"/>
            <a:ext cx="8951440" cy="804862"/>
          </a:xfrm>
        </p:spPr>
        <p:txBody>
          <a:bodyPr/>
          <a:lstStyle/>
          <a:p>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6</a:t>
            </a:fld>
            <a:endParaRPr lang="en-US" dirty="0"/>
          </a:p>
        </p:txBody>
      </p:sp>
      <p:pic>
        <p:nvPicPr>
          <p:cNvPr id="2" name="Picture 1"/>
          <p:cNvPicPr>
            <a:picLocks noChangeAspect="1"/>
          </p:cNvPicPr>
          <p:nvPr/>
        </p:nvPicPr>
        <p:blipFill rotWithShape="1">
          <a:blip r:embed="rId4"/>
          <a:srcRect t="3557"/>
          <a:stretch/>
        </p:blipFill>
        <p:spPr>
          <a:xfrm>
            <a:off x="-335402" y="0"/>
            <a:ext cx="9788730" cy="6075632"/>
          </a:xfrm>
          <a:prstGeom prst="rect">
            <a:avLst/>
          </a:prstGeom>
          <a:noFill/>
          <a:ln>
            <a:noFill/>
          </a:ln>
        </p:spPr>
      </p:pic>
    </p:spTree>
    <p:extLst>
      <p:ext uri="{BB962C8B-B14F-4D97-AF65-F5344CB8AC3E}">
        <p14:creationId xmlns:p14="http://schemas.microsoft.com/office/powerpoint/2010/main" val="36513986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Addressing metadata challenges</a:t>
            </a:r>
            <a:endParaRPr lang="en-US" dirty="0"/>
          </a:p>
        </p:txBody>
      </p:sp>
      <p:sp>
        <p:nvSpPr>
          <p:cNvPr id="3" name="Content Placeholder 2"/>
          <p:cNvSpPr>
            <a:spLocks noGrp="1"/>
          </p:cNvSpPr>
          <p:nvPr>
            <p:ph idx="1"/>
          </p:nvPr>
        </p:nvSpPr>
        <p:spPr/>
        <p:txBody>
          <a:bodyPr>
            <a:normAutofit/>
          </a:bodyPr>
          <a:lstStyle/>
          <a:p>
            <a:r>
              <a:rPr lang="en-US" dirty="0" smtClean="0"/>
              <a:t>Records lacking enough information to identify</a:t>
            </a:r>
          </a:p>
          <a:p>
            <a:r>
              <a:rPr lang="en-US" dirty="0" smtClean="0"/>
              <a:t>De</a:t>
            </a:r>
            <a:r>
              <a:rPr lang="en-US" dirty="0"/>
              <a:t>-</a:t>
            </a:r>
            <a:r>
              <a:rPr lang="en-US" dirty="0" smtClean="0"/>
              <a:t>duplication and relationship</a:t>
            </a:r>
            <a:r>
              <a:rPr lang="en-US" dirty="0"/>
              <a:t>-</a:t>
            </a:r>
            <a:r>
              <a:rPr lang="en-US" dirty="0" smtClean="0"/>
              <a:t>detection amongst records</a:t>
            </a:r>
          </a:p>
          <a:p>
            <a:pPr lvl="1">
              <a:buFont typeface="Courier New"/>
              <a:buChar char="o"/>
            </a:pPr>
            <a:r>
              <a:rPr lang="en-US" sz="3200" dirty="0" smtClean="0"/>
              <a:t>Clustering by identifiers</a:t>
            </a:r>
          </a:p>
          <a:p>
            <a:pPr lvl="1">
              <a:buFont typeface="Courier New"/>
              <a:buChar char="o"/>
            </a:pPr>
            <a:r>
              <a:rPr lang="en-US" sz="3200" dirty="0" smtClean="0"/>
              <a:t>Improving item description “enumeration and chronology” &amp; developing specifications for parsing</a:t>
            </a:r>
          </a:p>
          <a:p>
            <a:pPr lvl="1">
              <a:buFont typeface="Courier New"/>
              <a:buChar char="o"/>
            </a:pPr>
            <a:r>
              <a:rPr lang="en-US" sz="3200" dirty="0" smtClean="0"/>
              <a:t>Experiments </a:t>
            </a:r>
            <a:r>
              <a:rPr lang="en-US" sz="3200" dirty="0"/>
              <a:t>with string matching</a:t>
            </a:r>
          </a:p>
          <a:p>
            <a:pPr marL="914400" lvl="2" indent="0">
              <a:buNone/>
            </a:pPr>
            <a:endParaRPr lang="en-US" b="1" dirty="0" smtClean="0"/>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7</a:t>
            </a:fld>
            <a:endParaRPr lang="en-US" dirty="0"/>
          </a:p>
        </p:txBody>
      </p:sp>
    </p:spTree>
    <p:extLst>
      <p:ext uri="{BB962C8B-B14F-4D97-AF65-F5344CB8AC3E}">
        <p14:creationId xmlns:p14="http://schemas.microsoft.com/office/powerpoint/2010/main" val="269455055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focus</a:t>
            </a:r>
            <a:endParaRPr lang="en-US" dirty="0"/>
          </a:p>
        </p:txBody>
      </p:sp>
      <p:sp>
        <p:nvSpPr>
          <p:cNvPr id="3" name="Content Placeholder 2"/>
          <p:cNvSpPr>
            <a:spLocks noGrp="1"/>
          </p:cNvSpPr>
          <p:nvPr>
            <p:ph idx="1"/>
          </p:nvPr>
        </p:nvSpPr>
        <p:spPr>
          <a:xfrm>
            <a:off x="457200" y="1186729"/>
            <a:ext cx="8229600" cy="4895849"/>
          </a:xfrm>
        </p:spPr>
        <p:txBody>
          <a:bodyPr>
            <a:normAutofit/>
          </a:bodyPr>
          <a:lstStyle/>
          <a:p>
            <a:pPr marL="914400" lvl="2" indent="0">
              <a:buNone/>
            </a:pPr>
            <a:endParaRPr lang="en-US" dirty="0"/>
          </a:p>
          <a:p>
            <a:r>
              <a:rPr lang="en-US" dirty="0" smtClean="0"/>
              <a:t>Support HathiTrust US Federal Documents Program near term priorities:</a:t>
            </a:r>
          </a:p>
          <a:p>
            <a:pPr lvl="1">
              <a:buFont typeface="Courier New"/>
              <a:buChar char="o"/>
            </a:pPr>
            <a:r>
              <a:rPr lang="en-US" dirty="0" smtClean="0"/>
              <a:t>Support digitization to build a comprehensive collection*</a:t>
            </a:r>
          </a:p>
          <a:p>
            <a:pPr lvl="1">
              <a:buFont typeface="Courier New"/>
              <a:buChar char="o"/>
            </a:pPr>
            <a:r>
              <a:rPr lang="en-US" dirty="0" smtClean="0"/>
              <a:t>Characterize the HathiTrust digital collection</a:t>
            </a:r>
          </a:p>
          <a:p>
            <a:r>
              <a:rPr lang="en-US" dirty="0"/>
              <a:t>Gap detection </a:t>
            </a:r>
          </a:p>
          <a:p>
            <a:pPr lvl="1">
              <a:buFont typeface="Courier New"/>
              <a:buChar char="o"/>
            </a:pPr>
            <a:r>
              <a:rPr lang="en-US" dirty="0"/>
              <a:t>Matching </a:t>
            </a:r>
            <a:r>
              <a:rPr lang="en-US" dirty="0" smtClean="0"/>
              <a:t>Registry to </a:t>
            </a:r>
            <a:r>
              <a:rPr lang="en-US" dirty="0"/>
              <a:t>HathiTrust digital collection</a:t>
            </a:r>
          </a:p>
          <a:p>
            <a:pPr lvl="1">
              <a:buFont typeface="Courier New"/>
              <a:buChar char="o"/>
            </a:pPr>
            <a:r>
              <a:rPr lang="en-US" dirty="0" smtClean="0"/>
              <a:t>Matching </a:t>
            </a:r>
            <a:r>
              <a:rPr lang="en-US" dirty="0"/>
              <a:t>Registry</a:t>
            </a:r>
            <a:r>
              <a:rPr lang="en-US" dirty="0" smtClean="0"/>
              <a:t> </a:t>
            </a:r>
            <a:r>
              <a:rPr lang="en-US" dirty="0"/>
              <a:t>to </a:t>
            </a:r>
            <a:r>
              <a:rPr lang="en-US" dirty="0" smtClean="0"/>
              <a:t>HathiTrust member </a:t>
            </a:r>
            <a:r>
              <a:rPr lang="en-US" dirty="0"/>
              <a:t>holdings</a:t>
            </a:r>
          </a:p>
          <a:p>
            <a:endParaRPr lang="en-US" dirty="0"/>
          </a:p>
          <a:p>
            <a:pPr marL="914400" lvl="2"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24 June 2016</a:t>
            </a:r>
            <a:endParaRPr lang="en-US" dirty="0"/>
          </a:p>
        </p:txBody>
      </p:sp>
      <p:sp>
        <p:nvSpPr>
          <p:cNvPr id="5" name="Slide Number Placeholder 4"/>
          <p:cNvSpPr>
            <a:spLocks noGrp="1"/>
          </p:cNvSpPr>
          <p:nvPr>
            <p:ph type="sldNum" sz="quarter" idx="12"/>
          </p:nvPr>
        </p:nvSpPr>
        <p:spPr/>
        <p:txBody>
          <a:bodyPr/>
          <a:lstStyle/>
          <a:p>
            <a:fld id="{4CC8684B-D32F-4341-BD8A-0A90EA616F0E}" type="slidenum">
              <a:rPr lang="en-US" smtClean="0"/>
              <a:t>8</a:t>
            </a:fld>
            <a:endParaRPr lang="en-US" dirty="0"/>
          </a:p>
        </p:txBody>
      </p:sp>
    </p:spTree>
    <p:extLst>
      <p:ext uri="{BB962C8B-B14F-4D97-AF65-F5344CB8AC3E}">
        <p14:creationId xmlns:p14="http://schemas.microsoft.com/office/powerpoint/2010/main" val="5663354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79109143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48369</TotalTime>
  <Words>1396</Words>
  <Application>Microsoft Office PowerPoint</Application>
  <PresentationFormat>On-screen Show (4:3)</PresentationFormat>
  <Paragraphs>184</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Creating a Registry of  U.S. Federal Documents</vt:lpstr>
      <vt:lpstr>HathiTrust’s Goal</vt:lpstr>
      <vt:lpstr>Opportunities for HathiTrust</vt:lpstr>
      <vt:lpstr>Building a comprehensive collection: challenges</vt:lpstr>
      <vt:lpstr>HathiTrust US Federal Documents Registry</vt:lpstr>
      <vt:lpstr>https://www.hathitrust.org/usdocs_registry </vt:lpstr>
      <vt:lpstr>Addressing metadata challenges</vt:lpstr>
      <vt:lpstr>Current focus</vt:lpstr>
      <vt:lpstr>Thank you!</vt:lpstr>
      <vt:lpstr>Your Questions</vt:lpstr>
    </vt:vector>
  </TitlesOfParts>
  <Company>HathiTrust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Registry of U.S. Federal Documents</dc:title>
  <dc:creator>Heather Christenson</dc:creator>
  <dc:description>ALA 2016, PAN Forum</dc:description>
  <cp:lastModifiedBy>Valerie D Glenn</cp:lastModifiedBy>
  <cp:revision>742</cp:revision>
  <cp:lastPrinted>2016-06-21T20:18:40Z</cp:lastPrinted>
  <dcterms:created xsi:type="dcterms:W3CDTF">2012-03-08T23:05:54Z</dcterms:created>
  <dcterms:modified xsi:type="dcterms:W3CDTF">2016-06-24T12:51:55Z</dcterms:modified>
</cp:coreProperties>
</file>