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7" r:id="rId2"/>
    <p:sldId id="279" r:id="rId3"/>
    <p:sldId id="280" r:id="rId4"/>
    <p:sldId id="278" r:id="rId5"/>
    <p:sldId id="269" r:id="rId6"/>
    <p:sldId id="270" r:id="rId7"/>
    <p:sldId id="281" r:id="rId8"/>
    <p:sldId id="272" r:id="rId9"/>
    <p:sldId id="284" r:id="rId10"/>
    <p:sldId id="285" r:id="rId11"/>
    <p:sldId id="282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7FF64-3C94-4023-83C4-007B537D7EFF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9A929-61D1-4F79-BCDB-73FA18396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92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C7314-F536-402A-95BE-44BF65EB61B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C7314-F536-402A-95BE-44BF65EB61B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C7314-F536-402A-95BE-44BF65EB61B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D0C48AF-DC48-4463-BFF4-5FBC2FBF5388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23222FF-3C75-4DC6-8FEC-8F0A33BD1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48AF-DC48-4463-BFF4-5FBC2FBF5388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22FF-3C75-4DC6-8FEC-8F0A33BD1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48AF-DC48-4463-BFF4-5FBC2FBF5388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22FF-3C75-4DC6-8FEC-8F0A33BD1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48AF-DC48-4463-BFF4-5FBC2FBF5388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22FF-3C75-4DC6-8FEC-8F0A33BD1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48AF-DC48-4463-BFF4-5FBC2FBF5388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22FF-3C75-4DC6-8FEC-8F0A33BD1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48AF-DC48-4463-BFF4-5FBC2FBF5388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22FF-3C75-4DC6-8FEC-8F0A33BD1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D0C48AF-DC48-4463-BFF4-5FBC2FBF5388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23222FF-3C75-4DC6-8FEC-8F0A33BD17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D0C48AF-DC48-4463-BFF4-5FBC2FBF5388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23222FF-3C75-4DC6-8FEC-8F0A33BD1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48AF-DC48-4463-BFF4-5FBC2FBF5388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22FF-3C75-4DC6-8FEC-8F0A33BD1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48AF-DC48-4463-BFF4-5FBC2FBF5388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22FF-3C75-4DC6-8FEC-8F0A33BD1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48AF-DC48-4463-BFF4-5FBC2FBF5388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22FF-3C75-4DC6-8FEC-8F0A33BD1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D0C48AF-DC48-4463-BFF4-5FBC2FBF5388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23222FF-3C75-4DC6-8FEC-8F0A33BD1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izannepayne03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sharedprint@oclc.or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143000" y="4191000"/>
            <a:ext cx="7010400" cy="1219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Metadata Guidelines for Disclosing</a:t>
            </a:r>
            <a:r>
              <a:rPr kumimoji="0" lang="en-US" sz="28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 Shared Print Commitments</a:t>
            </a:r>
            <a:endParaRPr kumimoji="0" lang="en-US" sz="2800" b="1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077655" y="5410200"/>
            <a:ext cx="250741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latin typeface="+mj-lt"/>
                <a:ea typeface="Verdana" pitchFamily="34" charset="0"/>
                <a:cs typeface="Verdana" pitchFamily="34" charset="0"/>
              </a:rPr>
              <a:t>Lizanne Payne</a:t>
            </a:r>
          </a:p>
          <a:p>
            <a:pPr algn="ctr"/>
            <a:r>
              <a:rPr lang="en-US" sz="1400" b="1" dirty="0" smtClean="0">
                <a:latin typeface="+mj-lt"/>
                <a:ea typeface="Verdana" pitchFamily="34" charset="0"/>
                <a:cs typeface="Verdana" pitchFamily="34" charset="0"/>
              </a:rPr>
              <a:t>Shared Print Consultant</a:t>
            </a:r>
          </a:p>
          <a:p>
            <a:pPr algn="ctr"/>
            <a:r>
              <a:rPr lang="en-US" sz="1400" b="1" dirty="0" smtClean="0">
                <a:latin typeface="+mj-lt"/>
                <a:ea typeface="Verdana" pitchFamily="34" charset="0"/>
                <a:cs typeface="Verdana" pitchFamily="34" charset="0"/>
                <a:hlinkClick r:id="rId2"/>
              </a:rPr>
              <a:t>lizannepayne03@gmail.com</a:t>
            </a:r>
            <a:endParaRPr lang="en-US" sz="1400" b="1" dirty="0" smtClean="0">
              <a:latin typeface="+mj-lt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1400" b="1" dirty="0" smtClean="0">
              <a:latin typeface="+mj-lt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1400" b="1" dirty="0" smtClean="0">
                <a:latin typeface="+mj-lt"/>
                <a:ea typeface="Verdana" pitchFamily="34" charset="0"/>
                <a:cs typeface="Verdana" pitchFamily="34" charset="0"/>
              </a:rPr>
              <a:t>ALA Midwinter 2013</a:t>
            </a:r>
          </a:p>
          <a:p>
            <a:pPr algn="ctr"/>
            <a:endParaRPr lang="en-US" sz="1400" b="1" dirty="0" smtClean="0"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762000"/>
          </a:xfrm>
        </p:spPr>
        <p:txBody>
          <a:bodyPr>
            <a:normAutofit/>
          </a:bodyPr>
          <a:lstStyle/>
          <a:p>
            <a:r>
              <a:rPr lang="en-US" sz="2400" b="1" i="1" dirty="0" smtClean="0">
                <a:ea typeface="Verdana" pitchFamily="34" charset="0"/>
                <a:cs typeface="Raavi" pitchFamily="34" charset="0"/>
              </a:rPr>
              <a:t>Options for Shared Print Resource-Sharing</a:t>
            </a:r>
            <a:endParaRPr lang="en-US" sz="2400" b="1" i="1" dirty="0">
              <a:ea typeface="Verdana" pitchFamily="34" charset="0"/>
              <a:cs typeface="Raav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50292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Assumption was that shared print items may have different lending policies compared to similar items in collection.</a:t>
            </a:r>
          </a:p>
          <a:p>
            <a:pPr>
              <a:buNone/>
            </a:pPr>
            <a:endParaRPr lang="en-US" sz="2000" dirty="0" smtClean="0"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   Examples: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In-library use only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Circulate only to shared print partners</a:t>
            </a:r>
          </a:p>
          <a:p>
            <a:pPr lvl="1">
              <a:buNone/>
            </a:pPr>
            <a:endParaRPr lang="en-US" sz="1800" dirty="0" smtClean="0">
              <a:solidFill>
                <a:schemeClr val="tx1"/>
              </a:solidFill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Separate Institution Symbol allows definition of different policies in OCLC Policies Directory but requires separate queues</a:t>
            </a:r>
            <a:endParaRPr lang="en-US" sz="2000" dirty="0" smtClean="0">
              <a:solidFill>
                <a:schemeClr val="tx1"/>
              </a:solidFill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None/>
            </a:pPr>
            <a:endParaRPr lang="en-US" sz="1800" dirty="0" smtClean="0">
              <a:solidFill>
                <a:schemeClr val="tx1"/>
              </a:solidFill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Using ILLIAD: Consistent interface, workflow; </a:t>
            </a:r>
            <a:r>
              <a:rPr lang="en-US" sz="2000" dirty="0" err="1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est</a:t>
            </a:r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 $1,200 annual fee for any additional symbol/queue (applies to all ILLIAD users)</a:t>
            </a:r>
          </a:p>
          <a:p>
            <a:pPr lvl="1"/>
            <a:endParaRPr lang="en-US" sz="1800" dirty="0" smtClean="0"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Using WorldCat Resource Sharing: Easy web interface for low-quantity shared print lending; </a:t>
            </a:r>
            <a:r>
              <a:rPr lang="en-US" sz="2000" dirty="0" err="1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est</a:t>
            </a:r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 $300 annual fee</a:t>
            </a:r>
          </a:p>
          <a:p>
            <a:pPr>
              <a:buNone/>
            </a:pPr>
            <a:endParaRPr lang="en-US" sz="2000" dirty="0">
              <a:latin typeface="Trebuchet M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762000"/>
          </a:xfrm>
        </p:spPr>
        <p:txBody>
          <a:bodyPr>
            <a:normAutofit/>
          </a:bodyPr>
          <a:lstStyle/>
          <a:p>
            <a:r>
              <a:rPr lang="en-US" sz="2400" b="1" i="1" dirty="0" smtClean="0">
                <a:ea typeface="Verdana" pitchFamily="34" charset="0"/>
                <a:cs typeface="Raavi" pitchFamily="34" charset="0"/>
              </a:rPr>
              <a:t>OCLC Support for Shared Print</a:t>
            </a:r>
            <a:endParaRPr lang="en-US" sz="2400" b="1" i="1" dirty="0">
              <a:ea typeface="Verdana" pitchFamily="34" charset="0"/>
              <a:cs typeface="Raav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8768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+mj-lt"/>
              </a:rPr>
              <a:t>OCLC has appointed Bill Carney as the Shared Print Community Liaison.  Bill will facilitate definition of new symbols and loading LHRs.</a:t>
            </a:r>
          </a:p>
          <a:p>
            <a:pPr>
              <a:buNone/>
            </a:pPr>
            <a:endParaRPr lang="en-US" sz="20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OCLC is gathering additional requirements for cooperative management of print collections.</a:t>
            </a:r>
          </a:p>
          <a:p>
            <a:pPr>
              <a:buNone/>
            </a:pPr>
            <a:endParaRPr lang="en-US" sz="20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OCLC Research will continue its established program exploring the evolution of library operations from locally-owned print inventory to jointly managed print and digital collections.</a:t>
            </a:r>
          </a:p>
          <a:p>
            <a:endParaRPr lang="en-US" sz="20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For questions about the OCLC Shared Print Management Program, please contact them via e-mail at </a:t>
            </a:r>
            <a:r>
              <a:rPr lang="en-US" sz="2000" dirty="0" smtClean="0">
                <a:latin typeface="+mj-lt"/>
                <a:hlinkClick r:id="rId2"/>
              </a:rPr>
              <a:t>sharedprint@oclc.org</a:t>
            </a:r>
            <a:endParaRPr lang="en-US" sz="2000" dirty="0" smtClean="0">
              <a:latin typeface="+mj-lt"/>
            </a:endParaRPr>
          </a:p>
          <a:p>
            <a:pPr>
              <a:buNone/>
            </a:pPr>
            <a:endParaRPr lang="en-US" sz="20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rmAutofit/>
          </a:bodyPr>
          <a:lstStyle/>
          <a:p>
            <a:r>
              <a:rPr lang="en-US" sz="2400" b="1" i="1" dirty="0" smtClean="0"/>
              <a:t>The bottom line</a:t>
            </a:r>
            <a:endParaRPr lang="en-US" sz="2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2511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Shared print commitments that are not effectively disclosed </a:t>
            </a:r>
            <a:r>
              <a:rPr lang="en-US" sz="2000" b="1" i="1" dirty="0" smtClean="0">
                <a:solidFill>
                  <a:schemeClr val="accent1"/>
                </a:solidFill>
                <a:latin typeface="+mj-lt"/>
              </a:rPr>
              <a:t>are not delivering full benefit</a:t>
            </a:r>
          </a:p>
          <a:p>
            <a:pPr>
              <a:buFont typeface="Arial" pitchFamily="34" charset="0"/>
              <a:buChar char="•"/>
            </a:pPr>
            <a:endParaRPr lang="en-US" sz="2000" b="1" i="1" dirty="0" smtClean="0">
              <a:solidFill>
                <a:schemeClr val="accent1"/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Libraries will strike a balance between the </a:t>
            </a:r>
            <a:r>
              <a:rPr lang="en-US" sz="2000" b="1" i="1" dirty="0" smtClean="0">
                <a:solidFill>
                  <a:schemeClr val="accent1"/>
                </a:solidFill>
                <a:latin typeface="+mj-lt"/>
              </a:rPr>
              <a:t>desirability of detailed condition &amp; completeness information</a:t>
            </a:r>
            <a:r>
              <a:rPr lang="en-US" sz="2000" b="1" i="1" dirty="0" smtClean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and the </a:t>
            </a:r>
            <a:r>
              <a:rPr lang="en-US" sz="2000" b="1" i="1" dirty="0" smtClean="0">
                <a:solidFill>
                  <a:schemeClr val="accent1"/>
                </a:solidFill>
                <a:latin typeface="+mj-lt"/>
              </a:rPr>
              <a:t>need to achieve scale</a:t>
            </a:r>
          </a:p>
          <a:p>
            <a:pPr>
              <a:buNone/>
            </a:pPr>
            <a:endParaRPr lang="en-US" sz="2000" b="1" i="1" dirty="0" smtClean="0">
              <a:solidFill>
                <a:schemeClr val="accent1"/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2000" b="1" i="1" dirty="0" smtClean="0">
                <a:solidFill>
                  <a:schemeClr val="accent1"/>
                </a:solidFill>
                <a:latin typeface="+mj-lt"/>
              </a:rPr>
              <a:t>Existing infrastructure </a:t>
            </a:r>
            <a:r>
              <a:rPr lang="en-US" sz="2000" dirty="0" smtClean="0">
                <a:latin typeface="+mj-lt"/>
              </a:rPr>
              <a:t>of 583 Action Note and Local Holdings Records allows libraries to identify and use shared print holdings on their own initiative without requiring new system development</a:t>
            </a:r>
            <a:endParaRPr lang="en-US" sz="2000" b="1" dirty="0" smtClean="0">
              <a:latin typeface="+mj-lt"/>
            </a:endParaRPr>
          </a:p>
          <a:p>
            <a:pPr algn="r">
              <a:buNone/>
            </a:pPr>
            <a:endParaRPr lang="en-US" sz="2000" dirty="0" smtClean="0">
              <a:latin typeface="+mj-lt"/>
            </a:endParaRPr>
          </a:p>
          <a:p>
            <a:pPr algn="r">
              <a:buNone/>
            </a:pPr>
            <a:endParaRPr lang="en-US" sz="2000" i="1" dirty="0" smtClean="0">
              <a:latin typeface="+mj-lt"/>
            </a:endParaRPr>
          </a:p>
          <a:p>
            <a:pPr algn="r">
              <a:buNone/>
            </a:pPr>
            <a:endParaRPr lang="en-US" sz="2000" i="1" dirty="0" smtClean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229600" cy="563562"/>
          </a:xfrm>
        </p:spPr>
        <p:txBody>
          <a:bodyPr/>
          <a:lstStyle/>
          <a:p>
            <a:r>
              <a:rPr lang="en-US" sz="2400" b="1" i="1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OCLC Print Archives Pilot Project (2011-2012)</a:t>
            </a:r>
            <a:endParaRPr lang="en-US" sz="2400" b="1" i="1" dirty="0"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153400" cy="43434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Ad hoc effort by shared print community with OCLC support</a:t>
            </a:r>
          </a:p>
          <a:p>
            <a:pPr>
              <a:buNone/>
            </a:pPr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Coordinating Committee: Lizanne Payne (WEST), Emily Stambaugh (WEST and UC), Constance Malpas, Kathryn </a:t>
            </a:r>
            <a:r>
              <a:rPr lang="en-US" sz="2000" dirty="0" err="1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Harnish</a:t>
            </a:r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, Meghan Hopkins, Dennis Massie (all from OCLC)</a:t>
            </a:r>
          </a:p>
          <a:p>
            <a:endParaRPr lang="en-US" sz="2000" dirty="0" smtClean="0"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Pilot project participants: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WEST: UCLA, UC San Diego, UC SRLF, University of Oregon, Stanford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CIC Shared Print Repository: Indiana University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University of Minnesota (dark archive of JSTOR titles)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Center for Research Libraries (CRL)</a:t>
            </a:r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	</a:t>
            </a:r>
            <a:endParaRPr lang="en-US" sz="2000" dirty="0" smtClean="0">
              <a:solidFill>
                <a:schemeClr val="tx1"/>
              </a:solidFill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229600" cy="563562"/>
          </a:xfrm>
        </p:spPr>
        <p:txBody>
          <a:bodyPr/>
          <a:lstStyle/>
          <a:p>
            <a:r>
              <a:rPr lang="en-US" sz="2400" b="1" i="1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OCLC Print Archives Pilot Project (2011-2012)</a:t>
            </a:r>
            <a:endParaRPr lang="en-US" sz="2400" b="1" i="1" dirty="0"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001000" cy="4953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latin typeface="+mj-lt"/>
                <a:ea typeface="Verdana" pitchFamily="34" charset="0"/>
                <a:cs typeface="Verdana" pitchFamily="34" charset="0"/>
              </a:rPr>
              <a:t>Goals:</a:t>
            </a:r>
          </a:p>
          <a:p>
            <a:pPr>
              <a:buNone/>
            </a:pPr>
            <a:endParaRPr lang="en-US" sz="2000" dirty="0" smtClean="0">
              <a:latin typeface="+mj-lt"/>
              <a:ea typeface="Verdana" pitchFamily="34" charset="0"/>
              <a:cs typeface="Verdana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rPr>
              <a:t>Develop a metadata standard for libraries to document retention commitments </a:t>
            </a:r>
            <a:r>
              <a:rPr lang="en-US" sz="2000" dirty="0" smtClean="0">
                <a:solidFill>
                  <a:srgbClr val="FF0000"/>
                </a:solidFill>
                <a:latin typeface="+mj-lt"/>
                <a:ea typeface="Verdana" pitchFamily="34" charset="0"/>
                <a:cs typeface="Verdana" pitchFamily="34" charset="0"/>
              </a:rPr>
              <a:t>for journals 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rPr>
              <a:t>in WorldCat </a:t>
            </a:r>
            <a:r>
              <a:rPr lang="en-US" sz="2000" u="sng" dirty="0" smtClean="0">
                <a:solidFill>
                  <a:srgbClr val="FF0000"/>
                </a:solidFill>
                <a:latin typeface="+mj-lt"/>
                <a:ea typeface="Verdana" pitchFamily="34" charset="0"/>
                <a:cs typeface="Verdana" pitchFamily="34" charset="0"/>
              </a:rPr>
              <a:t>using existing OCLC capabilities 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rPr>
              <a:t>(no new system development)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j-lt"/>
              </a:rPr>
              <a:t>Test processes to create individual and batch loaded records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j-lt"/>
              </a:rPr>
              <a:t>Evaluate the impact of the proposed metadata standard on resource sharing workflows</a:t>
            </a:r>
            <a:endParaRPr lang="en-US" sz="2000" dirty="0" smtClean="0">
              <a:solidFill>
                <a:schemeClr val="tx1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+mj-lt"/>
                <a:ea typeface="Verdana" pitchFamily="34" charset="0"/>
                <a:cs typeface="Verdana" pitchFamily="34" charset="0"/>
              </a:rPr>
              <a:t>Report issued April 2012</a:t>
            </a:r>
          </a:p>
          <a:p>
            <a:pPr>
              <a:buNone/>
            </a:pPr>
            <a:endParaRPr lang="en-US" sz="2000" dirty="0" smtClean="0">
              <a:latin typeface="+mj-lt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sz="2000" b="1" dirty="0" smtClean="0">
                <a:latin typeface="+mj-lt"/>
                <a:ea typeface="Verdana" pitchFamily="34" charset="0"/>
                <a:cs typeface="Verdana" pitchFamily="34" charset="0"/>
              </a:rPr>
              <a:t>http://www.oclc.org/us/en/productworks/documents/OCLCPrintArchivesDisclosurePilotFinalReport.pdf</a:t>
            </a:r>
          </a:p>
          <a:p>
            <a:pPr>
              <a:buNone/>
            </a:pPr>
            <a:endParaRPr lang="en-US" sz="2000" dirty="0" smtClean="0">
              <a:latin typeface="+mj-lt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+mj-lt"/>
                <a:ea typeface="Verdana" pitchFamily="34" charset="0"/>
                <a:cs typeface="Verdana" pitchFamily="34" charset="0"/>
              </a:rPr>
              <a:t>Note: terminology evolved from “Print Archives” to “Shared Print”</a:t>
            </a:r>
          </a:p>
          <a:p>
            <a:pPr>
              <a:buNone/>
            </a:pPr>
            <a:r>
              <a:rPr lang="en-US" sz="2000" dirty="0" smtClean="0">
                <a:latin typeface="+mj-lt"/>
                <a:ea typeface="Verdana" pitchFamily="34" charset="0"/>
                <a:cs typeface="Verdana" pitchFamily="34" charset="0"/>
              </a:rPr>
              <a:t>	</a:t>
            </a:r>
          </a:p>
          <a:p>
            <a:pPr>
              <a:buNone/>
            </a:pPr>
            <a:r>
              <a:rPr lang="en-US" sz="2000" dirty="0" smtClean="0">
                <a:latin typeface="+mj-lt"/>
                <a:ea typeface="Verdana" pitchFamily="34" charset="0"/>
                <a:cs typeface="Verdana" pitchFamily="34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153400" cy="609600"/>
          </a:xfrm>
        </p:spPr>
        <p:txBody>
          <a:bodyPr>
            <a:normAutofit/>
          </a:bodyPr>
          <a:lstStyle/>
          <a:p>
            <a:r>
              <a:rPr lang="en-US" sz="2400" b="1" i="1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Shared Print Metadata Guidelines</a:t>
            </a:r>
            <a:endParaRPr lang="en-US" sz="2400" b="1" i="1" u="sng" dirty="0"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1"/>
            <a:ext cx="8382000" cy="3505200"/>
          </a:xfrm>
        </p:spPr>
        <p:txBody>
          <a:bodyPr>
            <a:normAutofit lnSpcReduction="10000"/>
          </a:bodyPr>
          <a:lstStyle/>
          <a:p>
            <a:pPr marL="452628" indent="-342900">
              <a:buFont typeface="+mj-lt"/>
              <a:buAutoNum type="arabicPeriod"/>
            </a:pPr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Establish new Shared Print Institution Symbols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Identifies both </a:t>
            </a:r>
            <a:r>
              <a:rPr lang="en-US" sz="2000" u="sng" dirty="0" smtClean="0">
                <a:solidFill>
                  <a:schemeClr val="tx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location and status </a:t>
            </a:r>
            <a:r>
              <a:rPr lang="en-US" sz="2000" dirty="0" smtClean="0">
                <a:solidFill>
                  <a:schemeClr val="tx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as shared print collection</a:t>
            </a:r>
          </a:p>
          <a:p>
            <a:pPr lvl="2">
              <a:buNone/>
            </a:pPr>
            <a:endParaRPr lang="en-US" sz="2000" i="1" dirty="0" smtClean="0">
              <a:solidFill>
                <a:schemeClr val="tx1"/>
              </a:solidFill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Not ideal, but necessary to support resource sharing via OCLC</a:t>
            </a:r>
          </a:p>
          <a:p>
            <a:pPr lvl="1">
              <a:buNone/>
            </a:pPr>
            <a:endParaRPr lang="en-US" sz="2000" dirty="0" smtClean="0">
              <a:solidFill>
                <a:schemeClr val="tx1"/>
              </a:solidFill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pPr marL="452628" indent="-342900">
              <a:buFont typeface="Georgia"/>
              <a:buAutoNum type="arabicPeriod" startAt="2"/>
            </a:pPr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Add the new Shared Print Institution Symbol to the bib record (for discovery)</a:t>
            </a:r>
          </a:p>
          <a:p>
            <a:pPr marL="452628" indent="-342900">
              <a:buNone/>
            </a:pPr>
            <a:endParaRPr lang="en-US" sz="2000" dirty="0" smtClean="0"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pPr marL="452628" indent="-342900">
              <a:buNone/>
            </a:pPr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3.  Create MARC Local Holdings Records (LHRs) for each title to describe archiving commitments and actions</a:t>
            </a:r>
          </a:p>
          <a:p>
            <a:pPr marL="452628" indent="-342900">
              <a:buAutoNum type="arabicPeriod" startAt="2"/>
            </a:pPr>
            <a:endParaRPr lang="en-US" sz="2000" dirty="0" smtClean="0"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None/>
            </a:pPr>
            <a:endParaRPr lang="en-US" sz="2000" dirty="0" smtClean="0">
              <a:solidFill>
                <a:schemeClr val="tx1"/>
              </a:solidFill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5334000"/>
            <a:ext cx="6934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>
                <a:latin typeface="+mj-lt"/>
              </a:rPr>
              <a:t>These </a:t>
            </a:r>
            <a:r>
              <a:rPr lang="en-US" sz="2000" i="1" dirty="0">
                <a:latin typeface="+mj-lt"/>
              </a:rPr>
              <a:t>guidelines were designed and tested for </a:t>
            </a:r>
            <a:r>
              <a:rPr lang="en-US" sz="2000" i="1" dirty="0" smtClean="0">
                <a:latin typeface="+mj-lt"/>
              </a:rPr>
              <a:t>journals. </a:t>
            </a:r>
          </a:p>
          <a:p>
            <a:r>
              <a:rPr lang="en-US" sz="2000" i="1" dirty="0" smtClean="0">
                <a:latin typeface="+mj-lt"/>
              </a:rPr>
              <a:t>Theoretically they would </a:t>
            </a:r>
            <a:r>
              <a:rPr lang="en-US" sz="2000" i="1" dirty="0">
                <a:latin typeface="+mj-lt"/>
              </a:rPr>
              <a:t>be usable for monographs, </a:t>
            </a:r>
            <a:endParaRPr lang="en-US" sz="2000" i="1" dirty="0" smtClean="0">
              <a:latin typeface="+mj-lt"/>
            </a:endParaRPr>
          </a:p>
          <a:p>
            <a:r>
              <a:rPr lang="en-US" sz="2000" i="1" dirty="0" smtClean="0">
                <a:latin typeface="+mj-lt"/>
              </a:rPr>
              <a:t>but there </a:t>
            </a:r>
            <a:r>
              <a:rPr lang="en-US" sz="2000" i="1" dirty="0">
                <a:latin typeface="+mj-lt"/>
              </a:rPr>
              <a:t>may be </a:t>
            </a:r>
            <a:r>
              <a:rPr lang="en-US" sz="2000" i="1" dirty="0" smtClean="0">
                <a:latin typeface="+mj-lt"/>
              </a:rPr>
              <a:t>differences that </a:t>
            </a:r>
            <a:r>
              <a:rPr lang="en-US" sz="2000" i="1" dirty="0">
                <a:latin typeface="+mj-lt"/>
              </a:rPr>
              <a:t>have not been tested.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6858000" cy="533400"/>
          </a:xfrm>
        </p:spPr>
        <p:txBody>
          <a:bodyPr>
            <a:noAutofit/>
          </a:bodyPr>
          <a:lstStyle/>
          <a:p>
            <a:r>
              <a:rPr lang="en-US" sz="2400" b="1" i="1" dirty="0" smtClean="0">
                <a:solidFill>
                  <a:schemeClr val="tx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Shared Print Local Holdings Record (LHR)</a:t>
            </a:r>
            <a:br>
              <a:rPr lang="en-US" sz="2400" b="1" i="1" dirty="0" smtClean="0">
                <a:solidFill>
                  <a:schemeClr val="tx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</a:br>
            <a:endParaRPr lang="en-US" sz="2400" b="1" i="1" u="sng" dirty="0">
              <a:solidFill>
                <a:schemeClr val="tx1"/>
              </a:solidFill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1148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000" dirty="0" smtClean="0"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en-US" sz="2000" b="1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OCLC control number </a:t>
            </a:r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(Required for WorldCat)</a:t>
            </a:r>
          </a:p>
          <a:p>
            <a:pPr lvl="0"/>
            <a:r>
              <a:rPr lang="en-US" sz="2000" b="1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Leader and Directory, Fixed Fields</a:t>
            </a:r>
          </a:p>
          <a:p>
            <a:pPr lvl="0"/>
            <a:r>
              <a:rPr lang="en-US" sz="2000" b="1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022:</a:t>
            </a:r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 ISSN</a:t>
            </a:r>
          </a:p>
          <a:p>
            <a:pPr lvl="0"/>
            <a:r>
              <a:rPr lang="en-US" sz="2000" b="1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561: </a:t>
            </a:r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Ownership and Custodial History (the original owner Institution Symbol)</a:t>
            </a:r>
          </a:p>
          <a:p>
            <a:pPr lvl="0"/>
            <a:r>
              <a:rPr lang="en-US" sz="2000" b="1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583: </a:t>
            </a:r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Action Note(s) (repeatable, see details)</a:t>
            </a:r>
          </a:p>
          <a:p>
            <a:pPr lvl="0"/>
            <a:r>
              <a:rPr lang="en-US" sz="2000" b="1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852: </a:t>
            </a:r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Location (the new Shared Print Institution Symbol)</a:t>
            </a:r>
          </a:p>
          <a:p>
            <a:pPr lvl="0"/>
            <a:r>
              <a:rPr lang="en-US" sz="2000" b="1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85x/86x: </a:t>
            </a:r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Coded holdings (formatted holdings pairs) (if available)</a:t>
            </a:r>
          </a:p>
          <a:p>
            <a:pPr lvl="0"/>
            <a:r>
              <a:rPr lang="en-US" sz="2000" b="1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866:  </a:t>
            </a:r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Summary holdings (text) (if no 85x/86x formatted holdings pairs)</a:t>
            </a:r>
          </a:p>
          <a:p>
            <a:pPr>
              <a:buNone/>
            </a:pPr>
            <a:endParaRPr lang="en-US" sz="2000" b="1" i="1" dirty="0" smtClean="0"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3581400"/>
            <a:ext cx="8382000" cy="1752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6477000" cy="715962"/>
          </a:xfrm>
        </p:spPr>
        <p:txBody>
          <a:bodyPr>
            <a:normAutofit/>
          </a:bodyPr>
          <a:lstStyle/>
          <a:p>
            <a:r>
              <a:rPr lang="en-US" sz="2400" b="1" i="1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583 Action Notes for Shared Print</a:t>
            </a:r>
            <a:endParaRPr lang="en-US" sz="2400" b="1" i="1" u="sng" dirty="0"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05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	Include one, two, or three 583 Action Notes as appropriate:</a:t>
            </a:r>
          </a:p>
          <a:p>
            <a:pPr>
              <a:buNone/>
            </a:pPr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For all archived titles, include a 583 with ‡a = ”committed to retain”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Ideally can be created in batch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Probably the vast majority will have only this one 583</a:t>
            </a:r>
          </a:p>
          <a:p>
            <a:endParaRPr lang="en-US" sz="2000" dirty="0" smtClean="0"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If holdings were validated for completeness, include another 583 with ‡a = ”completeness reviewed” and report any identified gaps</a:t>
            </a:r>
          </a:p>
          <a:p>
            <a:endParaRPr lang="en-US" sz="2000" dirty="0" smtClean="0"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If holdings were validated for condition, include another 583 with ‡a = ”condition reviewed” and record the conditions found</a:t>
            </a:r>
            <a:endParaRPr lang="en-US" sz="2000" dirty="0"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7315200" cy="813264"/>
          </a:xfrm>
        </p:spPr>
        <p:txBody>
          <a:bodyPr>
            <a:noAutofit/>
          </a:bodyPr>
          <a:lstStyle/>
          <a:p>
            <a:r>
              <a:rPr lang="en-US" sz="2400" b="1" i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583 Action Note Details (major subfields)</a:t>
            </a:r>
            <a:endParaRPr lang="en-US" sz="2400" b="1" i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610600" cy="44196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Action </a:t>
            </a:r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(“committed to retain” or “completeness reviewed” or “condition reviewed” ) (583 ‡a)</a:t>
            </a:r>
            <a:endParaRPr lang="en-US" sz="2000" i="1" dirty="0" smtClean="0"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endParaRPr lang="en-US" sz="2000" i="1" dirty="0" smtClean="0"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b="1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When action completed </a:t>
            </a:r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(583 ‡ c)</a:t>
            </a:r>
          </a:p>
          <a:p>
            <a:pPr>
              <a:buNone/>
            </a:pPr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				</a:t>
            </a:r>
          </a:p>
          <a:p>
            <a:r>
              <a:rPr lang="en-US" sz="2000" b="1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When retention commitment expires </a:t>
            </a:r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(583 ‡d)</a:t>
            </a:r>
          </a:p>
          <a:p>
            <a:pPr>
              <a:buNone/>
            </a:pPr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		</a:t>
            </a:r>
          </a:p>
          <a:p>
            <a:r>
              <a:rPr lang="en-US" sz="2000" b="1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Archiving program (</a:t>
            </a:r>
            <a:r>
              <a:rPr lang="en-US" sz="2000" i="1" dirty="0" err="1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eg</a:t>
            </a:r>
            <a:r>
              <a:rPr lang="en-US" sz="2000" i="1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 WEST, CIC-SPR) </a:t>
            </a:r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(583 ‡f)([repeatable]</a:t>
            </a:r>
          </a:p>
          <a:p>
            <a:endParaRPr lang="en-US" sz="2000" i="1" dirty="0" smtClean="0"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b="1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Validation level (</a:t>
            </a:r>
            <a:r>
              <a:rPr lang="en-US" sz="2000" i="1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e.g. “volume-level”, “issue-level”) (</a:t>
            </a:r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583 ‡</a:t>
            </a:r>
            <a:r>
              <a:rPr lang="en-US" sz="2000" dirty="0" err="1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endParaRPr lang="en-US" sz="2000" dirty="0" smtClean="0"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b="1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 Problems found </a:t>
            </a:r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(583 ‡l Status (</a:t>
            </a:r>
            <a:r>
              <a:rPr lang="en-US" sz="2000" dirty="0" err="1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e.g.</a:t>
            </a:r>
            <a:r>
              <a:rPr lang="en-US" sz="2000" i="1" dirty="0" err="1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“missing</a:t>
            </a:r>
            <a:r>
              <a:rPr lang="en-US" sz="2000" i="1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”) </a:t>
            </a:r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and</a:t>
            </a:r>
            <a:r>
              <a:rPr lang="en-US" sz="2000" i="1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‡z Public Note </a:t>
            </a:r>
            <a:r>
              <a:rPr lang="en-US" sz="2000" i="1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(“missing </a:t>
            </a:r>
            <a:r>
              <a:rPr lang="en-US" sz="2000" i="1" dirty="0" err="1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vol</a:t>
            </a:r>
            <a:r>
              <a:rPr lang="en-US" sz="2000" i="1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 7, 22”)</a:t>
            </a:r>
          </a:p>
          <a:p>
            <a:endParaRPr lang="en-US" sz="2000" dirty="0" smtClean="0"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b="1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Link to program documentation </a:t>
            </a:r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 (583‡u)</a:t>
            </a:r>
            <a:endParaRPr lang="en-US" sz="2000" i="1" dirty="0" smtClean="0"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n-US" sz="2000" i="1" dirty="0" smtClean="0"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7239000" cy="762000"/>
          </a:xfrm>
        </p:spPr>
        <p:txBody>
          <a:bodyPr>
            <a:noAutofit/>
          </a:bodyPr>
          <a:lstStyle/>
          <a:p>
            <a:r>
              <a:rPr lang="en-US" sz="2400" b="1" i="1" dirty="0" smtClean="0">
                <a:solidFill>
                  <a:schemeClr val="tx1"/>
                </a:solidFill>
                <a:ea typeface="Verdana" pitchFamily="34" charset="0"/>
                <a:cs typeface="Raavi" pitchFamily="34" charset="0"/>
              </a:rPr>
              <a:t>Libraries Beginning Process</a:t>
            </a:r>
            <a:br>
              <a:rPr lang="en-US" sz="2400" b="1" i="1" dirty="0" smtClean="0">
                <a:solidFill>
                  <a:schemeClr val="tx1"/>
                </a:solidFill>
                <a:ea typeface="Verdana" pitchFamily="34" charset="0"/>
                <a:cs typeface="Raavi" pitchFamily="34" charset="0"/>
              </a:rPr>
            </a:br>
            <a:r>
              <a:rPr lang="en-US" sz="2400" b="1" i="1" dirty="0" smtClean="0">
                <a:solidFill>
                  <a:schemeClr val="tx1"/>
                </a:solidFill>
                <a:ea typeface="Verdana" pitchFamily="34" charset="0"/>
                <a:cs typeface="Raavi" pitchFamily="34" charset="0"/>
              </a:rPr>
              <a:t>to Submit Shared Print Records</a:t>
            </a:r>
            <a:endParaRPr lang="en-US" sz="2400" b="1" i="1" dirty="0">
              <a:solidFill>
                <a:schemeClr val="tx1"/>
              </a:solidFill>
              <a:ea typeface="Verdana" pitchFamily="34" charset="0"/>
              <a:cs typeface="Raav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36576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Trebuchet MS" pitchFamily="34" charset="0"/>
              </a:rPr>
              <a:t>WEST: symbols defined for ~25 Archive Holders/Builders, some have submitted LHRs to WorldCat</a:t>
            </a:r>
          </a:p>
          <a:p>
            <a:endParaRPr lang="en-US" sz="2000" dirty="0" smtClean="0">
              <a:latin typeface="Trebuchet MS" pitchFamily="34" charset="0"/>
            </a:endParaRPr>
          </a:p>
          <a:p>
            <a:r>
              <a:rPr lang="en-US" sz="2000" dirty="0" smtClean="0">
                <a:latin typeface="Trebuchet MS" pitchFamily="34" charset="0"/>
              </a:rPr>
              <a:t>CIC Shared Print Repository: symbol defined for Indiana University (symbol defined)</a:t>
            </a:r>
          </a:p>
          <a:p>
            <a:endParaRPr lang="en-US" sz="2000" dirty="0" smtClean="0">
              <a:latin typeface="Trebuchet MS" pitchFamily="34" charset="0"/>
            </a:endParaRPr>
          </a:p>
          <a:p>
            <a:r>
              <a:rPr lang="en-US" sz="2000" dirty="0" smtClean="0">
                <a:latin typeface="Trebuchet MS" pitchFamily="34" charset="0"/>
              </a:rPr>
              <a:t>Maine Shared Collections Project: symbols defined for Bangor Public Library, Bowdoin College</a:t>
            </a:r>
          </a:p>
          <a:p>
            <a:endParaRPr lang="en-US" sz="2000" dirty="0">
              <a:latin typeface="Trebuchet M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762000"/>
          </a:xfrm>
        </p:spPr>
        <p:txBody>
          <a:bodyPr>
            <a:normAutofit/>
          </a:bodyPr>
          <a:lstStyle/>
          <a:p>
            <a:r>
              <a:rPr lang="en-US" sz="2400" b="1" i="1" dirty="0" smtClean="0">
                <a:ea typeface="Verdana" pitchFamily="34" charset="0"/>
                <a:cs typeface="Raavi" pitchFamily="34" charset="0"/>
              </a:rPr>
              <a:t>Options for Shared Print Discovery in WorldCat</a:t>
            </a:r>
            <a:endParaRPr lang="en-US" sz="2400" b="1" i="1" dirty="0">
              <a:ea typeface="Verdana" pitchFamily="34" charset="0"/>
              <a:cs typeface="Raav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4196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Resource-Sharing.</a:t>
            </a:r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 Group Access Capability (GAC) group (libraries that have agreed to certain terms of service within the group and have agreed to use OCLC’s resource sharing system)</a:t>
            </a:r>
          </a:p>
          <a:p>
            <a:pPr>
              <a:buNone/>
            </a:pPr>
            <a:endParaRPr lang="en-US" sz="2000" dirty="0" smtClean="0"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b="1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WorldCat.org and </a:t>
            </a:r>
            <a:r>
              <a:rPr lang="en-US" sz="2000" b="1" dirty="0" err="1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FirstSearch</a:t>
            </a:r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. Search and display records with the shared print Institution Symbol </a:t>
            </a:r>
            <a:r>
              <a:rPr lang="en-US" sz="2000" u="sng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in the bib record</a:t>
            </a:r>
            <a:endParaRPr lang="en-US" sz="2000" dirty="0" smtClean="0"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endParaRPr lang="en-US" sz="2000" dirty="0" smtClean="0"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b="1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Group Catalog</a:t>
            </a:r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. Group Catalog for public searching to aggregate the libraries’ shared print Institution Symbols</a:t>
            </a:r>
          </a:p>
          <a:p>
            <a:endParaRPr lang="en-US" sz="2000" dirty="0" smtClean="0"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en-US" sz="2000" b="1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WorldCat Local</a:t>
            </a:r>
            <a:r>
              <a:rPr lang="en-US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. Configure to display shared print holdings based on Institution Symbol</a:t>
            </a:r>
          </a:p>
          <a:p>
            <a:pPr>
              <a:buNone/>
            </a:pPr>
            <a:endParaRPr lang="en-US" sz="2000" dirty="0">
              <a:latin typeface="Trebuchet M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4380</TotalTime>
  <Words>684</Words>
  <Application>Microsoft Office PowerPoint</Application>
  <PresentationFormat>On-screen Show (4:3)</PresentationFormat>
  <Paragraphs>122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PowerPoint Presentation</vt:lpstr>
      <vt:lpstr>OCLC Print Archives Pilot Project (2011-2012)</vt:lpstr>
      <vt:lpstr>OCLC Print Archives Pilot Project (2011-2012)</vt:lpstr>
      <vt:lpstr>Shared Print Metadata Guidelines</vt:lpstr>
      <vt:lpstr>Shared Print Local Holdings Record (LHR) </vt:lpstr>
      <vt:lpstr>583 Action Notes for Shared Print</vt:lpstr>
      <vt:lpstr>583 Action Note Details (major subfields)</vt:lpstr>
      <vt:lpstr>Libraries Beginning Process to Submit Shared Print Records</vt:lpstr>
      <vt:lpstr>Options for Shared Print Discovery in WorldCat</vt:lpstr>
      <vt:lpstr>Options for Shared Print Resource-Sharing</vt:lpstr>
      <vt:lpstr>OCLC Support for Shared Print</vt:lpstr>
      <vt:lpstr>The bottom 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EAP</dc:creator>
  <cp:lastModifiedBy>Marie Waltz</cp:lastModifiedBy>
  <cp:revision>439</cp:revision>
  <dcterms:created xsi:type="dcterms:W3CDTF">2013-01-15T15:06:07Z</dcterms:created>
  <dcterms:modified xsi:type="dcterms:W3CDTF">2015-02-11T20:04:28Z</dcterms:modified>
</cp:coreProperties>
</file>