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7"/>
  </p:notesMasterIdLst>
  <p:handoutMasterIdLst>
    <p:handoutMasterId r:id="rId18"/>
  </p:handoutMasterIdLst>
  <p:sldIdLst>
    <p:sldId id="389" r:id="rId2"/>
    <p:sldId id="423" r:id="rId3"/>
    <p:sldId id="402" r:id="rId4"/>
    <p:sldId id="403" r:id="rId5"/>
    <p:sldId id="405" r:id="rId6"/>
    <p:sldId id="422" r:id="rId7"/>
    <p:sldId id="424" r:id="rId8"/>
    <p:sldId id="425" r:id="rId9"/>
    <p:sldId id="426" r:id="rId10"/>
    <p:sldId id="416" r:id="rId11"/>
    <p:sldId id="430" r:id="rId12"/>
    <p:sldId id="429" r:id="rId13"/>
    <p:sldId id="410" r:id="rId14"/>
    <p:sldId id="431" r:id="rId15"/>
    <p:sldId id="420" r:id="rId16"/>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1636" autoAdjust="0"/>
  </p:normalViewPr>
  <p:slideViewPr>
    <p:cSldViewPr snapToGrid="0" snapToObjects="1">
      <p:cViewPr varScale="1">
        <p:scale>
          <a:sx n="88" d="100"/>
          <a:sy n="88" d="100"/>
        </p:scale>
        <p:origin x="-1584"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F4F0F546-7CD3-42CE-BCF7-4785AC94A29E}" type="datetimeFigureOut">
              <a:rPr lang="en-US" smtClean="0"/>
              <a:t>6/30/2015</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7E8AE870-E503-4F2B-BF99-72127ABCCCC3}" type="slidenum">
              <a:rPr lang="en-US" smtClean="0"/>
              <a:t>‹#›</a:t>
            </a:fld>
            <a:endParaRPr lang="en-US"/>
          </a:p>
        </p:txBody>
      </p:sp>
    </p:spTree>
    <p:extLst>
      <p:ext uri="{BB962C8B-B14F-4D97-AF65-F5344CB8AC3E}">
        <p14:creationId xmlns:p14="http://schemas.microsoft.com/office/powerpoint/2010/main" val="307639512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9A1AA364-F8B5-284C-B696-2EC885AB90A1}" type="datetimeFigureOut">
              <a:rPr lang="en-US" smtClean="0"/>
              <a:t>6/30/2015</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501507D5-7A70-934D-A092-66E014A02EB0}" type="slidenum">
              <a:rPr lang="en-US" smtClean="0"/>
              <a:t>‹#›</a:t>
            </a:fld>
            <a:endParaRPr lang="en-US"/>
          </a:p>
        </p:txBody>
      </p:sp>
    </p:spTree>
    <p:extLst>
      <p:ext uri="{BB962C8B-B14F-4D97-AF65-F5344CB8AC3E}">
        <p14:creationId xmlns:p14="http://schemas.microsoft.com/office/powerpoint/2010/main" val="1030972537"/>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7"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8601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charset="0"/>
                <a:ea typeface="ＭＳ Ｐゴシック" charset="0"/>
                <a:cs typeface="ＭＳ Ｐゴシック" charset="0"/>
              </a:defRPr>
            </a:lvl1pPr>
            <a:lvl2pPr marL="757066" indent="-291179">
              <a:defRPr>
                <a:solidFill>
                  <a:schemeClr val="tx1"/>
                </a:solidFill>
                <a:latin typeface="Calibri" charset="0"/>
                <a:ea typeface="ＭＳ Ｐゴシック" charset="0"/>
              </a:defRPr>
            </a:lvl2pPr>
            <a:lvl3pPr marL="1164717" indent="-232943">
              <a:defRPr>
                <a:solidFill>
                  <a:schemeClr val="tx1"/>
                </a:solidFill>
                <a:latin typeface="Calibri" charset="0"/>
                <a:ea typeface="ＭＳ Ｐゴシック" charset="0"/>
              </a:defRPr>
            </a:lvl3pPr>
            <a:lvl4pPr marL="1630604" indent="-232943">
              <a:defRPr>
                <a:solidFill>
                  <a:schemeClr val="tx1"/>
                </a:solidFill>
                <a:latin typeface="Calibri" charset="0"/>
                <a:ea typeface="ＭＳ Ｐゴシック" charset="0"/>
              </a:defRPr>
            </a:lvl4pPr>
            <a:lvl5pPr marL="2096491" indent="-232943">
              <a:defRPr>
                <a:solidFill>
                  <a:schemeClr val="tx1"/>
                </a:solidFill>
                <a:latin typeface="Calibri" charset="0"/>
                <a:ea typeface="ＭＳ Ｐゴシック" charset="0"/>
              </a:defRPr>
            </a:lvl5pPr>
            <a:lvl6pPr marL="2562377" indent="-232943" fontAlgn="base">
              <a:spcBef>
                <a:spcPct val="0"/>
              </a:spcBef>
              <a:spcAft>
                <a:spcPct val="0"/>
              </a:spcAft>
              <a:defRPr>
                <a:solidFill>
                  <a:schemeClr val="tx1"/>
                </a:solidFill>
                <a:latin typeface="Calibri" charset="0"/>
                <a:ea typeface="ＭＳ Ｐゴシック" charset="0"/>
              </a:defRPr>
            </a:lvl6pPr>
            <a:lvl7pPr marL="3028264" indent="-232943" fontAlgn="base">
              <a:spcBef>
                <a:spcPct val="0"/>
              </a:spcBef>
              <a:spcAft>
                <a:spcPct val="0"/>
              </a:spcAft>
              <a:defRPr>
                <a:solidFill>
                  <a:schemeClr val="tx1"/>
                </a:solidFill>
                <a:latin typeface="Calibri" charset="0"/>
                <a:ea typeface="ＭＳ Ｐゴシック" charset="0"/>
              </a:defRPr>
            </a:lvl7pPr>
            <a:lvl8pPr marL="3494151" indent="-232943" fontAlgn="base">
              <a:spcBef>
                <a:spcPct val="0"/>
              </a:spcBef>
              <a:spcAft>
                <a:spcPct val="0"/>
              </a:spcAft>
              <a:defRPr>
                <a:solidFill>
                  <a:schemeClr val="tx1"/>
                </a:solidFill>
                <a:latin typeface="Calibri" charset="0"/>
                <a:ea typeface="ＭＳ Ｐゴシック" charset="0"/>
              </a:defRPr>
            </a:lvl8pPr>
            <a:lvl9pPr marL="3960038" indent="-232943" fontAlgn="base">
              <a:spcBef>
                <a:spcPct val="0"/>
              </a:spcBef>
              <a:spcAft>
                <a:spcPct val="0"/>
              </a:spcAft>
              <a:defRPr>
                <a:solidFill>
                  <a:schemeClr val="tx1"/>
                </a:solidFill>
                <a:latin typeface="Calibri" charset="0"/>
                <a:ea typeface="ＭＳ Ｐゴシック" charset="0"/>
              </a:defRPr>
            </a:lvl9pPr>
          </a:lstStyle>
          <a:p>
            <a:pPr fontAlgn="base">
              <a:spcBef>
                <a:spcPct val="0"/>
              </a:spcBef>
              <a:spcAft>
                <a:spcPct val="0"/>
              </a:spcAft>
            </a:pPr>
            <a:fld id="{26C6DA01-42B8-7346-A9EA-4BF55496E376}" type="slidenum">
              <a:rPr lang="en-US"/>
              <a:pPr fontAlgn="base">
                <a:spcBef>
                  <a:spcPct val="0"/>
                </a:spcBef>
                <a:spcAft>
                  <a:spcPct val="0"/>
                </a:spcAft>
              </a:pPr>
              <a:t>1</a:t>
            </a:fld>
            <a:endParaRPr lang="en-US"/>
          </a:p>
        </p:txBody>
      </p:sp>
      <p:sp>
        <p:nvSpPr>
          <p:cNvPr id="2" name="Notes Placeholder 1"/>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9752729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5427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charset="0"/>
                <a:ea typeface="ＭＳ Ｐゴシック" charset="0"/>
                <a:cs typeface="ＭＳ Ｐゴシック" charset="0"/>
              </a:defRPr>
            </a:lvl1pPr>
            <a:lvl2pPr marL="742950" indent="-285750">
              <a:defRPr>
                <a:solidFill>
                  <a:schemeClr val="tx1"/>
                </a:solidFill>
                <a:latin typeface="Calibri" charset="0"/>
                <a:ea typeface="ＭＳ Ｐゴシック" charset="0"/>
              </a:defRPr>
            </a:lvl2pPr>
            <a:lvl3pPr marL="1143000" indent="-228600">
              <a:defRPr>
                <a:solidFill>
                  <a:schemeClr val="tx1"/>
                </a:solidFill>
                <a:latin typeface="Calibri" charset="0"/>
                <a:ea typeface="ＭＳ Ｐゴシック" charset="0"/>
              </a:defRPr>
            </a:lvl3pPr>
            <a:lvl4pPr marL="1600200" indent="-228600">
              <a:defRPr>
                <a:solidFill>
                  <a:schemeClr val="tx1"/>
                </a:solidFill>
                <a:latin typeface="Calibri" charset="0"/>
                <a:ea typeface="ＭＳ Ｐゴシック" charset="0"/>
              </a:defRPr>
            </a:lvl4pPr>
            <a:lvl5pPr marL="2057400" indent="-228600">
              <a:defRPr>
                <a:solidFill>
                  <a:schemeClr val="tx1"/>
                </a:solidFill>
                <a:latin typeface="Calibri" charset="0"/>
                <a:ea typeface="ＭＳ Ｐゴシック" charset="0"/>
              </a:defRPr>
            </a:lvl5pPr>
            <a:lvl6pPr marL="2514600" indent="-228600" fontAlgn="base">
              <a:spcBef>
                <a:spcPct val="0"/>
              </a:spcBef>
              <a:spcAft>
                <a:spcPct val="0"/>
              </a:spcAft>
              <a:defRPr>
                <a:solidFill>
                  <a:schemeClr val="tx1"/>
                </a:solidFill>
                <a:latin typeface="Calibri" charset="0"/>
                <a:ea typeface="ＭＳ Ｐゴシック" charset="0"/>
              </a:defRPr>
            </a:lvl6pPr>
            <a:lvl7pPr marL="2971800" indent="-228600" fontAlgn="base">
              <a:spcBef>
                <a:spcPct val="0"/>
              </a:spcBef>
              <a:spcAft>
                <a:spcPct val="0"/>
              </a:spcAft>
              <a:defRPr>
                <a:solidFill>
                  <a:schemeClr val="tx1"/>
                </a:solidFill>
                <a:latin typeface="Calibri" charset="0"/>
                <a:ea typeface="ＭＳ Ｐゴシック" charset="0"/>
              </a:defRPr>
            </a:lvl7pPr>
            <a:lvl8pPr marL="3429000" indent="-228600" fontAlgn="base">
              <a:spcBef>
                <a:spcPct val="0"/>
              </a:spcBef>
              <a:spcAft>
                <a:spcPct val="0"/>
              </a:spcAft>
              <a:defRPr>
                <a:solidFill>
                  <a:schemeClr val="tx1"/>
                </a:solidFill>
                <a:latin typeface="Calibri" charset="0"/>
                <a:ea typeface="ＭＳ Ｐゴシック" charset="0"/>
              </a:defRPr>
            </a:lvl8pPr>
            <a:lvl9pPr marL="3886200" indent="-228600" fontAlgn="base">
              <a:spcBef>
                <a:spcPct val="0"/>
              </a:spcBef>
              <a:spcAft>
                <a:spcPct val="0"/>
              </a:spcAft>
              <a:defRPr>
                <a:solidFill>
                  <a:schemeClr val="tx1"/>
                </a:solidFill>
                <a:latin typeface="Calibri" charset="0"/>
                <a:ea typeface="ＭＳ Ｐゴシック" charset="0"/>
              </a:defRPr>
            </a:lvl9pPr>
          </a:lstStyle>
          <a:p>
            <a:pPr fontAlgn="base">
              <a:spcBef>
                <a:spcPct val="0"/>
              </a:spcBef>
              <a:spcAft>
                <a:spcPct val="0"/>
              </a:spcAft>
            </a:pPr>
            <a:fld id="{A29BF36D-CFCF-AE4B-A55C-E252B27A32C9}" type="slidenum">
              <a:rPr lang="en-US"/>
              <a:pPr fontAlgn="base">
                <a:spcBef>
                  <a:spcPct val="0"/>
                </a:spcBef>
                <a:spcAft>
                  <a:spcPct val="0"/>
                </a:spcAft>
              </a:pPr>
              <a:t>2</a:t>
            </a:fld>
            <a:endParaRPr lang="en-US"/>
          </a:p>
        </p:txBody>
      </p:sp>
      <p:sp>
        <p:nvSpPr>
          <p:cNvPr id="54275" name="Notes Placeholder 4"/>
          <p:cNvSpPr>
            <a:spLocks noGrp="1"/>
          </p:cNvSpPr>
          <p:nvPr>
            <p:ph type="body"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wrap="square" numCol="1" anchor="t" anchorCtr="0" compatLnSpc="1">
            <a:prstTxWarp prst="textNoShape">
              <a:avLst/>
            </a:prstTxWarp>
          </a:bodyPr>
          <a:lstStyle/>
          <a:p>
            <a:pPr marL="0" marR="0" indent="0" algn="l" defTabSz="457200" rtl="0" eaLnBrk="1" fontAlgn="auto" latinLnBrk="0" hangingPunct="1">
              <a:lnSpc>
                <a:spcPct val="100000"/>
              </a:lnSpc>
              <a:spcBef>
                <a:spcPct val="0"/>
              </a:spcBef>
              <a:spcAft>
                <a:spcPts val="0"/>
              </a:spcAft>
              <a:buClrTx/>
              <a:buSzTx/>
              <a:buFontTx/>
              <a:buNone/>
              <a:tabLst/>
              <a:defRPr/>
            </a:pPr>
            <a:endParaRPr lang="en-US" dirty="0" smtClean="0">
              <a:latin typeface="Calibri" charset="0"/>
            </a:endParaRPr>
          </a:p>
        </p:txBody>
      </p:sp>
    </p:spTree>
    <p:extLst>
      <p:ext uri="{BB962C8B-B14F-4D97-AF65-F5344CB8AC3E}">
        <p14:creationId xmlns:p14="http://schemas.microsoft.com/office/powerpoint/2010/main" val="24743385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465887">
              <a:defRPr/>
            </a:pPr>
            <a:endParaRPr lang="en-US" dirty="0"/>
          </a:p>
        </p:txBody>
      </p:sp>
      <p:sp>
        <p:nvSpPr>
          <p:cNvPr id="4" name="Slide Number Placeholder 3"/>
          <p:cNvSpPr>
            <a:spLocks noGrp="1"/>
          </p:cNvSpPr>
          <p:nvPr>
            <p:ph type="sldNum" sz="quarter" idx="10"/>
          </p:nvPr>
        </p:nvSpPr>
        <p:spPr/>
        <p:txBody>
          <a:bodyPr/>
          <a:lstStyle/>
          <a:p>
            <a:fld id="{501507D5-7A70-934D-A092-66E014A02EB0}" type="slidenum">
              <a:rPr lang="en-US" smtClean="0"/>
              <a:t>10</a:t>
            </a:fld>
            <a:endParaRPr lang="en-US"/>
          </a:p>
        </p:txBody>
      </p:sp>
    </p:spTree>
    <p:extLst>
      <p:ext uri="{BB962C8B-B14F-4D97-AF65-F5344CB8AC3E}">
        <p14:creationId xmlns:p14="http://schemas.microsoft.com/office/powerpoint/2010/main" val="29553514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01507D5-7A70-934D-A092-66E014A02EB0}" type="slidenum">
              <a:rPr lang="en-US" smtClean="0"/>
              <a:t>13</a:t>
            </a:fld>
            <a:endParaRPr lang="en-US"/>
          </a:p>
        </p:txBody>
      </p:sp>
    </p:spTree>
    <p:extLst>
      <p:ext uri="{BB962C8B-B14F-4D97-AF65-F5344CB8AC3E}">
        <p14:creationId xmlns:p14="http://schemas.microsoft.com/office/powerpoint/2010/main" val="19073676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8E78403-0C1E-D249-A684-83EE9AB68CC8}" type="datetimeFigureOut">
              <a:rPr lang="en-US" smtClean="0"/>
              <a:t>6/30/2015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70A008-E005-5B46-8DE9-7FA5072A9773}" type="slidenum">
              <a:rPr lang="en-US" smtClean="0"/>
              <a:t>‹#›</a:t>
            </a:fld>
            <a:endParaRPr lang="en-US"/>
          </a:p>
        </p:txBody>
      </p:sp>
    </p:spTree>
    <p:extLst>
      <p:ext uri="{BB962C8B-B14F-4D97-AF65-F5344CB8AC3E}">
        <p14:creationId xmlns:p14="http://schemas.microsoft.com/office/powerpoint/2010/main" val="38702395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8E78403-0C1E-D249-A684-83EE9AB68CC8}" type="datetimeFigureOut">
              <a:rPr lang="en-US" smtClean="0"/>
              <a:t>6/30/2015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70A008-E005-5B46-8DE9-7FA5072A9773}" type="slidenum">
              <a:rPr lang="en-US" smtClean="0"/>
              <a:t>‹#›</a:t>
            </a:fld>
            <a:endParaRPr lang="en-US"/>
          </a:p>
        </p:txBody>
      </p:sp>
    </p:spTree>
    <p:extLst>
      <p:ext uri="{BB962C8B-B14F-4D97-AF65-F5344CB8AC3E}">
        <p14:creationId xmlns:p14="http://schemas.microsoft.com/office/powerpoint/2010/main" val="2582823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8E78403-0C1E-D249-A684-83EE9AB68CC8}" type="datetimeFigureOut">
              <a:rPr lang="en-US" smtClean="0"/>
              <a:t>6/30/2015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70A008-E005-5B46-8DE9-7FA5072A9773}" type="slidenum">
              <a:rPr lang="en-US" smtClean="0"/>
              <a:t>‹#›</a:t>
            </a:fld>
            <a:endParaRPr lang="en-US"/>
          </a:p>
        </p:txBody>
      </p:sp>
    </p:spTree>
    <p:extLst>
      <p:ext uri="{BB962C8B-B14F-4D97-AF65-F5344CB8AC3E}">
        <p14:creationId xmlns:p14="http://schemas.microsoft.com/office/powerpoint/2010/main" val="8458058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2_HathiTrust">
    <p:spTree>
      <p:nvGrpSpPr>
        <p:cNvPr id="1" name=""/>
        <p:cNvGrpSpPr/>
        <p:nvPr/>
      </p:nvGrpSpPr>
      <p:grpSpPr>
        <a:xfrm>
          <a:off x="0" y="0"/>
          <a:ext cx="0" cy="0"/>
          <a:chOff x="0" y="0"/>
          <a:chExt cx="0" cy="0"/>
        </a:xfrm>
      </p:grpSpPr>
      <p:sp>
        <p:nvSpPr>
          <p:cNvPr id="4" name="Rectangle 3"/>
          <p:cNvSpPr/>
          <p:nvPr/>
        </p:nvSpPr>
        <p:spPr>
          <a:xfrm>
            <a:off x="177800" y="196850"/>
            <a:ext cx="8788400" cy="6407150"/>
          </a:xfrm>
          <a:prstGeom prst="rect">
            <a:avLst/>
          </a:prstGeom>
          <a:solidFill>
            <a:schemeClr val="bg1"/>
          </a:solidFill>
          <a:ln w="12700" cap="flat" cmpd="sng" algn="ctr">
            <a:solidFill>
              <a:srgbClr val="FF66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ln w="34925" cap="flat" cmpd="sng" algn="ctr">
                <a:solidFill>
                  <a:srgbClr val="FF6600"/>
                </a:solidFill>
                <a:prstDash val="solid"/>
                <a:round/>
                <a:headEnd type="none" w="med" len="med"/>
                <a:tailEnd type="none" w="med" len="med"/>
              </a:ln>
              <a:solidFill>
                <a:srgbClr val="FF6600"/>
              </a:solidFill>
              <a:ea typeface="Arial" pitchFamily="-65" charset="0"/>
              <a:cs typeface="Arial" pitchFamily="-65" charset="0"/>
            </a:endParaRPr>
          </a:p>
        </p:txBody>
      </p:sp>
      <p:pic>
        <p:nvPicPr>
          <p:cNvPr id="7" name="Picture 5"/>
          <p:cNvPicPr>
            <a:picLocks noChangeAspect="1" noChangeArrowheads="1"/>
          </p:cNvPicPr>
          <p:nvPr/>
        </p:nvPicPr>
        <p:blipFill>
          <a:blip r:embed="rId2"/>
          <a:srcRect/>
          <a:stretch>
            <a:fillRect/>
          </a:stretch>
        </p:blipFill>
        <p:spPr bwMode="auto">
          <a:xfrm>
            <a:off x="8212138" y="5930900"/>
            <a:ext cx="949325" cy="927100"/>
          </a:xfrm>
          <a:prstGeom prst="rect">
            <a:avLst/>
          </a:prstGeom>
          <a:noFill/>
          <a:ln w="9525">
            <a:noFill/>
            <a:miter lim="800000"/>
            <a:headEnd/>
            <a:tailEnd/>
          </a:ln>
        </p:spPr>
      </p:pic>
      <p:cxnSp>
        <p:nvCxnSpPr>
          <p:cNvPr id="8" name="Straight Connector 7"/>
          <p:cNvCxnSpPr>
            <a:cxnSpLocks noChangeShapeType="1"/>
          </p:cNvCxnSpPr>
          <p:nvPr/>
        </p:nvCxnSpPr>
        <p:spPr bwMode="auto">
          <a:xfrm>
            <a:off x="571500" y="1524000"/>
            <a:ext cx="8001000" cy="1588"/>
          </a:xfrm>
          <a:prstGeom prst="line">
            <a:avLst/>
          </a:prstGeom>
          <a:noFill/>
          <a:ln w="12700">
            <a:solidFill>
              <a:srgbClr val="D57007"/>
            </a:solidFill>
            <a:round/>
            <a:headEnd/>
            <a:tailEnd/>
          </a:ln>
          <a:effectLst>
            <a:outerShdw blurRad="63500" dist="23000" dir="5400000" rotWithShape="0">
              <a:srgbClr val="000000">
                <a:alpha val="34999"/>
              </a:srgbClr>
            </a:outerShdw>
          </a:effectLst>
        </p:spPr>
      </p:cxnSp>
      <p:sp>
        <p:nvSpPr>
          <p:cNvPr id="5" name="Title 1"/>
          <p:cNvSpPr>
            <a:spLocks noGrp="1"/>
          </p:cNvSpPr>
          <p:nvPr>
            <p:ph type="title"/>
          </p:nvPr>
        </p:nvSpPr>
        <p:spPr>
          <a:xfrm>
            <a:off x="457200" y="274638"/>
            <a:ext cx="8229600" cy="1143000"/>
          </a:xfrm>
        </p:spPr>
        <p:txBody>
          <a:bodyPr/>
          <a:lstStyle>
            <a:lvl1pPr>
              <a:defRPr>
                <a:solidFill>
                  <a:schemeClr val="tx1">
                    <a:lumMod val="75000"/>
                    <a:lumOff val="25000"/>
                  </a:schemeClr>
                </a:solidFill>
              </a:defRPr>
            </a:lvl1pPr>
          </a:lstStyle>
          <a:p>
            <a:r>
              <a:rPr lang="en-US" smtClean="0"/>
              <a:t>Click to edit Master title style</a:t>
            </a:r>
            <a:endParaRPr lang="en-US" dirty="0"/>
          </a:p>
        </p:txBody>
      </p:sp>
      <p:sp>
        <p:nvSpPr>
          <p:cNvPr id="6" name="Content Placeholder 2"/>
          <p:cNvSpPr>
            <a:spLocks noGrp="1"/>
          </p:cNvSpPr>
          <p:nvPr>
            <p:ph idx="1"/>
          </p:nvPr>
        </p:nvSpPr>
        <p:spPr>
          <a:xfrm>
            <a:off x="457200" y="1600201"/>
            <a:ext cx="8229600" cy="4895849"/>
          </a:xfrm>
        </p:spPr>
        <p:txBody>
          <a:bodyPr/>
          <a:lstStyle>
            <a:lvl1pPr>
              <a:defRPr>
                <a:solidFill>
                  <a:schemeClr val="tx1">
                    <a:lumMod val="75000"/>
                    <a:lumOff val="25000"/>
                  </a:schemeClr>
                </a:solidFill>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135035968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cSld name="2_Title Slide">
    <p:spTree>
      <p:nvGrpSpPr>
        <p:cNvPr id="1" name=""/>
        <p:cNvGrpSpPr/>
        <p:nvPr/>
      </p:nvGrpSpPr>
      <p:grpSpPr>
        <a:xfrm>
          <a:off x="0" y="0"/>
          <a:ext cx="0" cy="0"/>
          <a:chOff x="0" y="0"/>
          <a:chExt cx="0" cy="0"/>
        </a:xfrm>
      </p:grpSpPr>
      <p:sp>
        <p:nvSpPr>
          <p:cNvPr id="3" name="TextBox 6"/>
          <p:cNvSpPr txBox="1">
            <a:spLocks noChangeArrowheads="1"/>
          </p:cNvSpPr>
          <p:nvPr/>
        </p:nvSpPr>
        <p:spPr bwMode="auto">
          <a:xfrm>
            <a:off x="6265863" y="1219200"/>
            <a:ext cx="1841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charset="0"/>
                <a:ea typeface="ＭＳ Ｐゴシック" charset="0"/>
                <a:cs typeface="ＭＳ Ｐゴシック" charset="0"/>
              </a:defRPr>
            </a:lvl1pPr>
            <a:lvl2pPr marL="742950" indent="-285750">
              <a:defRPr>
                <a:solidFill>
                  <a:schemeClr val="tx1"/>
                </a:solidFill>
                <a:latin typeface="Calibri" charset="0"/>
                <a:ea typeface="ＭＳ Ｐゴシック" charset="0"/>
              </a:defRPr>
            </a:lvl2pPr>
            <a:lvl3pPr marL="1143000" indent="-228600">
              <a:defRPr>
                <a:solidFill>
                  <a:schemeClr val="tx1"/>
                </a:solidFill>
                <a:latin typeface="Calibri" charset="0"/>
                <a:ea typeface="ＭＳ Ｐゴシック" charset="0"/>
              </a:defRPr>
            </a:lvl3pPr>
            <a:lvl4pPr marL="1600200" indent="-228600">
              <a:defRPr>
                <a:solidFill>
                  <a:schemeClr val="tx1"/>
                </a:solidFill>
                <a:latin typeface="Calibri" charset="0"/>
                <a:ea typeface="ＭＳ Ｐゴシック" charset="0"/>
              </a:defRPr>
            </a:lvl4pPr>
            <a:lvl5pPr marL="2057400" indent="-228600">
              <a:defRPr>
                <a:solidFill>
                  <a:schemeClr val="tx1"/>
                </a:solidFill>
                <a:latin typeface="Calibri" charset="0"/>
                <a:ea typeface="ＭＳ Ｐゴシック" charset="0"/>
              </a:defRPr>
            </a:lvl5pPr>
            <a:lvl6pPr marL="2514600" indent="-228600" fontAlgn="base">
              <a:spcBef>
                <a:spcPct val="0"/>
              </a:spcBef>
              <a:spcAft>
                <a:spcPct val="0"/>
              </a:spcAft>
              <a:defRPr>
                <a:solidFill>
                  <a:schemeClr val="tx1"/>
                </a:solidFill>
                <a:latin typeface="Calibri" charset="0"/>
                <a:ea typeface="ＭＳ Ｐゴシック" charset="0"/>
              </a:defRPr>
            </a:lvl6pPr>
            <a:lvl7pPr marL="2971800" indent="-228600" fontAlgn="base">
              <a:spcBef>
                <a:spcPct val="0"/>
              </a:spcBef>
              <a:spcAft>
                <a:spcPct val="0"/>
              </a:spcAft>
              <a:defRPr>
                <a:solidFill>
                  <a:schemeClr val="tx1"/>
                </a:solidFill>
                <a:latin typeface="Calibri" charset="0"/>
                <a:ea typeface="ＭＳ Ｐゴシック" charset="0"/>
              </a:defRPr>
            </a:lvl7pPr>
            <a:lvl8pPr marL="3429000" indent="-228600" fontAlgn="base">
              <a:spcBef>
                <a:spcPct val="0"/>
              </a:spcBef>
              <a:spcAft>
                <a:spcPct val="0"/>
              </a:spcAft>
              <a:defRPr>
                <a:solidFill>
                  <a:schemeClr val="tx1"/>
                </a:solidFill>
                <a:latin typeface="Calibri" charset="0"/>
                <a:ea typeface="ＭＳ Ｐゴシック" charset="0"/>
              </a:defRPr>
            </a:lvl8pPr>
            <a:lvl9pPr marL="3886200" indent="-228600" fontAlgn="base">
              <a:spcBef>
                <a:spcPct val="0"/>
              </a:spcBef>
              <a:spcAft>
                <a:spcPct val="0"/>
              </a:spcAft>
              <a:defRPr>
                <a:solidFill>
                  <a:schemeClr val="tx1"/>
                </a:solidFill>
                <a:latin typeface="Calibri" charset="0"/>
                <a:ea typeface="ＭＳ Ｐゴシック" charset="0"/>
              </a:defRPr>
            </a:lvl9pPr>
          </a:lstStyle>
          <a:p>
            <a:endParaRPr lang="en-US"/>
          </a:p>
        </p:txBody>
      </p:sp>
      <p:sp>
        <p:nvSpPr>
          <p:cNvPr id="4" name="Rectangle 3"/>
          <p:cNvSpPr/>
          <p:nvPr/>
        </p:nvSpPr>
        <p:spPr>
          <a:xfrm>
            <a:off x="647700" y="1752600"/>
            <a:ext cx="7848600" cy="4699000"/>
          </a:xfrm>
          <a:prstGeom prst="rect">
            <a:avLst/>
          </a:prstGeom>
          <a:ln w="38100">
            <a:solidFill>
              <a:srgbClr val="FF6600"/>
            </a:solidFill>
            <a:prstDash val="solid"/>
          </a:ln>
        </p:spPr>
        <p:style>
          <a:lnRef idx="2">
            <a:schemeClr val="accent1"/>
          </a:lnRef>
          <a:fillRef idx="1">
            <a:schemeClr val="lt1"/>
          </a:fillRef>
          <a:effectRef idx="0">
            <a:schemeClr val="accent1"/>
          </a:effectRef>
          <a:fontRef idx="minor">
            <a:schemeClr val="dk1"/>
          </a:fontRef>
        </p:style>
        <p:txBody>
          <a:bodyPr anchor="ctr"/>
          <a:lstStyle/>
          <a:p>
            <a:pPr algn="ctr" fontAlgn="auto">
              <a:spcBef>
                <a:spcPts val="0"/>
              </a:spcBef>
              <a:spcAft>
                <a:spcPts val="0"/>
              </a:spcAft>
              <a:defRPr/>
            </a:pPr>
            <a:endParaRPr lang="en-US" dirty="0">
              <a:solidFill>
                <a:srgbClr val="000000"/>
              </a:solidFill>
              <a:ea typeface="Arial" pitchFamily="-65" charset="0"/>
              <a:cs typeface="Arial" pitchFamily="-65" charset="0"/>
            </a:endParaRPr>
          </a:p>
        </p:txBody>
      </p:sp>
      <p:sp>
        <p:nvSpPr>
          <p:cNvPr id="5" name="TextBox 8"/>
          <p:cNvSpPr txBox="1">
            <a:spLocks noChangeArrowheads="1"/>
          </p:cNvSpPr>
          <p:nvPr/>
        </p:nvSpPr>
        <p:spPr bwMode="auto">
          <a:xfrm>
            <a:off x="3535363" y="557213"/>
            <a:ext cx="2921000" cy="846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charset="0"/>
                <a:ea typeface="ＭＳ Ｐゴシック" charset="0"/>
                <a:cs typeface="ＭＳ Ｐゴシック" charset="0"/>
              </a:defRPr>
            </a:lvl1pPr>
            <a:lvl2pPr marL="742950" indent="-285750">
              <a:defRPr>
                <a:solidFill>
                  <a:schemeClr val="tx1"/>
                </a:solidFill>
                <a:latin typeface="Calibri" charset="0"/>
                <a:ea typeface="ＭＳ Ｐゴシック" charset="0"/>
              </a:defRPr>
            </a:lvl2pPr>
            <a:lvl3pPr marL="1143000" indent="-228600">
              <a:defRPr>
                <a:solidFill>
                  <a:schemeClr val="tx1"/>
                </a:solidFill>
                <a:latin typeface="Calibri" charset="0"/>
                <a:ea typeface="ＭＳ Ｐゴシック" charset="0"/>
              </a:defRPr>
            </a:lvl3pPr>
            <a:lvl4pPr marL="1600200" indent="-228600">
              <a:defRPr>
                <a:solidFill>
                  <a:schemeClr val="tx1"/>
                </a:solidFill>
                <a:latin typeface="Calibri" charset="0"/>
                <a:ea typeface="ＭＳ Ｐゴシック" charset="0"/>
              </a:defRPr>
            </a:lvl4pPr>
            <a:lvl5pPr marL="2057400" indent="-228600">
              <a:defRPr>
                <a:solidFill>
                  <a:schemeClr val="tx1"/>
                </a:solidFill>
                <a:latin typeface="Calibri" charset="0"/>
                <a:ea typeface="ＭＳ Ｐゴシック" charset="0"/>
              </a:defRPr>
            </a:lvl5pPr>
            <a:lvl6pPr marL="2514600" indent="-228600" fontAlgn="base">
              <a:spcBef>
                <a:spcPct val="0"/>
              </a:spcBef>
              <a:spcAft>
                <a:spcPct val="0"/>
              </a:spcAft>
              <a:defRPr>
                <a:solidFill>
                  <a:schemeClr val="tx1"/>
                </a:solidFill>
                <a:latin typeface="Calibri" charset="0"/>
                <a:ea typeface="ＭＳ Ｐゴシック" charset="0"/>
              </a:defRPr>
            </a:lvl6pPr>
            <a:lvl7pPr marL="2971800" indent="-228600" fontAlgn="base">
              <a:spcBef>
                <a:spcPct val="0"/>
              </a:spcBef>
              <a:spcAft>
                <a:spcPct val="0"/>
              </a:spcAft>
              <a:defRPr>
                <a:solidFill>
                  <a:schemeClr val="tx1"/>
                </a:solidFill>
                <a:latin typeface="Calibri" charset="0"/>
                <a:ea typeface="ＭＳ Ｐゴシック" charset="0"/>
              </a:defRPr>
            </a:lvl7pPr>
            <a:lvl8pPr marL="3429000" indent="-228600" fontAlgn="base">
              <a:spcBef>
                <a:spcPct val="0"/>
              </a:spcBef>
              <a:spcAft>
                <a:spcPct val="0"/>
              </a:spcAft>
              <a:defRPr>
                <a:solidFill>
                  <a:schemeClr val="tx1"/>
                </a:solidFill>
                <a:latin typeface="Calibri" charset="0"/>
                <a:ea typeface="ＭＳ Ｐゴシック" charset="0"/>
              </a:defRPr>
            </a:lvl8pPr>
            <a:lvl9pPr marL="3886200" indent="-228600" fontAlgn="base">
              <a:spcBef>
                <a:spcPct val="0"/>
              </a:spcBef>
              <a:spcAft>
                <a:spcPct val="0"/>
              </a:spcAft>
              <a:defRPr>
                <a:solidFill>
                  <a:schemeClr val="tx1"/>
                </a:solidFill>
                <a:latin typeface="Calibri" charset="0"/>
                <a:ea typeface="ＭＳ Ｐゴシック" charset="0"/>
              </a:defRPr>
            </a:lvl9pPr>
          </a:lstStyle>
          <a:p>
            <a:pPr>
              <a:spcAft>
                <a:spcPts val="600"/>
              </a:spcAft>
            </a:pPr>
            <a:r>
              <a:rPr lang="en-US" sz="2800">
                <a:solidFill>
                  <a:srgbClr val="404040"/>
                </a:solidFill>
                <a:latin typeface="Hoefler Text" charset="0"/>
                <a:cs typeface="Hoefler Text" charset="0"/>
              </a:rPr>
              <a:t>HATHITRUST</a:t>
            </a:r>
          </a:p>
          <a:p>
            <a:pPr>
              <a:spcAft>
                <a:spcPts val="600"/>
              </a:spcAft>
            </a:pPr>
            <a:r>
              <a:rPr lang="en-US" sz="1600" b="1">
                <a:solidFill>
                  <a:srgbClr val="404040"/>
                </a:solidFill>
                <a:latin typeface="Hoefler Text" charset="0"/>
                <a:cs typeface="Hoefler Text" charset="0"/>
              </a:rPr>
              <a:t> </a:t>
            </a:r>
            <a:r>
              <a:rPr lang="en-US" sz="1600">
                <a:solidFill>
                  <a:srgbClr val="404040"/>
                </a:solidFill>
                <a:latin typeface="Hoefler Text" charset="0"/>
                <a:cs typeface="Hoefler Text" charset="0"/>
              </a:rPr>
              <a:t>A Shared Digital Repository</a:t>
            </a:r>
          </a:p>
        </p:txBody>
      </p:sp>
      <p:cxnSp>
        <p:nvCxnSpPr>
          <p:cNvPr id="6" name="Straight Connector 5"/>
          <p:cNvCxnSpPr>
            <a:cxnSpLocks noChangeShapeType="1"/>
          </p:cNvCxnSpPr>
          <p:nvPr/>
        </p:nvCxnSpPr>
        <p:spPr bwMode="auto">
          <a:xfrm>
            <a:off x="1638300" y="3311525"/>
            <a:ext cx="5884863" cy="1588"/>
          </a:xfrm>
          <a:prstGeom prst="line">
            <a:avLst/>
          </a:prstGeom>
          <a:noFill/>
          <a:ln w="12700">
            <a:solidFill>
              <a:srgbClr val="D57007"/>
            </a:solidFill>
            <a:round/>
            <a:headEnd/>
            <a:tailEnd/>
          </a:ln>
          <a:effectLst>
            <a:outerShdw blurRad="63500" dist="23000" dir="5400000" rotWithShape="0">
              <a:srgbClr val="000000">
                <a:alpha val="34999"/>
              </a:srgbClr>
            </a:outerShdw>
          </a:effectLst>
        </p:spPr>
      </p:cxnSp>
      <p:pic>
        <p:nvPicPr>
          <p:cNvPr id="7" name="Picture 10" descr="HathiTrustLogo_vertical.jp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573338" y="584200"/>
            <a:ext cx="879475"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Title 1"/>
          <p:cNvSpPr>
            <a:spLocks noGrp="1"/>
          </p:cNvSpPr>
          <p:nvPr>
            <p:ph type="ctrTitle"/>
          </p:nvPr>
        </p:nvSpPr>
        <p:spPr>
          <a:xfrm>
            <a:off x="647700" y="1689100"/>
            <a:ext cx="7848600" cy="1622426"/>
          </a:xfrm>
        </p:spPr>
        <p:txBody>
          <a:bodyPr/>
          <a:lstStyle>
            <a:lvl1pPr>
              <a:defRPr/>
            </a:lvl1pPr>
          </a:lstStyle>
          <a:p>
            <a:r>
              <a:rPr lang="en-US" smtClean="0"/>
              <a:t>Click to edit Master title style</a:t>
            </a:r>
            <a:endParaRPr lang="en-US" dirty="0"/>
          </a:p>
        </p:txBody>
      </p:sp>
    </p:spTree>
    <p:extLst>
      <p:ext uri="{BB962C8B-B14F-4D97-AF65-F5344CB8AC3E}">
        <p14:creationId xmlns:p14="http://schemas.microsoft.com/office/powerpoint/2010/main" val="18848583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8E78403-0C1E-D249-A684-83EE9AB68CC8}" type="datetimeFigureOut">
              <a:rPr lang="en-US" smtClean="0"/>
              <a:t>6/30/2015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70A008-E005-5B46-8DE9-7FA5072A9773}" type="slidenum">
              <a:rPr lang="en-US" smtClean="0"/>
              <a:t>‹#›</a:t>
            </a:fld>
            <a:endParaRPr lang="en-US"/>
          </a:p>
        </p:txBody>
      </p:sp>
    </p:spTree>
    <p:extLst>
      <p:ext uri="{BB962C8B-B14F-4D97-AF65-F5344CB8AC3E}">
        <p14:creationId xmlns:p14="http://schemas.microsoft.com/office/powerpoint/2010/main" val="26087184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8E78403-0C1E-D249-A684-83EE9AB68CC8}" type="datetimeFigureOut">
              <a:rPr lang="en-US" smtClean="0"/>
              <a:t>6/30/2015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70A008-E005-5B46-8DE9-7FA5072A9773}" type="slidenum">
              <a:rPr lang="en-US" smtClean="0"/>
              <a:t>‹#›</a:t>
            </a:fld>
            <a:endParaRPr lang="en-US"/>
          </a:p>
        </p:txBody>
      </p:sp>
    </p:spTree>
    <p:extLst>
      <p:ext uri="{BB962C8B-B14F-4D97-AF65-F5344CB8AC3E}">
        <p14:creationId xmlns:p14="http://schemas.microsoft.com/office/powerpoint/2010/main" val="7642013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8E78403-0C1E-D249-A684-83EE9AB68CC8}" type="datetimeFigureOut">
              <a:rPr lang="en-US" smtClean="0"/>
              <a:t>6/30/2015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70A008-E005-5B46-8DE9-7FA5072A9773}" type="slidenum">
              <a:rPr lang="en-US" smtClean="0"/>
              <a:t>‹#›</a:t>
            </a:fld>
            <a:endParaRPr lang="en-US"/>
          </a:p>
        </p:txBody>
      </p:sp>
    </p:spTree>
    <p:extLst>
      <p:ext uri="{BB962C8B-B14F-4D97-AF65-F5344CB8AC3E}">
        <p14:creationId xmlns:p14="http://schemas.microsoft.com/office/powerpoint/2010/main" val="31129190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8E78403-0C1E-D249-A684-83EE9AB68CC8}" type="datetimeFigureOut">
              <a:rPr lang="en-US" smtClean="0"/>
              <a:t>6/30/2015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070A008-E005-5B46-8DE9-7FA5072A9773}" type="slidenum">
              <a:rPr lang="en-US" smtClean="0"/>
              <a:t>‹#›</a:t>
            </a:fld>
            <a:endParaRPr lang="en-US"/>
          </a:p>
        </p:txBody>
      </p:sp>
    </p:spTree>
    <p:extLst>
      <p:ext uri="{BB962C8B-B14F-4D97-AF65-F5344CB8AC3E}">
        <p14:creationId xmlns:p14="http://schemas.microsoft.com/office/powerpoint/2010/main" val="3978937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8E78403-0C1E-D249-A684-83EE9AB68CC8}" type="datetimeFigureOut">
              <a:rPr lang="en-US" smtClean="0"/>
              <a:t>6/30/2015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070A008-E005-5B46-8DE9-7FA5072A9773}" type="slidenum">
              <a:rPr lang="en-US" smtClean="0"/>
              <a:t>‹#›</a:t>
            </a:fld>
            <a:endParaRPr lang="en-US"/>
          </a:p>
        </p:txBody>
      </p:sp>
    </p:spTree>
    <p:extLst>
      <p:ext uri="{BB962C8B-B14F-4D97-AF65-F5344CB8AC3E}">
        <p14:creationId xmlns:p14="http://schemas.microsoft.com/office/powerpoint/2010/main" val="9099441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8E78403-0C1E-D249-A684-83EE9AB68CC8}" type="datetimeFigureOut">
              <a:rPr lang="en-US" smtClean="0"/>
              <a:t>6/30/2015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070A008-E005-5B46-8DE9-7FA5072A9773}" type="slidenum">
              <a:rPr lang="en-US" smtClean="0"/>
              <a:t>‹#›</a:t>
            </a:fld>
            <a:endParaRPr lang="en-US"/>
          </a:p>
        </p:txBody>
      </p:sp>
    </p:spTree>
    <p:extLst>
      <p:ext uri="{BB962C8B-B14F-4D97-AF65-F5344CB8AC3E}">
        <p14:creationId xmlns:p14="http://schemas.microsoft.com/office/powerpoint/2010/main" val="20219964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8E78403-0C1E-D249-A684-83EE9AB68CC8}" type="datetimeFigureOut">
              <a:rPr lang="en-US" smtClean="0"/>
              <a:t>6/30/2015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70A008-E005-5B46-8DE9-7FA5072A9773}" type="slidenum">
              <a:rPr lang="en-US" smtClean="0"/>
              <a:t>‹#›</a:t>
            </a:fld>
            <a:endParaRPr lang="en-US"/>
          </a:p>
        </p:txBody>
      </p:sp>
    </p:spTree>
    <p:extLst>
      <p:ext uri="{BB962C8B-B14F-4D97-AF65-F5344CB8AC3E}">
        <p14:creationId xmlns:p14="http://schemas.microsoft.com/office/powerpoint/2010/main" val="32470105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8E78403-0C1E-D249-A684-83EE9AB68CC8}" type="datetimeFigureOut">
              <a:rPr lang="en-US" smtClean="0"/>
              <a:t>6/30/2015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70A008-E005-5B46-8DE9-7FA5072A9773}" type="slidenum">
              <a:rPr lang="en-US" smtClean="0"/>
              <a:t>‹#›</a:t>
            </a:fld>
            <a:endParaRPr lang="en-US"/>
          </a:p>
        </p:txBody>
      </p:sp>
    </p:spTree>
    <p:extLst>
      <p:ext uri="{BB962C8B-B14F-4D97-AF65-F5344CB8AC3E}">
        <p14:creationId xmlns:p14="http://schemas.microsoft.com/office/powerpoint/2010/main" val="9090053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8E78403-0C1E-D249-A684-83EE9AB68CC8}" type="datetimeFigureOut">
              <a:rPr lang="en-US" smtClean="0"/>
              <a:t>6/30/2015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070A008-E005-5B46-8DE9-7FA5072A9773}" type="slidenum">
              <a:rPr lang="en-US" smtClean="0"/>
              <a:t>‹#›</a:t>
            </a:fld>
            <a:endParaRPr lang="en-US"/>
          </a:p>
        </p:txBody>
      </p:sp>
    </p:spTree>
    <p:extLst>
      <p:ext uri="{BB962C8B-B14F-4D97-AF65-F5344CB8AC3E}">
        <p14:creationId xmlns:p14="http://schemas.microsoft.com/office/powerpoint/2010/main" val="32979744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3" Type="http://schemas.openxmlformats.org/officeDocument/2006/relationships/hyperlink" Target="mailto:print-archive-comments@hathitrust.org" TargetMode="External"/><Relationship Id="rId2" Type="http://schemas.openxmlformats.org/officeDocument/2006/relationships/hyperlink" Target="http://www.hathitrust.org/files/sharedprintreport.pdf" TargetMode="Externa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Title 3"/>
          <p:cNvSpPr>
            <a:spLocks noGrp="1"/>
          </p:cNvSpPr>
          <p:nvPr>
            <p:ph type="ctrTitle"/>
          </p:nvPr>
        </p:nvSpPr>
        <p:spPr>
          <a:xfrm>
            <a:off x="1323975" y="2273510"/>
            <a:ext cx="6040438" cy="1039813"/>
          </a:xfrm>
        </p:spPr>
        <p:txBody>
          <a:bodyPr>
            <a:noAutofit/>
          </a:bodyPr>
          <a:lstStyle/>
          <a:p>
            <a:r>
              <a:rPr lang="en-US" sz="3600" dirty="0"/>
              <a:t>The </a:t>
            </a:r>
            <a:r>
              <a:rPr lang="en-US" sz="3600" dirty="0" err="1"/>
              <a:t>HathiTrust</a:t>
            </a:r>
            <a:r>
              <a:rPr lang="en-US" sz="3600" dirty="0"/>
              <a:t> Print Monograph Archive Planning Task Force</a:t>
            </a:r>
            <a:br>
              <a:rPr lang="en-US" sz="3600" dirty="0"/>
            </a:br>
            <a:endParaRPr lang="en-US" sz="3600" dirty="0">
              <a:latin typeface="Calibri" charset="0"/>
            </a:endParaRPr>
          </a:p>
        </p:txBody>
      </p:sp>
      <p:sp>
        <p:nvSpPr>
          <p:cNvPr id="5" name="Title 3"/>
          <p:cNvSpPr txBox="1">
            <a:spLocks/>
          </p:cNvSpPr>
          <p:nvPr/>
        </p:nvSpPr>
        <p:spPr>
          <a:xfrm>
            <a:off x="1476375" y="3367660"/>
            <a:ext cx="6040438" cy="1158480"/>
          </a:xfrm>
          <a:prstGeom prst="rect">
            <a:avLst/>
          </a:prstGeom>
        </p:spPr>
        <p:txBody>
          <a:bodyPr anchor="ctr">
            <a:noAutofit/>
          </a:bodyPr>
          <a:lstStyle/>
          <a:p>
            <a:pPr algn="ctr" fontAlgn="auto">
              <a:spcAft>
                <a:spcPts val="0"/>
              </a:spcAft>
              <a:defRPr/>
            </a:pPr>
            <a:r>
              <a:rPr lang="en-US" sz="2800" dirty="0" smtClean="0">
                <a:latin typeface="+mj-lt"/>
                <a:ea typeface="+mj-ea"/>
                <a:cs typeface="+mj-cs"/>
              </a:rPr>
              <a:t>Print Archive Network Forum</a:t>
            </a:r>
            <a:endParaRPr lang="en-US" sz="2800" dirty="0">
              <a:latin typeface="+mj-lt"/>
              <a:ea typeface="+mj-ea"/>
              <a:cs typeface="+mj-cs"/>
            </a:endParaRPr>
          </a:p>
        </p:txBody>
      </p:sp>
      <p:sp>
        <p:nvSpPr>
          <p:cNvPr id="4" name="Title 3"/>
          <p:cNvSpPr txBox="1">
            <a:spLocks/>
          </p:cNvSpPr>
          <p:nvPr/>
        </p:nvSpPr>
        <p:spPr>
          <a:xfrm>
            <a:off x="3610536" y="5469085"/>
            <a:ext cx="2988921" cy="1158480"/>
          </a:xfrm>
          <a:prstGeom prst="rect">
            <a:avLst/>
          </a:prstGeom>
        </p:spPr>
        <p:txBody>
          <a:bodyPr anchor="ctr">
            <a:noAutofit/>
          </a:bodyPr>
          <a:lstStyle/>
          <a:p>
            <a:pPr algn="ctr" fontAlgn="auto">
              <a:spcAft>
                <a:spcPts val="0"/>
              </a:spcAft>
              <a:defRPr/>
            </a:pPr>
            <a:endParaRPr lang="en-US" sz="3000" dirty="0">
              <a:latin typeface="+mj-lt"/>
              <a:ea typeface="+mj-ea"/>
              <a:cs typeface="+mj-cs"/>
            </a:endParaRPr>
          </a:p>
        </p:txBody>
      </p:sp>
      <p:sp>
        <p:nvSpPr>
          <p:cNvPr id="2" name="TextBox 1"/>
          <p:cNvSpPr txBox="1"/>
          <p:nvPr/>
        </p:nvSpPr>
        <p:spPr>
          <a:xfrm>
            <a:off x="1093095" y="4953361"/>
            <a:ext cx="7007118" cy="1323439"/>
          </a:xfrm>
          <a:prstGeom prst="rect">
            <a:avLst/>
          </a:prstGeom>
          <a:noFill/>
        </p:spPr>
        <p:txBody>
          <a:bodyPr wrap="square" rtlCol="0">
            <a:spAutoFit/>
          </a:bodyPr>
          <a:lstStyle/>
          <a:p>
            <a:pPr algn="r"/>
            <a:r>
              <a:rPr lang="en-US" sz="1600" i="1" dirty="0" smtClean="0"/>
              <a:t>ALA 2015 Annual Meeting</a:t>
            </a:r>
            <a:r>
              <a:rPr lang="en-US" sz="1600" dirty="0" smtClean="0"/>
              <a:t> </a:t>
            </a:r>
          </a:p>
          <a:p>
            <a:pPr algn="r"/>
            <a:r>
              <a:rPr lang="en-US" sz="1600" dirty="0" smtClean="0"/>
              <a:t>June 26, 2015</a:t>
            </a:r>
          </a:p>
          <a:p>
            <a:pPr algn="r"/>
            <a:r>
              <a:rPr lang="en-US" sz="1600" dirty="0" smtClean="0"/>
              <a:t>Thomas H. Teper</a:t>
            </a:r>
          </a:p>
          <a:p>
            <a:pPr algn="r"/>
            <a:r>
              <a:rPr lang="en-US" sz="1600" dirty="0" smtClean="0"/>
              <a:t>AUL for Collections &amp; Technical Services</a:t>
            </a:r>
          </a:p>
          <a:p>
            <a:pPr algn="r"/>
            <a:r>
              <a:rPr lang="en-US" sz="1600" dirty="0" smtClean="0"/>
              <a:t>University of Illinois at Urbana-Champaign</a:t>
            </a:r>
          </a:p>
        </p:txBody>
      </p:sp>
    </p:spTree>
    <p:extLst>
      <p:ext uri="{BB962C8B-B14F-4D97-AF65-F5344CB8AC3E}">
        <p14:creationId xmlns:p14="http://schemas.microsoft.com/office/powerpoint/2010/main" val="240500244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chemeClr val="tx1"/>
                </a:solidFill>
              </a:rPr>
              <a:t>Goals of Our Proposal</a:t>
            </a:r>
            <a:endParaRPr lang="en-US" dirty="0">
              <a:solidFill>
                <a:schemeClr val="tx1"/>
              </a:solidFill>
            </a:endParaRPr>
          </a:p>
        </p:txBody>
      </p:sp>
      <p:sp>
        <p:nvSpPr>
          <p:cNvPr id="3" name="Content Placeholder 2"/>
          <p:cNvSpPr>
            <a:spLocks noGrp="1"/>
          </p:cNvSpPr>
          <p:nvPr>
            <p:ph idx="1"/>
          </p:nvPr>
        </p:nvSpPr>
        <p:spPr/>
        <p:txBody>
          <a:bodyPr>
            <a:normAutofit fontScale="92500" lnSpcReduction="20000"/>
          </a:bodyPr>
          <a:lstStyle/>
          <a:p>
            <a:r>
              <a:rPr lang="en-US" dirty="0" smtClean="0">
                <a:solidFill>
                  <a:schemeClr val="tx1"/>
                </a:solidFill>
              </a:rPr>
              <a:t>The repository will convey our collective intent to preserve our published monographic heritage.</a:t>
            </a:r>
          </a:p>
          <a:p>
            <a:r>
              <a:rPr lang="en-US" dirty="0" smtClean="0">
                <a:solidFill>
                  <a:schemeClr val="tx1"/>
                </a:solidFill>
              </a:rPr>
              <a:t>The repository will serve as the foundation for making local retention/withdrawal decisions.</a:t>
            </a:r>
          </a:p>
          <a:p>
            <a:r>
              <a:rPr lang="en-US" dirty="0" smtClean="0">
                <a:solidFill>
                  <a:schemeClr val="tx1"/>
                </a:solidFill>
              </a:rPr>
              <a:t>The program will provide members with tools to support collection management/development decisions.</a:t>
            </a:r>
          </a:p>
          <a:p>
            <a:r>
              <a:rPr lang="en-US" dirty="0" smtClean="0">
                <a:solidFill>
                  <a:schemeClr val="tx1"/>
                </a:solidFill>
              </a:rPr>
              <a:t>The program will provide transformative services to users.</a:t>
            </a:r>
          </a:p>
          <a:p>
            <a:r>
              <a:rPr lang="en-US" dirty="0" smtClean="0">
                <a:solidFill>
                  <a:schemeClr val="tx1"/>
                </a:solidFill>
              </a:rPr>
              <a:t>The program will provide the means to establish prospective retention and digitization commitments for newly published literature. </a:t>
            </a:r>
            <a:endParaRPr lang="en-US" dirty="0"/>
          </a:p>
          <a:p>
            <a:endParaRPr lang="en-US" dirty="0"/>
          </a:p>
        </p:txBody>
      </p:sp>
    </p:spTree>
    <p:extLst>
      <p:ext uri="{BB962C8B-B14F-4D97-AF65-F5344CB8AC3E}">
        <p14:creationId xmlns:p14="http://schemas.microsoft.com/office/powerpoint/2010/main" val="145006601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Highlights of the Thirteen Recommendations…</a:t>
            </a:r>
            <a:endParaRPr lang="en-US" dirty="0"/>
          </a:p>
        </p:txBody>
      </p:sp>
      <p:sp>
        <p:nvSpPr>
          <p:cNvPr id="3" name="Content Placeholder 2"/>
          <p:cNvSpPr>
            <a:spLocks noGrp="1"/>
          </p:cNvSpPr>
          <p:nvPr>
            <p:ph idx="1"/>
          </p:nvPr>
        </p:nvSpPr>
        <p:spPr/>
        <p:txBody>
          <a:bodyPr>
            <a:noAutofit/>
          </a:bodyPr>
          <a:lstStyle/>
          <a:p>
            <a:pPr>
              <a:spcBef>
                <a:spcPts val="0"/>
              </a:spcBef>
            </a:pPr>
            <a:r>
              <a:rPr lang="en-US" sz="2000" dirty="0" smtClean="0">
                <a:solidFill>
                  <a:schemeClr val="tx1"/>
                </a:solidFill>
              </a:rPr>
              <a:t>Establish </a:t>
            </a:r>
            <a:r>
              <a:rPr lang="en-US" sz="2000" dirty="0">
                <a:solidFill>
                  <a:schemeClr val="tx1"/>
                </a:solidFill>
              </a:rPr>
              <a:t>a Shared Print Monographs </a:t>
            </a:r>
            <a:r>
              <a:rPr lang="en-US" sz="2000" dirty="0" smtClean="0">
                <a:solidFill>
                  <a:schemeClr val="tx1"/>
                </a:solidFill>
              </a:rPr>
              <a:t>Program. </a:t>
            </a:r>
          </a:p>
          <a:p>
            <a:pPr>
              <a:spcBef>
                <a:spcPts val="0"/>
              </a:spcBef>
            </a:pPr>
            <a:r>
              <a:rPr lang="en-US" sz="2000" dirty="0" smtClean="0">
                <a:solidFill>
                  <a:schemeClr val="tx1"/>
                </a:solidFill>
              </a:rPr>
              <a:t>Seek </a:t>
            </a:r>
            <a:r>
              <a:rPr lang="en-US" sz="2000" dirty="0">
                <a:solidFill>
                  <a:schemeClr val="tx1"/>
                </a:solidFill>
              </a:rPr>
              <a:t>retention commitments for at least 50% of the monographs in the </a:t>
            </a:r>
            <a:r>
              <a:rPr lang="en-US" sz="2000" dirty="0" err="1">
                <a:solidFill>
                  <a:schemeClr val="tx1"/>
                </a:solidFill>
              </a:rPr>
              <a:t>HathiTrust</a:t>
            </a:r>
            <a:r>
              <a:rPr lang="en-US" sz="2000" dirty="0">
                <a:solidFill>
                  <a:schemeClr val="tx1"/>
                </a:solidFill>
              </a:rPr>
              <a:t> corpus within one year after completing the setup phase for the program. </a:t>
            </a:r>
            <a:endParaRPr lang="en-US" sz="2000" dirty="0" smtClean="0">
              <a:solidFill>
                <a:schemeClr val="tx1"/>
              </a:solidFill>
            </a:endParaRPr>
          </a:p>
          <a:p>
            <a:pPr>
              <a:spcBef>
                <a:spcPts val="0"/>
              </a:spcBef>
            </a:pPr>
            <a:r>
              <a:rPr lang="en-US" sz="2000" dirty="0" smtClean="0">
                <a:solidFill>
                  <a:schemeClr val="tx1"/>
                </a:solidFill>
              </a:rPr>
              <a:t>Hire </a:t>
            </a:r>
            <a:r>
              <a:rPr lang="en-US" sz="2000" dirty="0">
                <a:solidFill>
                  <a:schemeClr val="tx1"/>
                </a:solidFill>
              </a:rPr>
              <a:t>a Shared Print Program Manager (SPPM) to convene a Shared Print Operating Committee (SPOC) and establish appropriate reporting relationships for said individual and committee. </a:t>
            </a:r>
            <a:endParaRPr lang="en-US" sz="2000" dirty="0" smtClean="0">
              <a:solidFill>
                <a:schemeClr val="tx1"/>
              </a:solidFill>
            </a:endParaRPr>
          </a:p>
          <a:p>
            <a:pPr>
              <a:spcBef>
                <a:spcPts val="0"/>
              </a:spcBef>
            </a:pPr>
            <a:r>
              <a:rPr lang="en-US" sz="2000" dirty="0" smtClean="0">
                <a:solidFill>
                  <a:schemeClr val="tx1"/>
                </a:solidFill>
              </a:rPr>
              <a:t>Develop </a:t>
            </a:r>
            <a:r>
              <a:rPr lang="en-US" sz="2000" dirty="0">
                <a:solidFill>
                  <a:schemeClr val="tx1"/>
                </a:solidFill>
              </a:rPr>
              <a:t>the repository in a series of phases over the next five years: </a:t>
            </a:r>
            <a:endParaRPr lang="en-US" sz="2000" dirty="0" smtClean="0">
              <a:solidFill>
                <a:schemeClr val="tx1"/>
              </a:solidFill>
            </a:endParaRPr>
          </a:p>
          <a:p>
            <a:pPr lvl="1">
              <a:spcBef>
                <a:spcPts val="0"/>
              </a:spcBef>
            </a:pPr>
            <a:r>
              <a:rPr lang="en-US" sz="2000" dirty="0" smtClean="0">
                <a:solidFill>
                  <a:schemeClr val="tx1"/>
                </a:solidFill>
              </a:rPr>
              <a:t>A </a:t>
            </a:r>
            <a:r>
              <a:rPr lang="en-US" sz="2000" dirty="0">
                <a:solidFill>
                  <a:schemeClr val="tx1"/>
                </a:solidFill>
              </a:rPr>
              <a:t>preliminary startup phase for hiring the program manager and establishing the SPOC as well as the policies, governance, and financial structures to support implementation. </a:t>
            </a:r>
          </a:p>
          <a:p>
            <a:pPr lvl="1">
              <a:spcBef>
                <a:spcPts val="0"/>
              </a:spcBef>
            </a:pPr>
            <a:r>
              <a:rPr lang="en-US" sz="2000" dirty="0" smtClean="0">
                <a:solidFill>
                  <a:schemeClr val="tx1"/>
                </a:solidFill>
              </a:rPr>
              <a:t>A </a:t>
            </a:r>
            <a:r>
              <a:rPr lang="en-US" sz="2000" dirty="0">
                <a:solidFill>
                  <a:schemeClr val="tx1"/>
                </a:solidFill>
              </a:rPr>
              <a:t>first year of making key technical decisions around repository analysis, retention commitments, and disclosure techniques with a goal of supporting a 50% retention level. </a:t>
            </a:r>
            <a:endParaRPr lang="en-US" sz="2000" dirty="0" smtClean="0">
              <a:solidFill>
                <a:schemeClr val="tx1"/>
              </a:solidFill>
            </a:endParaRPr>
          </a:p>
          <a:p>
            <a:pPr lvl="1">
              <a:spcBef>
                <a:spcPts val="0"/>
              </a:spcBef>
            </a:pPr>
            <a:r>
              <a:rPr lang="en-US" sz="2000" dirty="0" smtClean="0">
                <a:solidFill>
                  <a:schemeClr val="tx1"/>
                </a:solidFill>
              </a:rPr>
              <a:t>A </a:t>
            </a:r>
            <a:r>
              <a:rPr lang="en-US" sz="2000" dirty="0">
                <a:solidFill>
                  <a:schemeClr val="tx1"/>
                </a:solidFill>
              </a:rPr>
              <a:t>subsequent three or four years to expand repository commitments and enhance resource sharing and access services </a:t>
            </a:r>
            <a:endParaRPr lang="en-US" sz="2000" dirty="0" smtClean="0">
              <a:solidFill>
                <a:schemeClr val="tx1"/>
              </a:solidFill>
            </a:endParaRPr>
          </a:p>
        </p:txBody>
      </p:sp>
    </p:spTree>
    <p:extLst>
      <p:ext uri="{BB962C8B-B14F-4D97-AF65-F5344CB8AC3E}">
        <p14:creationId xmlns:p14="http://schemas.microsoft.com/office/powerpoint/2010/main" val="24944849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PSC Response</a:t>
            </a:r>
            <a:endParaRPr lang="en-US" dirty="0"/>
          </a:p>
        </p:txBody>
      </p:sp>
      <p:sp>
        <p:nvSpPr>
          <p:cNvPr id="3" name="Content Placeholder 2"/>
          <p:cNvSpPr>
            <a:spLocks noGrp="1"/>
          </p:cNvSpPr>
          <p:nvPr>
            <p:ph idx="1"/>
          </p:nvPr>
        </p:nvSpPr>
        <p:spPr/>
        <p:txBody>
          <a:bodyPr>
            <a:normAutofit fontScale="92500"/>
          </a:bodyPr>
          <a:lstStyle/>
          <a:p>
            <a:pPr marL="0" indent="0">
              <a:buNone/>
            </a:pPr>
            <a:endParaRPr lang="en-US" dirty="0" smtClean="0"/>
          </a:p>
          <a:p>
            <a:pPr marL="514350" indent="-514350">
              <a:buAutoNum type="arabicParenR"/>
            </a:pPr>
            <a:r>
              <a:rPr lang="en-US" sz="2800" dirty="0" smtClean="0"/>
              <a:t>Seek </a:t>
            </a:r>
            <a:r>
              <a:rPr lang="en-US" sz="2800" dirty="0"/>
              <a:t>community </a:t>
            </a:r>
            <a:r>
              <a:rPr lang="en-US" sz="2800" dirty="0" smtClean="0"/>
              <a:t>input</a:t>
            </a:r>
          </a:p>
          <a:p>
            <a:pPr marL="0" indent="0">
              <a:buNone/>
            </a:pPr>
            <a:endParaRPr lang="en-US" sz="2800" dirty="0" smtClean="0"/>
          </a:p>
          <a:p>
            <a:pPr marL="0" indent="0">
              <a:buNone/>
            </a:pPr>
            <a:r>
              <a:rPr lang="en-US" sz="2800" dirty="0" smtClean="0"/>
              <a:t>2</a:t>
            </a:r>
            <a:r>
              <a:rPr lang="en-US" sz="2800" dirty="0"/>
              <a:t>) Establish a Shared Print Operating Committee (SPOC). </a:t>
            </a:r>
          </a:p>
          <a:p>
            <a:pPr marL="0" indent="0">
              <a:buNone/>
            </a:pPr>
            <a:endParaRPr lang="en-US" sz="2800" dirty="0" smtClean="0"/>
          </a:p>
          <a:p>
            <a:pPr marL="0" indent="0">
              <a:buNone/>
            </a:pPr>
            <a:r>
              <a:rPr lang="en-US" sz="2800" dirty="0" smtClean="0"/>
              <a:t>3</a:t>
            </a:r>
            <a:r>
              <a:rPr lang="en-US" sz="2800" dirty="0"/>
              <a:t>) Initiate discussions with potential Archive Holders. </a:t>
            </a:r>
            <a:endParaRPr lang="en-US" sz="2800" dirty="0" smtClean="0"/>
          </a:p>
          <a:p>
            <a:pPr marL="0" indent="0">
              <a:buNone/>
            </a:pPr>
            <a:endParaRPr lang="en-US" sz="2800" dirty="0" smtClean="0"/>
          </a:p>
          <a:p>
            <a:pPr marL="0" indent="0">
              <a:buNone/>
            </a:pPr>
            <a:r>
              <a:rPr lang="en-US" sz="2800" dirty="0" smtClean="0"/>
              <a:t>4</a:t>
            </a:r>
            <a:r>
              <a:rPr lang="en-US" sz="2800" dirty="0"/>
              <a:t>) Assess the probable scale of retention commitments. </a:t>
            </a:r>
          </a:p>
          <a:p>
            <a:pPr marL="0" indent="0">
              <a:buNone/>
            </a:pPr>
            <a:endParaRPr lang="en-US" sz="2800" dirty="0" smtClean="0"/>
          </a:p>
          <a:p>
            <a:pPr marL="0" indent="0">
              <a:buNone/>
            </a:pPr>
            <a:r>
              <a:rPr lang="en-US" sz="2800" dirty="0" smtClean="0"/>
              <a:t>5</a:t>
            </a:r>
            <a:r>
              <a:rPr lang="en-US" sz="2800" dirty="0"/>
              <a:t>) Initiate discussions with OCLC. </a:t>
            </a:r>
          </a:p>
        </p:txBody>
      </p:sp>
    </p:spTree>
    <p:extLst>
      <p:ext uri="{BB962C8B-B14F-4D97-AF65-F5344CB8AC3E}">
        <p14:creationId xmlns:p14="http://schemas.microsoft.com/office/powerpoint/2010/main" val="30547494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chemeClr val="tx1"/>
                </a:solidFill>
              </a:rPr>
              <a:t>Conclusion</a:t>
            </a:r>
            <a:endParaRPr lang="en-US" dirty="0">
              <a:solidFill>
                <a:schemeClr val="tx1"/>
              </a:solidFill>
            </a:endParaRPr>
          </a:p>
        </p:txBody>
      </p:sp>
      <p:sp>
        <p:nvSpPr>
          <p:cNvPr id="3" name="Content Placeholder 2"/>
          <p:cNvSpPr>
            <a:spLocks noGrp="1"/>
          </p:cNvSpPr>
          <p:nvPr>
            <p:ph idx="1"/>
          </p:nvPr>
        </p:nvSpPr>
        <p:spPr/>
        <p:txBody>
          <a:bodyPr>
            <a:normAutofit fontScale="85000" lnSpcReduction="10000"/>
          </a:bodyPr>
          <a:lstStyle/>
          <a:p>
            <a:r>
              <a:rPr lang="en-US" dirty="0" smtClean="0">
                <a:solidFill>
                  <a:schemeClr val="tx1"/>
                </a:solidFill>
              </a:rPr>
              <a:t>Our proposal is grounded in a set of assumptions:</a:t>
            </a:r>
          </a:p>
          <a:p>
            <a:pPr lvl="1"/>
            <a:r>
              <a:rPr lang="en-US" dirty="0" smtClean="0">
                <a:solidFill>
                  <a:schemeClr val="tx1"/>
                </a:solidFill>
              </a:rPr>
              <a:t>We believe that collaborative management of print is important</a:t>
            </a:r>
          </a:p>
          <a:p>
            <a:pPr lvl="1"/>
            <a:r>
              <a:rPr lang="en-US" dirty="0" smtClean="0">
                <a:solidFill>
                  <a:schemeClr val="tx1"/>
                </a:solidFill>
              </a:rPr>
              <a:t>We believe that libraries need to preserve ongoing access to the print record</a:t>
            </a:r>
          </a:p>
          <a:p>
            <a:pPr lvl="1"/>
            <a:r>
              <a:rPr lang="en-US" dirty="0" smtClean="0">
                <a:solidFill>
                  <a:schemeClr val="tx1"/>
                </a:solidFill>
              </a:rPr>
              <a:t>We believe in sharing and providing enhanced access.</a:t>
            </a:r>
          </a:p>
          <a:p>
            <a:r>
              <a:rPr lang="en-US" dirty="0" smtClean="0">
                <a:solidFill>
                  <a:schemeClr val="tx1"/>
                </a:solidFill>
              </a:rPr>
              <a:t>By working together, the Task Force members believe that </a:t>
            </a:r>
            <a:r>
              <a:rPr lang="en-US" dirty="0" err="1" smtClean="0">
                <a:solidFill>
                  <a:schemeClr val="tx1"/>
                </a:solidFill>
              </a:rPr>
              <a:t>Hathi’s</a:t>
            </a:r>
            <a:r>
              <a:rPr lang="en-US" dirty="0" smtClean="0">
                <a:solidFill>
                  <a:schemeClr val="tx1"/>
                </a:solidFill>
              </a:rPr>
              <a:t> nation-wide organization can reshape the collections landscape, redefine how libraries manage collections, and support member institutions as they seek to meet the changing needs of the readers and scholars they serve. </a:t>
            </a:r>
          </a:p>
        </p:txBody>
      </p:sp>
    </p:spTree>
    <p:extLst>
      <p:ext uri="{BB962C8B-B14F-4D97-AF65-F5344CB8AC3E}">
        <p14:creationId xmlns:p14="http://schemas.microsoft.com/office/powerpoint/2010/main" val="67148876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Read the Report and Provide Feedback</a:t>
            </a:r>
            <a:endParaRPr lang="en-US" dirty="0"/>
          </a:p>
        </p:txBody>
      </p:sp>
      <p:sp>
        <p:nvSpPr>
          <p:cNvPr id="3" name="Content Placeholder 2"/>
          <p:cNvSpPr>
            <a:spLocks noGrp="1"/>
          </p:cNvSpPr>
          <p:nvPr>
            <p:ph idx="1"/>
          </p:nvPr>
        </p:nvSpPr>
        <p:spPr/>
        <p:txBody>
          <a:bodyPr>
            <a:normAutofit/>
          </a:bodyPr>
          <a:lstStyle/>
          <a:p>
            <a:r>
              <a:rPr lang="en-US" sz="2400" dirty="0" smtClean="0"/>
              <a:t>The Report: </a:t>
            </a:r>
            <a:r>
              <a:rPr lang="en-US" sz="2400" dirty="0">
                <a:hlinkClick r:id="rId2"/>
              </a:rPr>
              <a:t>http://www.hathitrust.org/files/sharedprintreport.pdf</a:t>
            </a:r>
            <a:endParaRPr lang="en-US" sz="2400" dirty="0" smtClean="0"/>
          </a:p>
          <a:p>
            <a:r>
              <a:rPr lang="en-US" sz="2400" dirty="0" smtClean="0"/>
              <a:t>Feedback: </a:t>
            </a:r>
            <a:r>
              <a:rPr lang="en-US" sz="2400" u="sng" dirty="0">
                <a:hlinkClick r:id="rId3"/>
              </a:rPr>
              <a:t>print-archive-comments@hathitrust.org</a:t>
            </a:r>
            <a:r>
              <a:rPr lang="en-US" sz="2400" dirty="0" smtClean="0"/>
              <a:t>​</a:t>
            </a:r>
            <a:endParaRPr lang="en-US" sz="2400" dirty="0"/>
          </a:p>
        </p:txBody>
      </p:sp>
    </p:spTree>
    <p:extLst>
      <p:ext uri="{BB962C8B-B14F-4D97-AF65-F5344CB8AC3E}">
        <p14:creationId xmlns:p14="http://schemas.microsoft.com/office/powerpoint/2010/main" val="20701892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Thank You</a:t>
            </a:r>
            <a:endParaRPr lang="en-US" dirty="0">
              <a:solidFill>
                <a:schemeClr val="tx1"/>
              </a:solidFill>
            </a:endParaRPr>
          </a:p>
        </p:txBody>
      </p:sp>
    </p:spTree>
    <p:extLst>
      <p:ext uri="{BB962C8B-B14F-4D97-AF65-F5344CB8AC3E}">
        <p14:creationId xmlns:p14="http://schemas.microsoft.com/office/powerpoint/2010/main" val="289440953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fontAlgn="auto">
              <a:spcAft>
                <a:spcPts val="0"/>
              </a:spcAft>
              <a:defRPr/>
            </a:pPr>
            <a:r>
              <a:rPr lang="en-US" dirty="0" err="1" smtClean="0">
                <a:solidFill>
                  <a:schemeClr val="tx1"/>
                </a:solidFill>
                <a:ea typeface="+mj-ea"/>
                <a:cs typeface="+mj-cs"/>
              </a:rPr>
              <a:t>Hathi’s</a:t>
            </a:r>
            <a:r>
              <a:rPr lang="en-US" dirty="0" smtClean="0">
                <a:solidFill>
                  <a:schemeClr val="tx1"/>
                </a:solidFill>
                <a:ea typeface="+mj-ea"/>
                <a:cs typeface="+mj-cs"/>
              </a:rPr>
              <a:t> Mission &amp; Goals</a:t>
            </a:r>
            <a:r>
              <a:rPr lang="en-US" dirty="0" smtClean="0">
                <a:ea typeface="+mj-ea"/>
                <a:cs typeface="+mj-cs"/>
              </a:rPr>
              <a:t>	</a:t>
            </a:r>
            <a:endParaRPr lang="en-US" dirty="0">
              <a:ea typeface="+mj-ea"/>
              <a:cs typeface="+mj-cs"/>
            </a:endParaRPr>
          </a:p>
        </p:txBody>
      </p:sp>
      <p:sp>
        <p:nvSpPr>
          <p:cNvPr id="3" name="Content Placeholder 2"/>
          <p:cNvSpPr>
            <a:spLocks noGrp="1"/>
          </p:cNvSpPr>
          <p:nvPr>
            <p:ph idx="1"/>
          </p:nvPr>
        </p:nvSpPr>
        <p:spPr/>
        <p:txBody>
          <a:bodyPr rtlCol="0">
            <a:normAutofit/>
          </a:bodyPr>
          <a:lstStyle/>
          <a:p>
            <a:pPr fontAlgn="auto">
              <a:spcAft>
                <a:spcPts val="0"/>
              </a:spcAft>
              <a:buFont typeface="Arial"/>
              <a:buChar char="•"/>
              <a:defRPr/>
            </a:pPr>
            <a:r>
              <a:rPr lang="en-US" sz="3000" dirty="0" smtClean="0">
                <a:solidFill>
                  <a:schemeClr val="tx1"/>
                </a:solidFill>
                <a:ea typeface="+mn-ea"/>
                <a:cs typeface="+mn-cs"/>
              </a:rPr>
              <a:t>Mission: To contribute to the common good by collecting, organizing, preserving, communicating, and sharing</a:t>
            </a:r>
            <a:r>
              <a:rPr lang="en-US" sz="3000" b="1" dirty="0" smtClean="0">
                <a:solidFill>
                  <a:schemeClr val="tx1"/>
                </a:solidFill>
                <a:ea typeface="+mn-ea"/>
                <a:cs typeface="+mn-cs"/>
              </a:rPr>
              <a:t> </a:t>
            </a:r>
            <a:r>
              <a:rPr lang="en-US" sz="3000" dirty="0" smtClean="0">
                <a:solidFill>
                  <a:schemeClr val="tx1"/>
                </a:solidFill>
                <a:ea typeface="+mn-ea"/>
                <a:cs typeface="+mn-cs"/>
              </a:rPr>
              <a:t>the record of human knowledge</a:t>
            </a:r>
          </a:p>
          <a:p>
            <a:pPr>
              <a:defRPr/>
            </a:pPr>
            <a:r>
              <a:rPr lang="en-US" sz="3000" dirty="0" smtClean="0">
                <a:solidFill>
                  <a:schemeClr val="tx1"/>
                </a:solidFill>
              </a:rPr>
              <a:t>Goals: </a:t>
            </a:r>
            <a:r>
              <a:rPr lang="en-US" sz="3000" dirty="0">
                <a:solidFill>
                  <a:schemeClr val="tx1"/>
                </a:solidFill>
              </a:rPr>
              <a:t>To stimulate redoubled efforts to coordinate shared storage strategies among libraries, thus reducing long-term capital and operating costs of libraries associated with the storage and care of print collections</a:t>
            </a:r>
            <a:r>
              <a:rPr lang="en-US" sz="3000" dirty="0" smtClean="0">
                <a:solidFill>
                  <a:schemeClr val="tx1"/>
                </a:solidFill>
              </a:rPr>
              <a:t>. (one of seven)</a:t>
            </a:r>
            <a:endParaRPr lang="en-US" sz="3000" dirty="0">
              <a:solidFill>
                <a:schemeClr val="tx1"/>
              </a:solidFill>
            </a:endParaRPr>
          </a:p>
          <a:p>
            <a:pPr fontAlgn="auto">
              <a:spcAft>
                <a:spcPts val="0"/>
              </a:spcAft>
              <a:buFont typeface="Arial"/>
              <a:buChar char="•"/>
              <a:defRPr/>
            </a:pPr>
            <a:endParaRPr lang="en-US" dirty="0">
              <a:ea typeface="+mn-ea"/>
              <a:cs typeface="+mn-cs"/>
            </a:endParaRPr>
          </a:p>
        </p:txBody>
      </p:sp>
    </p:spTree>
    <p:extLst>
      <p:ext uri="{BB962C8B-B14F-4D97-AF65-F5344CB8AC3E}">
        <p14:creationId xmlns:p14="http://schemas.microsoft.com/office/powerpoint/2010/main" val="222889993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chemeClr val="tx1"/>
                </a:solidFill>
              </a:rPr>
              <a:t>The Print Monographs Archive Planning Task Force</a:t>
            </a:r>
            <a:endParaRPr lang="en-US" dirty="0">
              <a:solidFill>
                <a:schemeClr val="tx1"/>
              </a:solidFill>
            </a:endParaRPr>
          </a:p>
        </p:txBody>
      </p:sp>
      <p:sp>
        <p:nvSpPr>
          <p:cNvPr id="3" name="Content Placeholder 2"/>
          <p:cNvSpPr>
            <a:spLocks noGrp="1"/>
          </p:cNvSpPr>
          <p:nvPr>
            <p:ph idx="1"/>
          </p:nvPr>
        </p:nvSpPr>
        <p:spPr/>
        <p:txBody>
          <a:bodyPr>
            <a:normAutofit lnSpcReduction="10000"/>
          </a:bodyPr>
          <a:lstStyle/>
          <a:p>
            <a:r>
              <a:rPr lang="en-US" dirty="0" smtClean="0">
                <a:solidFill>
                  <a:schemeClr val="tx1"/>
                </a:solidFill>
              </a:rPr>
              <a:t>Ballot Initiative passed at the 2011 HT Constitutional Convention</a:t>
            </a:r>
          </a:p>
          <a:p>
            <a:pPr lvl="1"/>
            <a:r>
              <a:rPr lang="en-US" dirty="0" smtClean="0">
                <a:solidFill>
                  <a:schemeClr val="tx1"/>
                </a:solidFill>
              </a:rPr>
              <a:t>“To develop a print monographs archive corresponding to volumes represented within the </a:t>
            </a:r>
            <a:r>
              <a:rPr lang="en-US" dirty="0" err="1" smtClean="0">
                <a:solidFill>
                  <a:schemeClr val="tx1"/>
                </a:solidFill>
              </a:rPr>
              <a:t>HathiTrust</a:t>
            </a:r>
            <a:r>
              <a:rPr lang="en-US" dirty="0" smtClean="0">
                <a:solidFill>
                  <a:schemeClr val="tx1"/>
                </a:solidFill>
              </a:rPr>
              <a:t>”</a:t>
            </a:r>
          </a:p>
          <a:p>
            <a:r>
              <a:rPr lang="en-US" dirty="0" err="1" smtClean="0">
                <a:solidFill>
                  <a:schemeClr val="tx1"/>
                </a:solidFill>
              </a:rPr>
              <a:t>HathiTrust</a:t>
            </a:r>
            <a:r>
              <a:rPr lang="en-US" dirty="0" smtClean="0">
                <a:solidFill>
                  <a:schemeClr val="tx1"/>
                </a:solidFill>
              </a:rPr>
              <a:t> Board of Governors approved appointment of a PSC-designed task force to begin planning in June 2014</a:t>
            </a:r>
          </a:p>
          <a:p>
            <a:pPr lvl="1"/>
            <a:r>
              <a:rPr lang="en-US" dirty="0" smtClean="0">
                <a:solidFill>
                  <a:schemeClr val="tx1"/>
                </a:solidFill>
              </a:rPr>
              <a:t>Conference calls and face-to-face meetings from June 2014 – March 2015. </a:t>
            </a:r>
            <a:endParaRPr lang="en-US" dirty="0">
              <a:solidFill>
                <a:schemeClr val="tx1"/>
              </a:solidFill>
            </a:endParaRPr>
          </a:p>
        </p:txBody>
      </p:sp>
    </p:spTree>
    <p:extLst>
      <p:ext uri="{BB962C8B-B14F-4D97-AF65-F5344CB8AC3E}">
        <p14:creationId xmlns:p14="http://schemas.microsoft.com/office/powerpoint/2010/main" val="289147172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Ballot Initiative Called For….	</a:t>
            </a:r>
            <a:endParaRPr lang="en-US" dirty="0">
              <a:solidFill>
                <a:schemeClr val="tx1"/>
              </a:solidFill>
            </a:endParaRPr>
          </a:p>
        </p:txBody>
      </p:sp>
      <p:sp>
        <p:nvSpPr>
          <p:cNvPr id="3" name="Content Placeholder 2"/>
          <p:cNvSpPr>
            <a:spLocks noGrp="1"/>
          </p:cNvSpPr>
          <p:nvPr>
            <p:ph idx="1"/>
          </p:nvPr>
        </p:nvSpPr>
        <p:spPr/>
        <p:txBody>
          <a:bodyPr>
            <a:normAutofit/>
          </a:bodyPr>
          <a:lstStyle/>
          <a:p>
            <a:r>
              <a:rPr lang="en-US" dirty="0" smtClean="0">
                <a:solidFill>
                  <a:schemeClr val="tx1"/>
                </a:solidFill>
              </a:rPr>
              <a:t>A print archive founded on formal agreements…</a:t>
            </a:r>
          </a:p>
          <a:p>
            <a:r>
              <a:rPr lang="en-US" dirty="0" smtClean="0">
                <a:solidFill>
                  <a:schemeClr val="tx1"/>
                </a:solidFill>
              </a:rPr>
              <a:t>Agreements that would establish retention commitments…</a:t>
            </a:r>
          </a:p>
          <a:p>
            <a:r>
              <a:rPr lang="en-US" dirty="0" smtClean="0">
                <a:solidFill>
                  <a:schemeClr val="tx1"/>
                </a:solidFill>
              </a:rPr>
              <a:t>Provision of financial support to the designated repositories…</a:t>
            </a:r>
          </a:p>
          <a:p>
            <a:r>
              <a:rPr lang="en-US" dirty="0" smtClean="0">
                <a:solidFill>
                  <a:schemeClr val="tx1"/>
                </a:solidFill>
              </a:rPr>
              <a:t>The initiation of a formal planning process…</a:t>
            </a:r>
          </a:p>
        </p:txBody>
      </p:sp>
    </p:spTree>
    <p:extLst>
      <p:ext uri="{BB962C8B-B14F-4D97-AF65-F5344CB8AC3E}">
        <p14:creationId xmlns:p14="http://schemas.microsoft.com/office/powerpoint/2010/main" val="38840386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Among the issues we examined…</a:t>
            </a:r>
            <a:endParaRPr lang="en-US" dirty="0">
              <a:solidFill>
                <a:schemeClr val="tx1"/>
              </a:solidFill>
            </a:endParaRPr>
          </a:p>
        </p:txBody>
      </p:sp>
      <p:sp>
        <p:nvSpPr>
          <p:cNvPr id="3" name="Content Placeholder 2"/>
          <p:cNvSpPr>
            <a:spLocks noGrp="1"/>
          </p:cNvSpPr>
          <p:nvPr>
            <p:ph idx="1"/>
          </p:nvPr>
        </p:nvSpPr>
        <p:spPr/>
        <p:txBody>
          <a:bodyPr>
            <a:normAutofit fontScale="77500" lnSpcReduction="20000"/>
          </a:bodyPr>
          <a:lstStyle/>
          <a:p>
            <a:r>
              <a:rPr lang="en-US" dirty="0" smtClean="0">
                <a:solidFill>
                  <a:schemeClr val="tx1"/>
                </a:solidFill>
              </a:rPr>
              <a:t>Exploration of the model needed to identify and preserve print resources</a:t>
            </a:r>
          </a:p>
          <a:p>
            <a:r>
              <a:rPr lang="en-US" dirty="0" smtClean="0">
                <a:solidFill>
                  <a:schemeClr val="tx1"/>
                </a:solidFill>
              </a:rPr>
              <a:t>Qualifications of participating repositories</a:t>
            </a:r>
          </a:p>
          <a:p>
            <a:r>
              <a:rPr lang="en-US" dirty="0" smtClean="0">
                <a:solidFill>
                  <a:schemeClr val="tx1"/>
                </a:solidFill>
              </a:rPr>
              <a:t>Analysis and identification of appropriate content for inclusion in the archive</a:t>
            </a:r>
          </a:p>
          <a:p>
            <a:r>
              <a:rPr lang="en-US" dirty="0" smtClean="0">
                <a:solidFill>
                  <a:schemeClr val="tx1"/>
                </a:solidFill>
              </a:rPr>
              <a:t>Additional criteria for participation, such as geography, repository type, breadth of contribution, institutional commitment…</a:t>
            </a:r>
          </a:p>
          <a:p>
            <a:r>
              <a:rPr lang="en-US" dirty="0" smtClean="0">
                <a:solidFill>
                  <a:schemeClr val="tx1"/>
                </a:solidFill>
              </a:rPr>
              <a:t>Retention periods</a:t>
            </a:r>
          </a:p>
          <a:p>
            <a:r>
              <a:rPr lang="en-US" dirty="0" smtClean="0">
                <a:solidFill>
                  <a:schemeClr val="tx1"/>
                </a:solidFill>
              </a:rPr>
              <a:t>Discovery, access policies, and service models</a:t>
            </a:r>
          </a:p>
          <a:p>
            <a:r>
              <a:rPr lang="en-US" dirty="0" smtClean="0">
                <a:solidFill>
                  <a:schemeClr val="tx1"/>
                </a:solidFill>
              </a:rPr>
              <a:t>Business and financial models</a:t>
            </a:r>
          </a:p>
          <a:p>
            <a:r>
              <a:rPr lang="en-US" dirty="0" smtClean="0">
                <a:solidFill>
                  <a:schemeClr val="tx1"/>
                </a:solidFill>
              </a:rPr>
              <a:t>Roles and relationships among HT and other libraries and organizations engaged in collaborative management of print collections.</a:t>
            </a:r>
            <a:endParaRPr lang="en-US" dirty="0">
              <a:solidFill>
                <a:schemeClr val="tx1"/>
              </a:solidFill>
            </a:endParaRPr>
          </a:p>
        </p:txBody>
      </p:sp>
    </p:spTree>
    <p:extLst>
      <p:ext uri="{BB962C8B-B14F-4D97-AF65-F5344CB8AC3E}">
        <p14:creationId xmlns:p14="http://schemas.microsoft.com/office/powerpoint/2010/main" val="322544547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Task Force’s Founding Assumptions</a:t>
            </a:r>
            <a:endParaRPr lang="en-US" dirty="0"/>
          </a:p>
        </p:txBody>
      </p:sp>
      <p:sp>
        <p:nvSpPr>
          <p:cNvPr id="3" name="Content Placeholder 2"/>
          <p:cNvSpPr>
            <a:spLocks noGrp="1"/>
          </p:cNvSpPr>
          <p:nvPr>
            <p:ph idx="1"/>
          </p:nvPr>
        </p:nvSpPr>
        <p:spPr/>
        <p:txBody>
          <a:bodyPr>
            <a:normAutofit fontScale="85000" lnSpcReduction="20000"/>
          </a:bodyPr>
          <a:lstStyle/>
          <a:p>
            <a:pPr fontAlgn="base"/>
            <a:r>
              <a:rPr lang="en-US" dirty="0"/>
              <a:t>The archive will mirror the monographic holdings of the HT digital </a:t>
            </a:r>
            <a:r>
              <a:rPr lang="en-US" dirty="0" smtClean="0"/>
              <a:t>archive…;</a:t>
            </a:r>
            <a:endParaRPr lang="en-US" dirty="0"/>
          </a:p>
          <a:p>
            <a:pPr fontAlgn="base"/>
            <a:r>
              <a:rPr lang="en-US" dirty="0"/>
              <a:t>The archive will be distributed for security </a:t>
            </a:r>
            <a:r>
              <a:rPr lang="en-US" dirty="0" smtClean="0"/>
              <a:t>purposes…;</a:t>
            </a:r>
            <a:endParaRPr lang="en-US" dirty="0"/>
          </a:p>
          <a:p>
            <a:pPr fontAlgn="base"/>
            <a:r>
              <a:rPr lang="en-US" dirty="0"/>
              <a:t>The archive will be persistent and preserve the print </a:t>
            </a:r>
            <a:r>
              <a:rPr lang="en-US" dirty="0" smtClean="0"/>
              <a:t>record…;</a:t>
            </a:r>
            <a:endParaRPr lang="en-US" dirty="0"/>
          </a:p>
          <a:p>
            <a:pPr fontAlgn="base"/>
            <a:r>
              <a:rPr lang="en-US" dirty="0"/>
              <a:t>The archive will be governed, managed, further developed, and financially supported by the Trust, not by a subset of members;</a:t>
            </a:r>
          </a:p>
          <a:p>
            <a:pPr fontAlgn="base"/>
            <a:r>
              <a:rPr lang="en-US" dirty="0"/>
              <a:t>The archive’s existence represents a “new paradigm by which research libraries and other academic libraries can develop shared reliance on a scholarly print record that is collaboratively stewarded and supported as a public good.”</a:t>
            </a:r>
          </a:p>
          <a:p>
            <a:endParaRPr lang="en-US" dirty="0"/>
          </a:p>
        </p:txBody>
      </p:sp>
    </p:spTree>
    <p:extLst>
      <p:ext uri="{BB962C8B-B14F-4D97-AF65-F5344CB8AC3E}">
        <p14:creationId xmlns:p14="http://schemas.microsoft.com/office/powerpoint/2010/main" val="197977361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Highlights from our proposal…</a:t>
            </a:r>
            <a:endParaRPr lang="en-US" dirty="0"/>
          </a:p>
        </p:txBody>
      </p:sp>
      <p:sp>
        <p:nvSpPr>
          <p:cNvPr id="3" name="Content Placeholder 2"/>
          <p:cNvSpPr>
            <a:spLocks noGrp="1"/>
          </p:cNvSpPr>
          <p:nvPr>
            <p:ph idx="1"/>
          </p:nvPr>
        </p:nvSpPr>
        <p:spPr/>
        <p:txBody>
          <a:bodyPr/>
          <a:lstStyle/>
          <a:p>
            <a:r>
              <a:rPr lang="en-US" dirty="0" smtClean="0"/>
              <a:t>Defines the character of the repository as…</a:t>
            </a:r>
            <a:endParaRPr lang="en-US" dirty="0"/>
          </a:p>
          <a:p>
            <a:pPr lvl="1"/>
            <a:r>
              <a:rPr lang="en-US" dirty="0" smtClean="0"/>
              <a:t>A collection that mirrors HT’s monographic holdings, is distributed and “light”</a:t>
            </a:r>
          </a:p>
          <a:p>
            <a:pPr lvl="1"/>
            <a:r>
              <a:rPr lang="en-US" dirty="0" smtClean="0"/>
              <a:t>A repository that is governed, managed, and supported by the HT as a whole, not a subset of members</a:t>
            </a:r>
          </a:p>
          <a:p>
            <a:pPr lvl="1"/>
            <a:r>
              <a:rPr lang="en-US" dirty="0" smtClean="0"/>
              <a:t>A repository that is relatively lightweight and focused on lowering barriers for early participation</a:t>
            </a:r>
          </a:p>
          <a:p>
            <a:pPr lvl="1"/>
            <a:endParaRPr lang="en-US" dirty="0" smtClean="0"/>
          </a:p>
          <a:p>
            <a:pPr lvl="1"/>
            <a:endParaRPr lang="en-US" dirty="0" smtClean="0"/>
          </a:p>
          <a:p>
            <a:endParaRPr lang="en-US" dirty="0" smtClean="0"/>
          </a:p>
        </p:txBody>
      </p:sp>
    </p:spTree>
    <p:extLst>
      <p:ext uri="{BB962C8B-B14F-4D97-AF65-F5344CB8AC3E}">
        <p14:creationId xmlns:p14="http://schemas.microsoft.com/office/powerpoint/2010/main" val="130190195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Highlights from our proposal…</a:t>
            </a:r>
          </a:p>
        </p:txBody>
      </p:sp>
      <p:sp>
        <p:nvSpPr>
          <p:cNvPr id="3" name="Content Placeholder 2"/>
          <p:cNvSpPr>
            <a:spLocks noGrp="1"/>
          </p:cNvSpPr>
          <p:nvPr>
            <p:ph idx="1"/>
          </p:nvPr>
        </p:nvSpPr>
        <p:spPr/>
        <p:txBody>
          <a:bodyPr>
            <a:normAutofit lnSpcReduction="10000"/>
          </a:bodyPr>
          <a:lstStyle/>
          <a:p>
            <a:r>
              <a:rPr lang="en-US" dirty="0" smtClean="0"/>
              <a:t>Defines the development of the repository as…</a:t>
            </a:r>
            <a:endParaRPr lang="en-US" dirty="0"/>
          </a:p>
          <a:p>
            <a:pPr lvl="1"/>
            <a:r>
              <a:rPr lang="en-US" dirty="0" smtClean="0"/>
              <a:t>A phased process that seeks, in phases one and two, to launch the repository and match commitments for 50% of the titles</a:t>
            </a:r>
          </a:p>
          <a:p>
            <a:pPr lvl="1"/>
            <a:r>
              <a:rPr lang="en-US" dirty="0" smtClean="0"/>
              <a:t>A process that, in phase three, will build out the infrastructure, including more advanced access services</a:t>
            </a:r>
          </a:p>
          <a:p>
            <a:pPr lvl="1"/>
            <a:r>
              <a:rPr lang="en-US" dirty="0" smtClean="0"/>
              <a:t>A process that, in phase four, will seek to operationalize services to support continued growth.</a:t>
            </a:r>
          </a:p>
          <a:p>
            <a:pPr lvl="1"/>
            <a:endParaRPr lang="en-US" dirty="0" smtClean="0"/>
          </a:p>
          <a:p>
            <a:pPr lvl="1"/>
            <a:endParaRPr lang="en-US" dirty="0" smtClean="0"/>
          </a:p>
          <a:p>
            <a:endParaRPr lang="en-US" dirty="0" smtClean="0"/>
          </a:p>
        </p:txBody>
      </p:sp>
    </p:spTree>
    <p:extLst>
      <p:ext uri="{BB962C8B-B14F-4D97-AF65-F5344CB8AC3E}">
        <p14:creationId xmlns:p14="http://schemas.microsoft.com/office/powerpoint/2010/main" val="311511705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Highlights from our proposal…</a:t>
            </a:r>
          </a:p>
        </p:txBody>
      </p:sp>
      <p:sp>
        <p:nvSpPr>
          <p:cNvPr id="3" name="Content Placeholder 2"/>
          <p:cNvSpPr>
            <a:spLocks noGrp="1"/>
          </p:cNvSpPr>
          <p:nvPr>
            <p:ph idx="1"/>
          </p:nvPr>
        </p:nvSpPr>
        <p:spPr/>
        <p:txBody>
          <a:bodyPr>
            <a:normAutofit/>
          </a:bodyPr>
          <a:lstStyle/>
          <a:p>
            <a:r>
              <a:rPr lang="en-US" dirty="0" smtClean="0"/>
              <a:t>Defines the national role of the repository as…</a:t>
            </a:r>
            <a:endParaRPr lang="en-US" dirty="0"/>
          </a:p>
          <a:p>
            <a:pPr lvl="1"/>
            <a:r>
              <a:rPr lang="en-US" dirty="0" smtClean="0"/>
              <a:t>Providing leadership in the area of monographic, print retention. </a:t>
            </a:r>
          </a:p>
          <a:p>
            <a:pPr lvl="1"/>
            <a:r>
              <a:rPr lang="en-US" dirty="0" smtClean="0"/>
              <a:t>Supporting the development of the technical infrastructure necessary to disclose commitments and discover content.</a:t>
            </a:r>
          </a:p>
          <a:p>
            <a:pPr lvl="1"/>
            <a:r>
              <a:rPr lang="en-US" dirty="0" smtClean="0"/>
              <a:t>Providing services to members that support their efforts to make local collection management decisions</a:t>
            </a:r>
          </a:p>
          <a:p>
            <a:pPr lvl="1"/>
            <a:endParaRPr lang="en-US" dirty="0" smtClean="0"/>
          </a:p>
          <a:p>
            <a:pPr lvl="1"/>
            <a:endParaRPr lang="en-US" dirty="0" smtClean="0"/>
          </a:p>
          <a:p>
            <a:endParaRPr lang="en-US" dirty="0" smtClean="0"/>
          </a:p>
        </p:txBody>
      </p:sp>
    </p:spTree>
    <p:extLst>
      <p:ext uri="{BB962C8B-B14F-4D97-AF65-F5344CB8AC3E}">
        <p14:creationId xmlns:p14="http://schemas.microsoft.com/office/powerpoint/2010/main" val="51039175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hathitrust.thmx</Template>
  <TotalTime>10945</TotalTime>
  <Words>951</Words>
  <Application>Microsoft Office PowerPoint</Application>
  <PresentationFormat>On-screen Show (4:3)</PresentationFormat>
  <Paragraphs>92</Paragraphs>
  <Slides>15</Slides>
  <Notes>4</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The HathiTrust Print Monograph Archive Planning Task Force </vt:lpstr>
      <vt:lpstr>Hathi’s Mission &amp; Goals </vt:lpstr>
      <vt:lpstr>The Print Monographs Archive Planning Task Force</vt:lpstr>
      <vt:lpstr>Ballot Initiative Called For…. </vt:lpstr>
      <vt:lpstr>Among the issues we examined…</vt:lpstr>
      <vt:lpstr>Task Force’s Founding Assumptions</vt:lpstr>
      <vt:lpstr>Highlights from our proposal…</vt:lpstr>
      <vt:lpstr>Highlights from our proposal…</vt:lpstr>
      <vt:lpstr>Highlights from our proposal…</vt:lpstr>
      <vt:lpstr>Goals of Our Proposal</vt:lpstr>
      <vt:lpstr>Highlights of the Thirteen Recommendations…</vt:lpstr>
      <vt:lpstr>PSC Response</vt:lpstr>
      <vt:lpstr>Conclusion</vt:lpstr>
      <vt:lpstr>Read the Report and Provide Feedback</vt:lpstr>
      <vt:lpstr>Thank You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jjyork</dc:creator>
  <cp:lastModifiedBy>Marie Waltz</cp:lastModifiedBy>
  <cp:revision>131</cp:revision>
  <cp:lastPrinted>2015-01-23T19:11:10Z</cp:lastPrinted>
  <dcterms:created xsi:type="dcterms:W3CDTF">2011-09-22T19:54:42Z</dcterms:created>
  <dcterms:modified xsi:type="dcterms:W3CDTF">2015-06-30T16:05:36Z</dcterms:modified>
</cp:coreProperties>
</file>