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60" r:id="rId4"/>
    <p:sldId id="259" r:id="rId5"/>
    <p:sldId id="270" r:id="rId6"/>
    <p:sldId id="271" r:id="rId7"/>
    <p:sldId id="272" r:id="rId8"/>
    <p:sldId id="284" r:id="rId9"/>
    <p:sldId id="273" r:id="rId10"/>
    <p:sldId id="274" r:id="rId11"/>
    <p:sldId id="279" r:id="rId12"/>
    <p:sldId id="286" r:id="rId13"/>
    <p:sldId id="276" r:id="rId14"/>
    <p:sldId id="280" r:id="rId15"/>
    <p:sldId id="283" r:id="rId16"/>
    <p:sldId id="281" r:id="rId17"/>
    <p:sldId id="277" r:id="rId18"/>
    <p:sldId id="278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1488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C7323-0165-43DD-BA88-B6AE940158A2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9AFC8-0BD2-456D-B915-43D8975B5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8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AFC8-0BD2-456D-B915-43D8975B53F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9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A37-6184-4602-91C8-62C73810C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A37-6184-4602-91C8-62C73810C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A37-6184-4602-91C8-62C73810C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A37-6184-4602-91C8-62C73810C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A37-6184-4602-91C8-62C73810C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A37-6184-4602-91C8-62C73810C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A37-6184-4602-91C8-62C73810C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A37-6184-4602-91C8-62C73810C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A37-6184-4602-91C8-62C73810C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0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A37-6184-4602-91C8-62C73810C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A37-6184-4602-91C8-62C73810C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6A37-6184-4602-91C8-62C73810C5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l_pp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6026727"/>
            <a:ext cx="9144000" cy="8312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 smtClean="0"/>
              <a:t>The Harvard Depository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6400800" cy="76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ea typeface="Calibri"/>
                <a:cs typeface="Times New Roman"/>
              </a:rPr>
              <a:t>A Tale of Today and Tomorrow</a:t>
            </a:r>
            <a:endParaRPr lang="en-US" dirty="0">
              <a:ea typeface="Calibri"/>
              <a:cs typeface="Times New Roman"/>
            </a:endParaRP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05000" y="32766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Kenneth J. Peterson</a:t>
            </a:r>
          </a:p>
          <a:p>
            <a:pPr algn="ctr"/>
            <a:r>
              <a:rPr lang="en-US" dirty="0" smtClean="0">
                <a:latin typeface="Cambria" pitchFamily="18" charset="0"/>
              </a:rPr>
              <a:t>Head of Resource Sharing and Library Logistics</a:t>
            </a:r>
          </a:p>
          <a:p>
            <a:pPr algn="ctr"/>
            <a:r>
              <a:rPr lang="en-US" dirty="0" smtClean="0">
                <a:latin typeface="Cambria" pitchFamily="18" charset="0"/>
              </a:rPr>
              <a:t>Harvard Library – Access Services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9.5 million items</a:t>
            </a:r>
          </a:p>
          <a:p>
            <a:r>
              <a:rPr lang="en-US" dirty="0" smtClean="0"/>
              <a:t>340,000 </a:t>
            </a:r>
            <a:r>
              <a:rPr lang="en-US" dirty="0"/>
              <a:t>new </a:t>
            </a:r>
            <a:r>
              <a:rPr lang="en-US" dirty="0" smtClean="0"/>
              <a:t>accessions (-31%)</a:t>
            </a:r>
          </a:p>
          <a:p>
            <a:r>
              <a:rPr lang="en-US" dirty="0" smtClean="0"/>
              <a:t>200,000 retrievals, 196,000 refiles (-4%)</a:t>
            </a:r>
          </a:p>
          <a:p>
            <a:r>
              <a:rPr lang="en-US" dirty="0" smtClean="0"/>
              <a:t>11,000 items scanned for Scan &amp; Deliver (+17%)</a:t>
            </a:r>
          </a:p>
          <a:p>
            <a:r>
              <a:rPr lang="en-US" dirty="0" smtClean="0"/>
              <a:t>11,000 Borrow Direct Items (+33%)</a:t>
            </a:r>
          </a:p>
          <a:p>
            <a:r>
              <a:rPr lang="en-US" dirty="0"/>
              <a:t>9,300 ILL Items </a:t>
            </a:r>
            <a:r>
              <a:rPr lang="en-US" dirty="0" smtClean="0"/>
              <a:t>processed</a:t>
            </a:r>
            <a:r>
              <a:rPr lang="en-US" dirty="0"/>
              <a:t> </a:t>
            </a:r>
            <a:r>
              <a:rPr lang="en-US" dirty="0" smtClean="0"/>
              <a:t>(-13%)</a:t>
            </a:r>
          </a:p>
          <a:p>
            <a:r>
              <a:rPr lang="en-US" dirty="0" smtClean="0"/>
              <a:t>MIT collections as well as some other MA libraries are included at HD</a:t>
            </a:r>
          </a:p>
        </p:txBody>
      </p:sp>
    </p:spTree>
    <p:extLst>
      <p:ext uri="{BB962C8B-B14F-4D97-AF65-F5344CB8AC3E}">
        <p14:creationId xmlns:p14="http://schemas.microsoft.com/office/powerpoint/2010/main" val="10758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790700"/>
            <a:ext cx="6191250" cy="3962400"/>
          </a:xfrm>
        </p:spPr>
      </p:pic>
    </p:spTree>
    <p:extLst>
      <p:ext uri="{BB962C8B-B14F-4D97-AF65-F5344CB8AC3E}">
        <p14:creationId xmlns:p14="http://schemas.microsoft.com/office/powerpoint/2010/main" val="9733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“Harvard”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Harvard </a:t>
            </a:r>
            <a:r>
              <a:rPr lang="en-US" dirty="0" smtClean="0"/>
              <a:t>Library: Network of Libraries</a:t>
            </a:r>
          </a:p>
          <a:p>
            <a:pPr lvl="1"/>
            <a:r>
              <a:rPr lang="en-US" dirty="0" smtClean="0"/>
              <a:t>11 Faculties</a:t>
            </a:r>
            <a:endParaRPr lang="en-US" dirty="0"/>
          </a:p>
          <a:p>
            <a:pPr lvl="1"/>
            <a:r>
              <a:rPr lang="en-US" dirty="0" smtClean="0"/>
              <a:t>2,100 faculty and 10,000 appointments</a:t>
            </a:r>
          </a:p>
          <a:p>
            <a:pPr lvl="1"/>
            <a:r>
              <a:rPr lang="en-US" dirty="0" smtClean="0"/>
              <a:t>21,000 students</a:t>
            </a:r>
          </a:p>
          <a:p>
            <a:pPr lvl="1"/>
            <a:r>
              <a:rPr lang="en-US" dirty="0"/>
              <a:t>73 </a:t>
            </a:r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16.5 million items</a:t>
            </a:r>
          </a:p>
          <a:p>
            <a:pPr lvl="1"/>
            <a:r>
              <a:rPr lang="en-US" dirty="0" smtClean="0"/>
              <a:t>686,000 circulations</a:t>
            </a:r>
          </a:p>
          <a:p>
            <a:pPr lvl="1"/>
            <a:r>
              <a:rPr lang="en-US" dirty="0" smtClean="0"/>
              <a:t>47,000 Scan &amp; Deliver requests</a:t>
            </a:r>
          </a:p>
          <a:p>
            <a:pPr lvl="1"/>
            <a:r>
              <a:rPr lang="en-US" dirty="0" smtClean="0"/>
              <a:t>45,000 ILL Requests (14,000 Borrowing and 31,000 Lending)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90800"/>
            <a:ext cx="248253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we build?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Facility is nearly at capacity</a:t>
            </a:r>
          </a:p>
          <a:p>
            <a:r>
              <a:rPr lang="en-US" dirty="0" smtClean="0"/>
              <a:t>Harvard continues to make significant investments in print holdings</a:t>
            </a:r>
          </a:p>
          <a:p>
            <a:r>
              <a:rPr lang="en-US" dirty="0" smtClean="0"/>
              <a:t>Collection Development team considering and attempting to create a single profile for Harvard</a:t>
            </a:r>
          </a:p>
          <a:p>
            <a:r>
              <a:rPr lang="en-US" dirty="0" smtClean="0"/>
              <a:t>Making the case that we can cost recover the expense becomes harder and harder</a:t>
            </a:r>
          </a:p>
          <a:p>
            <a:r>
              <a:rPr lang="en-US" dirty="0"/>
              <a:t>Project to De-duplify </a:t>
            </a:r>
            <a:r>
              <a:rPr lang="en-US" dirty="0" smtClean="0"/>
              <a:t>collections</a:t>
            </a:r>
          </a:p>
          <a:p>
            <a:r>
              <a:rPr lang="en-US" dirty="0" smtClean="0"/>
              <a:t>ILL from the Depository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we partner</a:t>
            </a:r>
            <a:r>
              <a:rPr lang="en-US" dirty="0"/>
              <a:t> </a:t>
            </a:r>
            <a:r>
              <a:rPr lang="en-US" dirty="0" smtClean="0"/>
              <a:t>and resource share our way to 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look to consortium, such as Borrow Direct, to reduce duplicate copies?</a:t>
            </a:r>
          </a:p>
          <a:p>
            <a:r>
              <a:rPr lang="en-US" dirty="0" smtClean="0"/>
              <a:t>RAPID ILL and sharing articles?</a:t>
            </a:r>
          </a:p>
          <a:p>
            <a:r>
              <a:rPr lang="en-US" dirty="0" smtClean="0"/>
              <a:t>Can we guarantee quick and easy access for our scholars?</a:t>
            </a:r>
          </a:p>
          <a:p>
            <a:r>
              <a:rPr lang="en-US" dirty="0" smtClean="0"/>
              <a:t>Who actually wants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Challenges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3733422" cy="3291840"/>
          </a:xfrm>
        </p:spPr>
      </p:pic>
    </p:spTree>
    <p:extLst>
      <p:ext uri="{BB962C8B-B14F-4D97-AF65-F5344CB8AC3E}">
        <p14:creationId xmlns:p14="http://schemas.microsoft.com/office/powerpoint/2010/main" val="13593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Opportunity…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5138928" cy="3291840"/>
          </a:xfrm>
        </p:spPr>
      </p:pic>
    </p:spTree>
    <p:extLst>
      <p:ext uri="{BB962C8B-B14F-4D97-AF65-F5344CB8AC3E}">
        <p14:creationId xmlns:p14="http://schemas.microsoft.com/office/powerpoint/2010/main" val="30749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Challenges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Copy still a struggle</a:t>
            </a:r>
          </a:p>
          <a:p>
            <a:r>
              <a:rPr lang="en-US" dirty="0" smtClean="0"/>
              <a:t>Shared Collection Plans</a:t>
            </a:r>
          </a:p>
          <a:p>
            <a:r>
              <a:rPr lang="en-US" dirty="0" smtClean="0"/>
              <a:t>Preservation Standards</a:t>
            </a:r>
          </a:p>
          <a:p>
            <a:r>
              <a:rPr lang="en-US" dirty="0" smtClean="0"/>
              <a:t>Ego- can we let go of “who owns what”</a:t>
            </a:r>
          </a:p>
          <a:p>
            <a:r>
              <a:rPr lang="en-US" dirty="0" smtClean="0"/>
              <a:t>Responsibility--&gt; Leadership--&gt; Trust--&gt;  Cost--&gt; Solutions = Cooperation and Love</a:t>
            </a:r>
          </a:p>
        </p:txBody>
      </p:sp>
    </p:spTree>
    <p:extLst>
      <p:ext uri="{BB962C8B-B14F-4D97-AF65-F5344CB8AC3E}">
        <p14:creationId xmlns:p14="http://schemas.microsoft.com/office/powerpoint/2010/main" val="5320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Collection Development</a:t>
            </a:r>
          </a:p>
          <a:p>
            <a:r>
              <a:rPr lang="en-US" dirty="0" smtClean="0"/>
              <a:t>Cataloging/Metadata</a:t>
            </a:r>
          </a:p>
          <a:p>
            <a:r>
              <a:rPr lang="en-US" dirty="0" smtClean="0"/>
              <a:t>Preservation</a:t>
            </a:r>
          </a:p>
          <a:p>
            <a:r>
              <a:rPr lang="en-US" dirty="0" smtClean="0"/>
              <a:t>Reference</a:t>
            </a:r>
          </a:p>
          <a:p>
            <a:r>
              <a:rPr lang="en-US" dirty="0" smtClean="0"/>
              <a:t>Storage </a:t>
            </a:r>
          </a:p>
          <a:p>
            <a:pPr lvl="1"/>
            <a:r>
              <a:rPr lang="en-US" dirty="0" smtClean="0"/>
              <a:t>State to State</a:t>
            </a:r>
          </a:p>
          <a:p>
            <a:pPr lvl="1"/>
            <a:r>
              <a:rPr lang="en-US" dirty="0" smtClean="0"/>
              <a:t>Region to Region</a:t>
            </a:r>
          </a:p>
          <a:p>
            <a:pPr lvl="1"/>
            <a:r>
              <a:rPr lang="en-US" dirty="0" smtClean="0"/>
              <a:t>Print Archive Network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Happily Ever After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791200" cy="4343400"/>
          </a:xfrm>
        </p:spPr>
      </p:pic>
    </p:spTree>
    <p:extLst>
      <p:ext uri="{BB962C8B-B14F-4D97-AF65-F5344CB8AC3E}">
        <p14:creationId xmlns:p14="http://schemas.microsoft.com/office/powerpoint/2010/main" val="15257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229600" cy="434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was a Harvard Depository (What is it?)</a:t>
            </a:r>
          </a:p>
          <a:p>
            <a:r>
              <a:rPr lang="en-US" dirty="0" smtClean="0"/>
              <a:t>Who was happily storing and retrieving materials for Harvard Library patrons(What are we currently doing?)</a:t>
            </a:r>
          </a:p>
          <a:p>
            <a:r>
              <a:rPr lang="en-US" dirty="0" smtClean="0"/>
              <a:t>Until along came the Future… (What challenges are we facing)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21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Cast of Characters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4804558" cy="3200400"/>
          </a:xfrm>
        </p:spPr>
      </p:pic>
    </p:spTree>
    <p:extLst>
      <p:ext uri="{BB962C8B-B14F-4D97-AF65-F5344CB8AC3E}">
        <p14:creationId xmlns:p14="http://schemas.microsoft.com/office/powerpoint/2010/main" val="1926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Setting: Southborough</a:t>
            </a:r>
            <a:r>
              <a:rPr lang="en-US" dirty="0"/>
              <a:t> </a:t>
            </a:r>
            <a:r>
              <a:rPr lang="en-US" dirty="0" smtClean="0"/>
              <a:t>Massachusetts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03" y="1600200"/>
            <a:ext cx="6602793" cy="4343400"/>
          </a:xfrm>
        </p:spPr>
      </p:pic>
    </p:spTree>
    <p:extLst>
      <p:ext uri="{BB962C8B-B14F-4D97-AF65-F5344CB8AC3E}">
        <p14:creationId xmlns:p14="http://schemas.microsoft.com/office/powerpoint/2010/main" val="28018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dark forest!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930400"/>
            <a:ext cx="5588000" cy="3683000"/>
          </a:xfrm>
        </p:spPr>
      </p:pic>
    </p:spTree>
    <p:extLst>
      <p:ext uri="{BB962C8B-B14F-4D97-AF65-F5344CB8AC3E}">
        <p14:creationId xmlns:p14="http://schemas.microsoft.com/office/powerpoint/2010/main" val="11322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so yellow brick road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4023360" cy="4023360"/>
          </a:xfrm>
        </p:spPr>
      </p:pic>
    </p:spTree>
    <p:extLst>
      <p:ext uri="{BB962C8B-B14F-4D97-AF65-F5344CB8AC3E}">
        <p14:creationId xmlns:p14="http://schemas.microsoft.com/office/powerpoint/2010/main" val="23419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Where’s Rapunzel when you need her???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791200" cy="4343400"/>
          </a:xfrm>
        </p:spPr>
      </p:pic>
    </p:spTree>
    <p:extLst>
      <p:ext uri="{BB962C8B-B14F-4D97-AF65-F5344CB8AC3E}">
        <p14:creationId xmlns:p14="http://schemas.microsoft.com/office/powerpoint/2010/main" val="34197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2013-27= 1988</a:t>
            </a:r>
          </a:p>
          <a:p>
            <a:pPr lvl="1"/>
            <a:r>
              <a:rPr lang="en-US" dirty="0" smtClean="0"/>
              <a:t>Ronald Regan President</a:t>
            </a:r>
          </a:p>
          <a:p>
            <a:pPr lvl="1"/>
            <a:r>
              <a:rPr lang="en-US" dirty="0" smtClean="0"/>
              <a:t>Iran-Contra Affairs</a:t>
            </a:r>
          </a:p>
          <a:p>
            <a:pPr lvl="1"/>
            <a:r>
              <a:rPr lang="en-US" dirty="0" smtClean="0"/>
              <a:t>Toni Morrison’s “Beloved”</a:t>
            </a:r>
          </a:p>
          <a:p>
            <a:pPr lvl="1"/>
            <a:r>
              <a:rPr lang="en-US" dirty="0"/>
              <a:t>James Hadley Billington </a:t>
            </a:r>
            <a:r>
              <a:rPr lang="en-US" dirty="0" smtClean="0"/>
              <a:t> sworn in as Librarian of Congress</a:t>
            </a:r>
          </a:p>
          <a:p>
            <a:pPr lvl="1"/>
            <a:r>
              <a:rPr lang="en-US" dirty="0" smtClean="0"/>
              <a:t>Harvard installs first online circulation subsystem</a:t>
            </a:r>
          </a:p>
          <a:p>
            <a:pPr lvl="1"/>
            <a:r>
              <a:rPr lang="en-US" dirty="0" smtClean="0"/>
              <a:t>Widener Library transferred about 3,000 items to the Harvard Depository</a:t>
            </a:r>
          </a:p>
        </p:txBody>
      </p:sp>
    </p:spTree>
    <p:extLst>
      <p:ext uri="{BB962C8B-B14F-4D97-AF65-F5344CB8AC3E}">
        <p14:creationId xmlns:p14="http://schemas.microsoft.com/office/powerpoint/2010/main" val="41828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122,000 </a:t>
            </a:r>
            <a:r>
              <a:rPr lang="en-US" dirty="0"/>
              <a:t>sq. ft. (97,000 storage; 22,000 processing; 3,000 mechanical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8 modules</a:t>
            </a:r>
            <a:endParaRPr lang="en-US" dirty="0"/>
          </a:p>
          <a:p>
            <a:r>
              <a:rPr lang="en-US" dirty="0"/>
              <a:t>5 chillers (5.64M BTU/H)</a:t>
            </a:r>
          </a:p>
          <a:p>
            <a:r>
              <a:rPr lang="en-US" dirty="0"/>
              <a:t>6 boilers (3M BTU/H)</a:t>
            </a:r>
          </a:p>
          <a:p>
            <a:r>
              <a:rPr lang="en-US" dirty="0"/>
              <a:t>2 back-up generators (650 kW)</a:t>
            </a:r>
          </a:p>
          <a:p>
            <a:r>
              <a:rPr lang="en-US" dirty="0"/>
              <a:t>Water tank (250,000 gallons)</a:t>
            </a:r>
          </a:p>
          <a:p>
            <a:r>
              <a:rPr lang="en-US" dirty="0"/>
              <a:t>A pump house and storage shed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vardLibrary_ALA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HarvardLibrary_ALA_2013</Template>
  <TotalTime>603</TotalTime>
  <Words>431</Words>
  <Application>Microsoft Office PowerPoint</Application>
  <PresentationFormat>On-screen Show (4:3)</PresentationFormat>
  <Paragraphs>82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HarvardLibrary_ALA_2013</vt:lpstr>
      <vt:lpstr>The Harvard Depository</vt:lpstr>
      <vt:lpstr>Once Upon A Time…</vt:lpstr>
      <vt:lpstr>The Cast of Characters</vt:lpstr>
      <vt:lpstr>The Setting: Southborough Massachusetts</vt:lpstr>
      <vt:lpstr>The dark forest! </vt:lpstr>
      <vt:lpstr>Not so yellow brick road</vt:lpstr>
      <vt:lpstr>Where’s Rapunzel when you need her???</vt:lpstr>
      <vt:lpstr>27 Years</vt:lpstr>
      <vt:lpstr>The Facility</vt:lpstr>
      <vt:lpstr>What are We Doing?</vt:lpstr>
      <vt:lpstr>Current Challenges</vt:lpstr>
      <vt:lpstr>Being “Harvard”</vt:lpstr>
      <vt:lpstr>Do we build?</vt:lpstr>
      <vt:lpstr>Do we partner and resource share our way to space?</vt:lpstr>
      <vt:lpstr>Future Challenges</vt:lpstr>
      <vt:lpstr>Or Opportunity…</vt:lpstr>
      <vt:lpstr>Future Challenges and Opportunities</vt:lpstr>
      <vt:lpstr>Network of Networks</vt:lpstr>
      <vt:lpstr>Happily Ever After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Harvard Depository</dc:title>
  <dc:creator>FASDSM</dc:creator>
  <cp:lastModifiedBy>Marie Waltz</cp:lastModifiedBy>
  <cp:revision>52</cp:revision>
  <dcterms:created xsi:type="dcterms:W3CDTF">2013-06-04T10:53:53Z</dcterms:created>
  <dcterms:modified xsi:type="dcterms:W3CDTF">2015-02-12T23:17:39Z</dcterms:modified>
</cp:coreProperties>
</file>