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2"/>
  </p:notesMasterIdLst>
  <p:sldIdLst>
    <p:sldId id="256" r:id="rId2"/>
    <p:sldId id="266" r:id="rId3"/>
    <p:sldId id="267" r:id="rId4"/>
    <p:sldId id="261" r:id="rId5"/>
    <p:sldId id="258" r:id="rId6"/>
    <p:sldId id="268" r:id="rId7"/>
    <p:sldId id="259" r:id="rId8"/>
    <p:sldId id="269" r:id="rId9"/>
    <p:sldId id="270" r:id="rId10"/>
    <p:sldId id="271"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6275" autoAdjust="0"/>
  </p:normalViewPr>
  <p:slideViewPr>
    <p:cSldViewPr snapToGrid="0" snapToObjects="1">
      <p:cViewPr varScale="1">
        <p:scale>
          <a:sx n="56" d="100"/>
          <a:sy n="56" d="100"/>
        </p:scale>
        <p:origin x="-147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FBD3B4-A20A-8543-8480-3D296C8AEE5D}" type="datetimeFigureOut">
              <a:rPr lang="en-US" smtClean="0"/>
              <a:pPr/>
              <a:t>1/27/2014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E6015B-2243-364C-B0F2-D40A9BF9FA5A}" type="slidenum">
              <a:rPr lang="en-US" smtClean="0"/>
              <a:pPr/>
              <a:t>‹#›</a:t>
            </a:fld>
            <a:endParaRPr lang="en-US"/>
          </a:p>
        </p:txBody>
      </p:sp>
    </p:spTree>
    <p:extLst>
      <p:ext uri="{BB962C8B-B14F-4D97-AF65-F5344CB8AC3E}">
        <p14:creationId xmlns:p14="http://schemas.microsoft.com/office/powerpoint/2010/main" xmlns="" val="209952096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“A tale of two mega-regions and many systems: the </a:t>
            </a:r>
            <a:r>
              <a:rPr lang="en-US" sz="1200" dirty="0" err="1" smtClean="0"/>
              <a:t>Californias</a:t>
            </a:r>
            <a:r>
              <a:rPr lang="en-US" sz="1200" dirty="0" smtClean="0"/>
              <a:t> and shared print projects”</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Co-presented with Rick Burke (SCELC) and Mark Stover (CSU)</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3E6015B-2243-364C-B0F2-D40A9BF9FA5A}" type="slidenum">
              <a:rPr lang="en-US" smtClean="0"/>
              <a:pPr/>
              <a:t>1</a:t>
            </a:fld>
            <a:endParaRPr lang="en-US"/>
          </a:p>
        </p:txBody>
      </p:sp>
    </p:spTree>
    <p:extLst>
      <p:ext uri="{BB962C8B-B14F-4D97-AF65-F5344CB8AC3E}">
        <p14:creationId xmlns:p14="http://schemas.microsoft.com/office/powerpoint/2010/main" xmlns="" val="4207909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E6015B-2243-364C-B0F2-D40A9BF9FA5A}" type="slidenum">
              <a:rPr lang="en-US" smtClean="0"/>
              <a:pPr/>
              <a:t>4</a:t>
            </a:fld>
            <a:endParaRPr lang="en-US"/>
          </a:p>
        </p:txBody>
      </p:sp>
    </p:spTree>
    <p:extLst>
      <p:ext uri="{BB962C8B-B14F-4D97-AF65-F5344CB8AC3E}">
        <p14:creationId xmlns:p14="http://schemas.microsoft.com/office/powerpoint/2010/main" xmlns="" val="2585854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UC Libraries have just completed a</a:t>
            </a:r>
            <a:r>
              <a:rPr lang="en-US" baseline="0" dirty="0" smtClean="0"/>
              <a:t> year long strategic planning process for Shared Print. The shared print program had been operating under a strategic plan adopted several years ago and several key changes have emerged in the environment (including the development of regional print collaborations, infrastructure support from OCLC for disclosure of print archives, and support for community development by CRL)  suggesting the need for a refresh. </a:t>
            </a:r>
          </a:p>
          <a:p>
            <a:endParaRPr lang="en-US" baseline="0" dirty="0" smtClean="0"/>
          </a:p>
          <a:p>
            <a:r>
              <a:rPr lang="en-US" baseline="0" dirty="0" smtClean="0"/>
              <a:t>The new strategic plan includes 6 general programmatic goals and 3 specific goals for a shared monographs strategy. Here are just a few highlights:</a:t>
            </a:r>
          </a:p>
          <a:p>
            <a:endParaRPr lang="en-US" baseline="0" dirty="0" smtClean="0"/>
          </a:p>
          <a:p>
            <a:r>
              <a:rPr lang="en-US" baseline="0" dirty="0" smtClean="0"/>
              <a:t>We hope to accelerate the development of shared collections. Like many other libraries, we are faced with tremendous space pressures for physical collections. The 2 RLFs will be filled in the next few years and our planning for a new facility is uncertain, certainly the planning horizon for a new facility would extend beyond the projected fill date of our two facilities. </a:t>
            </a:r>
          </a:p>
          <a:p>
            <a:endParaRPr lang="en-US" baseline="0" dirty="0" smtClean="0"/>
          </a:p>
          <a:p>
            <a:r>
              <a:rPr lang="en-US" baseline="0" dirty="0" smtClean="0"/>
              <a:t>And finally, for monographs, one of the key goals will be to create an ecosystem of monograph collections and partnership to support access and collection management decisions. </a:t>
            </a:r>
          </a:p>
          <a:p>
            <a:endParaRPr lang="en-US" baseline="0" dirty="0" smtClean="0"/>
          </a:p>
          <a:p>
            <a:r>
              <a:rPr lang="en-US" baseline="0" dirty="0" smtClean="0"/>
              <a:t>There are other goals around preservation and stewardship, holistic collection management and prospective collection development. I invite you to visit the website in the next few weeks.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3E6015B-2243-364C-B0F2-D40A9BF9FA5A}" type="slidenum">
              <a:rPr lang="en-US" smtClean="0"/>
              <a:pPr/>
              <a:t>5</a:t>
            </a:fld>
            <a:endParaRPr lang="en-US"/>
          </a:p>
        </p:txBody>
      </p:sp>
    </p:spTree>
    <p:extLst>
      <p:ext uri="{BB962C8B-B14F-4D97-AF65-F5344CB8AC3E}">
        <p14:creationId xmlns:p14="http://schemas.microsoft.com/office/powerpoint/2010/main" xmlns="" val="3013629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achieve these goals, UC</a:t>
            </a:r>
            <a:r>
              <a:rPr lang="en-US" baseline="0" dirty="0" smtClean="0"/>
              <a:t> Libraries will pursue 2 key strategies: </a:t>
            </a:r>
          </a:p>
          <a:p>
            <a:endParaRPr lang="en-US" dirty="0" smtClean="0"/>
          </a:p>
          <a:p>
            <a:r>
              <a:rPr lang="en-US" sz="1200" b="1" kern="1200" dirty="0" smtClean="0">
                <a:solidFill>
                  <a:schemeClr val="tx1"/>
                </a:solidFill>
                <a:effectLst/>
                <a:latin typeface="+mn-lt"/>
                <a:ea typeface="+mn-ea"/>
                <a:cs typeface="+mn-cs"/>
              </a:rPr>
              <a:t>Phased approach to space reclamation through print collaboration</a:t>
            </a:r>
          </a:p>
          <a:p>
            <a:r>
              <a:rPr lang="en-US" sz="1200" kern="1200" dirty="0" smtClean="0">
                <a:solidFill>
                  <a:schemeClr val="tx1"/>
                </a:solidFill>
                <a:effectLst/>
                <a:latin typeface="+mn-lt"/>
                <a:ea typeface="+mn-ea"/>
                <a:cs typeface="+mn-cs"/>
              </a:rPr>
              <a:t>Implement a phased approach to space reclamation and development of a collective print collection, focusing on serials, monographs and federal documents.</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Cultivate policies and infrastructure to advance print collaboration</a:t>
            </a:r>
          </a:p>
          <a:p>
            <a:r>
              <a:rPr lang="en-US" sz="1200" kern="1200" dirty="0" smtClean="0">
                <a:solidFill>
                  <a:schemeClr val="tx1"/>
                </a:solidFill>
                <a:effectLst/>
                <a:latin typeface="+mn-lt"/>
                <a:ea typeface="+mn-ea"/>
                <a:cs typeface="+mn-cs"/>
              </a:rPr>
              <a:t>Cultivate policies, services, resources and infrastructure to advance shared print collection development.</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Any projects that</a:t>
            </a:r>
            <a:r>
              <a:rPr lang="en-US" sz="1200" kern="1200" baseline="0" dirty="0" smtClean="0">
                <a:solidFill>
                  <a:schemeClr val="tx1"/>
                </a:solidFill>
                <a:effectLst/>
                <a:latin typeface="+mn-lt"/>
                <a:ea typeface="+mn-ea"/>
                <a:cs typeface="+mn-cs"/>
              </a:rPr>
              <a:t> are developed to advance these strategies will be accompanied by an early planning phase in which we will establish some </a:t>
            </a:r>
            <a:r>
              <a:rPr lang="en-US" sz="1200" kern="1200" dirty="0" smtClean="0">
                <a:solidFill>
                  <a:schemeClr val="tx1"/>
                </a:solidFill>
                <a:effectLst/>
                <a:latin typeface="+mn-lt"/>
                <a:ea typeface="+mn-ea"/>
                <a:cs typeface="+mn-cs"/>
              </a:rPr>
              <a:t>success indicators.</a:t>
            </a:r>
            <a:r>
              <a:rPr lang="en-US" sz="1200" kern="1200" baseline="0" dirty="0" smtClean="0">
                <a:solidFill>
                  <a:schemeClr val="tx1"/>
                </a:solidFill>
                <a:effectLst/>
                <a:latin typeface="+mn-lt"/>
                <a:ea typeface="+mn-ea"/>
                <a:cs typeface="+mn-cs"/>
              </a:rPr>
              <a:t> We felt the need for success indicators </a:t>
            </a:r>
            <a:r>
              <a:rPr lang="en-US" sz="1200" kern="1200" dirty="0" smtClean="0">
                <a:solidFill>
                  <a:schemeClr val="tx1"/>
                </a:solidFill>
                <a:effectLst/>
                <a:latin typeface="+mn-lt"/>
                <a:ea typeface="+mn-ea"/>
                <a:cs typeface="+mn-cs"/>
              </a:rPr>
              <a:t>ensure a reasonable scale of collaboration and a level of benefit appropriate for the scope of collaboration (</a:t>
            </a:r>
            <a:r>
              <a:rPr lang="en-US" sz="1200" kern="1200" dirty="0" err="1" smtClean="0">
                <a:solidFill>
                  <a:schemeClr val="tx1"/>
                </a:solidFill>
                <a:effectLst/>
                <a:latin typeface="+mn-lt"/>
                <a:ea typeface="+mn-ea"/>
                <a:cs typeface="+mn-cs"/>
              </a:rPr>
              <a:t>consortial</a:t>
            </a:r>
            <a:r>
              <a:rPr lang="en-US" sz="1200" kern="1200" dirty="0" smtClean="0">
                <a:solidFill>
                  <a:schemeClr val="tx1"/>
                </a:solidFill>
                <a:effectLst/>
                <a:latin typeface="+mn-lt"/>
                <a:ea typeface="+mn-ea"/>
                <a:cs typeface="+mn-cs"/>
              </a:rPr>
              <a:t>, state, regional or network.)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Indicators may be expressed as a percent of collections under agreement, scope of space reclamation, or completion of policies, tools development, and metadata disclosures by a specific date. </a:t>
            </a:r>
          </a:p>
        </p:txBody>
      </p:sp>
      <p:sp>
        <p:nvSpPr>
          <p:cNvPr id="4" name="Slide Number Placeholder 3"/>
          <p:cNvSpPr>
            <a:spLocks noGrp="1"/>
          </p:cNvSpPr>
          <p:nvPr>
            <p:ph type="sldNum" sz="quarter" idx="10"/>
          </p:nvPr>
        </p:nvSpPr>
        <p:spPr/>
        <p:txBody>
          <a:bodyPr/>
          <a:lstStyle/>
          <a:p>
            <a:fld id="{C3E6015B-2243-364C-B0F2-D40A9BF9FA5A}" type="slidenum">
              <a:rPr lang="en-US" smtClean="0"/>
              <a:pPr/>
              <a:t>6</a:t>
            </a:fld>
            <a:endParaRPr lang="en-US"/>
          </a:p>
        </p:txBody>
      </p:sp>
    </p:spTree>
    <p:extLst>
      <p:ext uri="{BB962C8B-B14F-4D97-AF65-F5344CB8AC3E}">
        <p14:creationId xmlns:p14="http://schemas.microsoft.com/office/powerpoint/2010/main" xmlns="" val="3013629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a:t>
            </a:r>
            <a:r>
              <a:rPr lang="en-US" baseline="0" dirty="0" smtClean="0"/>
              <a:t> of the activities we are currently evaluating as possible directions to pursue include:</a:t>
            </a:r>
            <a:endParaRPr lang="en-US" dirty="0"/>
          </a:p>
        </p:txBody>
      </p:sp>
      <p:sp>
        <p:nvSpPr>
          <p:cNvPr id="4" name="Slide Number Placeholder 3"/>
          <p:cNvSpPr>
            <a:spLocks noGrp="1"/>
          </p:cNvSpPr>
          <p:nvPr>
            <p:ph type="sldNum" sz="quarter" idx="10"/>
          </p:nvPr>
        </p:nvSpPr>
        <p:spPr/>
        <p:txBody>
          <a:bodyPr/>
          <a:lstStyle/>
          <a:p>
            <a:fld id="{C3E6015B-2243-364C-B0F2-D40A9BF9FA5A}" type="slidenum">
              <a:rPr lang="en-US" smtClean="0"/>
              <a:pPr/>
              <a:t>7</a:t>
            </a:fld>
            <a:endParaRPr lang="en-US"/>
          </a:p>
        </p:txBody>
      </p:sp>
    </p:spTree>
    <p:extLst>
      <p:ext uri="{BB962C8B-B14F-4D97-AF65-F5344CB8AC3E}">
        <p14:creationId xmlns:p14="http://schemas.microsoft.com/office/powerpoint/2010/main" xmlns="" val="4014354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Planning and decision-making for Shared Print collections is collaborative and integrated in the UC Libraries Advisory Structure through two teams:</a:t>
            </a:r>
          </a:p>
          <a:p>
            <a:pPr lvl="0">
              <a:buFont typeface="Arial" pitchFamily="34" charset="0"/>
              <a:buChar char="•"/>
            </a:pPr>
            <a:r>
              <a:rPr lang="en-US" sz="1200" kern="1200" dirty="0" smtClean="0">
                <a:solidFill>
                  <a:schemeClr val="tx1"/>
                </a:solidFill>
                <a:effectLst/>
                <a:latin typeface="+mn-lt"/>
                <a:ea typeface="+mn-ea"/>
                <a:cs typeface="+mn-cs"/>
              </a:rPr>
              <a:t>Shared Print Strategy Team</a:t>
            </a:r>
          </a:p>
          <a:p>
            <a:pPr lvl="0">
              <a:buFont typeface="Arial" pitchFamily="34" charset="0"/>
              <a:buChar char="•"/>
            </a:pPr>
            <a:r>
              <a:rPr lang="en-US" sz="1200" kern="1200" dirty="0" smtClean="0">
                <a:solidFill>
                  <a:schemeClr val="tx1"/>
                </a:solidFill>
                <a:effectLst/>
                <a:latin typeface="+mn-lt"/>
                <a:ea typeface="+mn-ea"/>
                <a:cs typeface="+mn-cs"/>
              </a:rPr>
              <a:t>Shared Print Operations Team</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teams are ongoing groups, with a portfolio of collections, policies, projects, agreements, tools and toolkits. The Shared Print Strategy Team reports to the Collection Building &amp; Management Strategic Action Group (SAG3) in the advisory structure. The Shared Print Operations Team reports to the strategy team. The teams also consult with collections officers, bibliographers and other staff at all campuses, as needed.</a:t>
            </a:r>
          </a:p>
          <a:p>
            <a:r>
              <a:rPr lang="en-US" sz="1200" kern="1200" dirty="0" smtClean="0">
                <a:solidFill>
                  <a:schemeClr val="tx1"/>
                </a:solidFill>
                <a:effectLst/>
                <a:latin typeface="+mn-lt"/>
                <a:ea typeface="+mn-ea"/>
                <a:cs typeface="+mn-cs"/>
              </a:rPr>
              <a:t>In addition, the Shared Print Manager serves on the Shared Library Facilities Board which governs the University of California Libraries’ Regional Library Facilities. </a:t>
            </a:r>
          </a:p>
        </p:txBody>
      </p:sp>
      <p:sp>
        <p:nvSpPr>
          <p:cNvPr id="4" name="Slide Number Placeholder 3"/>
          <p:cNvSpPr>
            <a:spLocks noGrp="1"/>
          </p:cNvSpPr>
          <p:nvPr>
            <p:ph type="sldNum" sz="quarter" idx="10"/>
          </p:nvPr>
        </p:nvSpPr>
        <p:spPr/>
        <p:txBody>
          <a:bodyPr/>
          <a:lstStyle/>
          <a:p>
            <a:fld id="{C3E6015B-2243-364C-B0F2-D40A9BF9FA5A}"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Within</a:t>
            </a:r>
            <a:r>
              <a:rPr lang="en-US" sz="1200" kern="1200" baseline="0" dirty="0" smtClean="0">
                <a:solidFill>
                  <a:schemeClr val="tx1"/>
                </a:solidFill>
                <a:effectLst/>
                <a:latin typeface="+mn-lt"/>
                <a:ea typeface="+mn-ea"/>
                <a:cs typeface="+mn-cs"/>
              </a:rPr>
              <a:t> CDL, there are several programs for shared services. </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One of those programs is the </a:t>
            </a:r>
            <a:r>
              <a:rPr lang="en-US" sz="1200" kern="1200" dirty="0" smtClean="0">
                <a:solidFill>
                  <a:schemeClr val="tx1"/>
                </a:solidFill>
                <a:effectLst/>
                <a:latin typeface="+mn-lt"/>
                <a:ea typeface="+mn-ea"/>
                <a:cs typeface="+mn-cs"/>
              </a:rPr>
              <a:t>Collection Development and Management Program. This program has three services: licensing, mass digitization and shared print.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Each</a:t>
            </a:r>
            <a:r>
              <a:rPr lang="en-US" sz="1200" kern="1200" baseline="0" dirty="0" smtClean="0">
                <a:solidFill>
                  <a:schemeClr val="tx1"/>
                </a:solidFill>
                <a:effectLst/>
                <a:latin typeface="+mn-lt"/>
                <a:ea typeface="+mn-ea"/>
                <a:cs typeface="+mn-cs"/>
              </a:rPr>
              <a:t> of these services communicates with staff at campus libraries. Shared print and licensing, in particular, work with collections officers and bibliographers. And because of the physical nature of the materials, shared print also works quite extensively with the directors and staff of our regional library facilities. </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3E6015B-2243-364C-B0F2-D40A9BF9FA5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42C8AB-7DF8-A547-80EF-14B4AFF6CFBB}" type="datetimeFigureOut">
              <a:rPr lang="en-US" smtClean="0"/>
              <a:pPr/>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421015-4A07-8B45-833B-E5B8D89F7C6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42C8AB-7DF8-A547-80EF-14B4AFF6CFBB}" type="datetimeFigureOut">
              <a:rPr lang="en-US" smtClean="0"/>
              <a:pPr/>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421015-4A07-8B45-833B-E5B8D89F7C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42C8AB-7DF8-A547-80EF-14B4AFF6CFBB}" type="datetimeFigureOut">
              <a:rPr lang="en-US" smtClean="0"/>
              <a:pPr/>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421015-4A07-8B45-833B-E5B8D89F7C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42C8AB-7DF8-A547-80EF-14B4AFF6CFBB}" type="datetimeFigureOut">
              <a:rPr lang="en-US" smtClean="0"/>
              <a:pPr/>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421015-4A07-8B45-833B-E5B8D89F7C6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42C8AB-7DF8-A547-80EF-14B4AFF6CFBB}" type="datetimeFigureOut">
              <a:rPr lang="en-US" smtClean="0"/>
              <a:pPr/>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421015-4A07-8B45-833B-E5B8D89F7C6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42C8AB-7DF8-A547-80EF-14B4AFF6CFBB}" type="datetimeFigureOut">
              <a:rPr lang="en-US" smtClean="0"/>
              <a:pPr/>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421015-4A07-8B45-833B-E5B8D89F7C6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42C8AB-7DF8-A547-80EF-14B4AFF6CFBB}" type="datetimeFigureOut">
              <a:rPr lang="en-US" smtClean="0"/>
              <a:pPr/>
              <a:t>1/27/2014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421015-4A07-8B45-833B-E5B8D89F7C6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42C8AB-7DF8-A547-80EF-14B4AFF6CFBB}" type="datetimeFigureOut">
              <a:rPr lang="en-US" smtClean="0"/>
              <a:pPr/>
              <a:t>1/27/2014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421015-4A07-8B45-833B-E5B8D89F7C6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42C8AB-7DF8-A547-80EF-14B4AFF6CFBB}" type="datetimeFigureOut">
              <a:rPr lang="en-US" smtClean="0"/>
              <a:pPr/>
              <a:t>1/27/2014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421015-4A07-8B45-833B-E5B8D89F7C6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42C8AB-7DF8-A547-80EF-14B4AFF6CFBB}" type="datetimeFigureOut">
              <a:rPr lang="en-US" smtClean="0"/>
              <a:pPr/>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421015-4A07-8B45-833B-E5B8D89F7C6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42C8AB-7DF8-A547-80EF-14B4AFF6CFBB}" type="datetimeFigureOut">
              <a:rPr lang="en-US" smtClean="0"/>
              <a:pPr/>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421015-4A07-8B45-833B-E5B8D89F7C6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42C8AB-7DF8-A547-80EF-14B4AFF6CFBB}" type="datetimeFigureOut">
              <a:rPr lang="en-US" smtClean="0"/>
              <a:pPr/>
              <a:t>1/27/2014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421015-4A07-8B45-833B-E5B8D89F7C6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cdlib.org/services/collections/sharedprin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1311"/>
            <a:ext cx="7772400" cy="1470025"/>
          </a:xfrm>
        </p:spPr>
        <p:txBody>
          <a:bodyPr>
            <a:normAutofit/>
          </a:bodyPr>
          <a:lstStyle/>
          <a:p>
            <a:r>
              <a:rPr lang="en-US" sz="3600" dirty="0" smtClean="0"/>
              <a:t>Shared Print Planning and Organization</a:t>
            </a:r>
            <a:br>
              <a:rPr lang="en-US" sz="3600" dirty="0" smtClean="0"/>
            </a:br>
            <a:r>
              <a:rPr lang="en-US" sz="3600" dirty="0" smtClean="0"/>
              <a:t>at the University of California Libraries</a:t>
            </a:r>
            <a:endParaRPr lang="en-US" sz="3600" dirty="0"/>
          </a:p>
        </p:txBody>
      </p:sp>
      <p:sp>
        <p:nvSpPr>
          <p:cNvPr id="3" name="Subtitle 2"/>
          <p:cNvSpPr>
            <a:spLocks noGrp="1"/>
          </p:cNvSpPr>
          <p:nvPr>
            <p:ph type="subTitle" idx="1"/>
          </p:nvPr>
        </p:nvSpPr>
        <p:spPr>
          <a:xfrm>
            <a:off x="436370" y="4182509"/>
            <a:ext cx="8352030" cy="778958"/>
          </a:xfrm>
        </p:spPr>
        <p:txBody>
          <a:bodyPr>
            <a:noAutofit/>
          </a:bodyPr>
          <a:lstStyle/>
          <a:p>
            <a:pPr algn="l"/>
            <a:r>
              <a:rPr lang="en-US" sz="2400" dirty="0" smtClean="0"/>
              <a:t>Emily Stambaugh, Shared Print Manager</a:t>
            </a:r>
          </a:p>
        </p:txBody>
      </p:sp>
      <p:pic>
        <p:nvPicPr>
          <p:cNvPr id="4" name="Picture 3" descr="cdl_logo.gif"/>
          <p:cNvPicPr>
            <a:picLocks noChangeAspect="1"/>
          </p:cNvPicPr>
          <p:nvPr/>
        </p:nvPicPr>
        <p:blipFill>
          <a:blip r:embed="rId3" cstate="print"/>
          <a:stretch>
            <a:fillRect/>
          </a:stretch>
        </p:blipFill>
        <p:spPr>
          <a:xfrm>
            <a:off x="5875867" y="382948"/>
            <a:ext cx="2912533" cy="1044393"/>
          </a:xfrm>
          <a:prstGeom prst="rect">
            <a:avLst/>
          </a:prstGeom>
        </p:spPr>
      </p:pic>
      <p:sp>
        <p:nvSpPr>
          <p:cNvPr id="5" name="TextBox 4"/>
          <p:cNvSpPr txBox="1"/>
          <p:nvPr/>
        </p:nvSpPr>
        <p:spPr>
          <a:xfrm>
            <a:off x="436371" y="4824074"/>
            <a:ext cx="8021830" cy="1107996"/>
          </a:xfrm>
          <a:prstGeom prst="rect">
            <a:avLst/>
          </a:prstGeom>
          <a:noFill/>
        </p:spPr>
        <p:txBody>
          <a:bodyPr wrap="square" rtlCol="0">
            <a:spAutoFit/>
          </a:bodyPr>
          <a:lstStyle/>
          <a:p>
            <a:r>
              <a:rPr lang="en-US" sz="2400" dirty="0" smtClean="0"/>
              <a:t>CRL PAN meeting, January 24, 2014 </a:t>
            </a:r>
          </a:p>
          <a:p>
            <a:r>
              <a:rPr lang="en-US" sz="2400" dirty="0" smtClean="0"/>
              <a:t>ALA Midwinter, Philadelphia, PA</a:t>
            </a:r>
          </a:p>
          <a:p>
            <a:endParaRPr lang="en-US" dirty="0"/>
          </a:p>
        </p:txBody>
      </p:sp>
    </p:spTree>
    <p:extLst>
      <p:ext uri="{BB962C8B-B14F-4D97-AF65-F5344CB8AC3E}">
        <p14:creationId xmlns:p14="http://schemas.microsoft.com/office/powerpoint/2010/main" xmlns="" val="1467704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UC Shared Print website</a:t>
            </a:r>
            <a:endParaRPr lang="en-US" dirty="0"/>
          </a:p>
        </p:txBody>
      </p:sp>
      <p:sp>
        <p:nvSpPr>
          <p:cNvPr id="3" name="Content Placeholder 2"/>
          <p:cNvSpPr>
            <a:spLocks noGrp="1"/>
          </p:cNvSpPr>
          <p:nvPr>
            <p:ph idx="1"/>
          </p:nvPr>
        </p:nvSpPr>
        <p:spPr/>
        <p:txBody>
          <a:bodyPr/>
          <a:lstStyle/>
          <a:p>
            <a:pPr>
              <a:buNone/>
            </a:pPr>
            <a:r>
              <a:rPr lang="en-US" dirty="0" smtClean="0">
                <a:hlinkClick r:id="rId2"/>
              </a:rPr>
              <a:t>http://www.cdlib.org/services/collections/sharedprint/</a:t>
            </a:r>
            <a:endParaRPr lang="en-US" dirty="0" smtClean="0"/>
          </a:p>
          <a:p>
            <a:pPr>
              <a:buNone/>
            </a:pPr>
            <a:endParaRPr lang="en-US" dirty="0" smtClean="0"/>
          </a:p>
          <a:p>
            <a:pPr>
              <a:buNone/>
            </a:pPr>
            <a:r>
              <a:rPr lang="en-US" dirty="0" smtClean="0"/>
              <a:t>Please visit the site to see our:</a:t>
            </a:r>
          </a:p>
          <a:p>
            <a:r>
              <a:rPr lang="en-US" dirty="0" smtClean="0"/>
              <a:t>Shared Print Strategic Plan 2013-2018</a:t>
            </a:r>
          </a:p>
          <a:p>
            <a:r>
              <a:rPr lang="en-US" dirty="0" smtClean="0"/>
              <a:t>Policies, models, toolkits</a:t>
            </a:r>
          </a:p>
          <a:p>
            <a:r>
              <a:rPr lang="en-US" dirty="0" smtClean="0"/>
              <a:t>Existing agreements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UC Libraries by the numbers</a:t>
            </a:r>
          </a:p>
          <a:p>
            <a:r>
              <a:rPr lang="en-US" dirty="0" smtClean="0"/>
              <a:t>Existing shared print activities</a:t>
            </a:r>
          </a:p>
          <a:p>
            <a:r>
              <a:rPr lang="en-US" dirty="0" smtClean="0"/>
              <a:t>Strategic planning</a:t>
            </a:r>
          </a:p>
          <a:p>
            <a:r>
              <a:rPr lang="en-US" dirty="0" smtClean="0"/>
              <a:t>Possible future projects</a:t>
            </a:r>
          </a:p>
          <a:p>
            <a:r>
              <a:rPr lang="en-US" dirty="0" smtClean="0"/>
              <a:t>Organizational structure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8432799" cy="827616"/>
          </a:xfrm>
        </p:spPr>
        <p:txBody>
          <a:bodyPr>
            <a:normAutofit/>
          </a:bodyPr>
          <a:lstStyle/>
          <a:p>
            <a:r>
              <a:rPr lang="en-US" sz="2800" b="0" dirty="0" smtClean="0"/>
              <a:t>UC Libraries at a Glance</a:t>
            </a:r>
            <a:endParaRPr lang="en-US" sz="2800" b="0" dirty="0"/>
          </a:p>
        </p:txBody>
      </p:sp>
      <p:pic>
        <p:nvPicPr>
          <p:cNvPr id="7" name="Content Placeholder 6" descr="Cal_Map.jpg"/>
          <p:cNvPicPr>
            <a:picLocks noGrp="1" noChangeAspect="1"/>
          </p:cNvPicPr>
          <p:nvPr>
            <p:ph idx="1"/>
          </p:nvPr>
        </p:nvPicPr>
        <p:blipFill>
          <a:blip r:embed="rId2"/>
          <a:stretch>
            <a:fillRect/>
          </a:stretch>
        </p:blipFill>
        <p:spPr>
          <a:xfrm>
            <a:off x="4199467" y="1100666"/>
            <a:ext cx="4690532" cy="5249333"/>
          </a:xfrm>
        </p:spPr>
      </p:pic>
      <p:sp>
        <p:nvSpPr>
          <p:cNvPr id="6" name="Text Placeholder 5"/>
          <p:cNvSpPr>
            <a:spLocks noGrp="1"/>
          </p:cNvSpPr>
          <p:nvPr>
            <p:ph type="body" sz="half" idx="2"/>
          </p:nvPr>
        </p:nvSpPr>
        <p:spPr>
          <a:xfrm>
            <a:off x="457200" y="1435100"/>
            <a:ext cx="3742267" cy="4914900"/>
          </a:xfrm>
        </p:spPr>
        <p:txBody>
          <a:bodyPr>
            <a:normAutofit/>
          </a:bodyPr>
          <a:lstStyle/>
          <a:p>
            <a:pPr>
              <a:buFont typeface="Arial" pitchFamily="34" charset="0"/>
              <a:buChar char="•"/>
            </a:pPr>
            <a:r>
              <a:rPr lang="en-US" sz="1800" dirty="0" smtClean="0"/>
              <a:t>10  state funded campuses</a:t>
            </a:r>
          </a:p>
          <a:p>
            <a:pPr>
              <a:buFont typeface="Arial" pitchFamily="34" charset="0"/>
              <a:buChar char="•"/>
            </a:pPr>
            <a:r>
              <a:rPr lang="en-US" sz="1800" dirty="0" smtClean="0"/>
              <a:t>100 libraries</a:t>
            </a:r>
          </a:p>
          <a:p>
            <a:pPr>
              <a:buFont typeface="Arial" pitchFamily="34" charset="0"/>
              <a:buChar char="•"/>
            </a:pPr>
            <a:r>
              <a:rPr lang="en-US" sz="1800" dirty="0" smtClean="0"/>
              <a:t>2,400 library staff</a:t>
            </a:r>
          </a:p>
          <a:p>
            <a:pPr>
              <a:buFont typeface="Arial" pitchFamily="34" charset="0"/>
              <a:buChar char="•"/>
            </a:pPr>
            <a:r>
              <a:rPr lang="en-US" sz="1800" dirty="0" smtClean="0"/>
              <a:t>400,000 </a:t>
            </a:r>
            <a:r>
              <a:rPr lang="en-US" sz="1800" dirty="0" err="1" smtClean="0"/>
              <a:t>systemwide</a:t>
            </a:r>
            <a:r>
              <a:rPr lang="en-US" sz="1800" dirty="0" smtClean="0"/>
              <a:t> population</a:t>
            </a:r>
          </a:p>
          <a:p>
            <a:endParaRPr lang="en-US" sz="1800" dirty="0"/>
          </a:p>
          <a:p>
            <a:pPr>
              <a:buFont typeface="Arial" pitchFamily="34" charset="0"/>
              <a:buChar char="•"/>
            </a:pPr>
            <a:r>
              <a:rPr lang="en-US" sz="1800" dirty="0" smtClean="0"/>
              <a:t>38 M print volumes</a:t>
            </a:r>
          </a:p>
          <a:p>
            <a:pPr>
              <a:buFont typeface="Arial" pitchFamily="34" charset="0"/>
              <a:buChar char="•"/>
            </a:pPr>
            <a:r>
              <a:rPr lang="en-US" sz="1800" dirty="0" smtClean="0"/>
              <a:t>3.5 M digitized</a:t>
            </a:r>
          </a:p>
          <a:p>
            <a:pPr>
              <a:buFont typeface="Arial" pitchFamily="34" charset="0"/>
              <a:buChar char="•"/>
            </a:pPr>
            <a:r>
              <a:rPr lang="en-US" sz="1800" dirty="0" smtClean="0"/>
              <a:t>2.7 M items checked out</a:t>
            </a:r>
          </a:p>
          <a:p>
            <a:pPr>
              <a:buFont typeface="Arial" pitchFamily="34" charset="0"/>
              <a:buChar char="•"/>
            </a:pPr>
            <a:r>
              <a:rPr lang="en-US" sz="1800" dirty="0" smtClean="0"/>
              <a:t>116,474 items exchanged between UC campuses</a:t>
            </a:r>
          </a:p>
          <a:p>
            <a:pPr>
              <a:buFont typeface="Arial" pitchFamily="34" charset="0"/>
              <a:buChar char="•"/>
            </a:pPr>
            <a:r>
              <a:rPr lang="en-US" sz="1800" dirty="0" smtClean="0"/>
              <a:t>40,000 </a:t>
            </a:r>
            <a:r>
              <a:rPr lang="en-US" sz="1800" dirty="0" err="1" smtClean="0"/>
              <a:t>returnables</a:t>
            </a:r>
            <a:r>
              <a:rPr lang="en-US" sz="1800" dirty="0" smtClean="0"/>
              <a:t> lent</a:t>
            </a:r>
          </a:p>
          <a:p>
            <a:pPr>
              <a:buFont typeface="Arial" pitchFamily="34" charset="0"/>
              <a:buChar char="•"/>
            </a:pPr>
            <a:r>
              <a:rPr lang="en-US" sz="1800" dirty="0" smtClean="0"/>
              <a:t>50,000 </a:t>
            </a:r>
            <a:r>
              <a:rPr lang="en-US" sz="1800" dirty="0" err="1" smtClean="0"/>
              <a:t>returnables</a:t>
            </a:r>
            <a:r>
              <a:rPr lang="en-US" sz="1800" dirty="0" smtClean="0"/>
              <a:t> borrowed</a:t>
            </a:r>
            <a:endParaRPr lang="en-US" dirty="0"/>
          </a:p>
          <a:p>
            <a:endParaRPr lang="en-US" dirty="0" smtClean="0"/>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normAutofit/>
          </a:bodyPr>
          <a:lstStyle/>
          <a:p>
            <a:r>
              <a:rPr lang="en-US" dirty="0" smtClean="0"/>
              <a:t>Existing shared </a:t>
            </a:r>
            <a:r>
              <a:rPr lang="en-US" dirty="0"/>
              <a:t>p</a:t>
            </a:r>
            <a:r>
              <a:rPr lang="en-US" dirty="0" smtClean="0"/>
              <a:t>rint activities</a:t>
            </a:r>
            <a:endParaRPr lang="en-US" dirty="0"/>
          </a:p>
        </p:txBody>
      </p:sp>
      <p:sp>
        <p:nvSpPr>
          <p:cNvPr id="5" name="Text Placeholder 4"/>
          <p:cNvSpPr>
            <a:spLocks noGrp="1"/>
          </p:cNvSpPr>
          <p:nvPr>
            <p:ph type="body" idx="1"/>
          </p:nvPr>
        </p:nvSpPr>
        <p:spPr>
          <a:xfrm>
            <a:off x="595225" y="1535669"/>
            <a:ext cx="4040188" cy="639762"/>
          </a:xfrm>
          <a:solidFill>
            <a:schemeClr val="accent1">
              <a:lumMod val="60000"/>
              <a:lumOff val="40000"/>
            </a:schemeClr>
          </a:solidFill>
        </p:spPr>
        <p:txBody>
          <a:bodyPr>
            <a:normAutofit fontScale="92500" lnSpcReduction="20000"/>
          </a:bodyPr>
          <a:lstStyle/>
          <a:p>
            <a:r>
              <a:rPr lang="en-US" dirty="0" smtClean="0"/>
              <a:t>Policies, Models, Services and Toolkits</a:t>
            </a:r>
            <a:endParaRPr lang="en-US" dirty="0"/>
          </a:p>
        </p:txBody>
      </p:sp>
      <p:sp>
        <p:nvSpPr>
          <p:cNvPr id="6" name="Content Placeholder 5"/>
          <p:cNvSpPr>
            <a:spLocks noGrp="1"/>
          </p:cNvSpPr>
          <p:nvPr>
            <p:ph sz="half" idx="2"/>
          </p:nvPr>
        </p:nvSpPr>
        <p:spPr>
          <a:xfrm>
            <a:off x="595225" y="2175430"/>
            <a:ext cx="4040188" cy="2985781"/>
          </a:xfr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l="100000" t="100000"/>
            </a:path>
            <a:tileRect r="-100000" b="-100000"/>
          </a:gradFill>
        </p:spPr>
        <p:txBody>
          <a:bodyPr>
            <a:normAutofit/>
          </a:bodyPr>
          <a:lstStyle/>
          <a:p>
            <a:r>
              <a:rPr lang="en-US" dirty="0" smtClean="0"/>
              <a:t>Persistence Policy</a:t>
            </a:r>
          </a:p>
          <a:p>
            <a:r>
              <a:rPr lang="en-US" dirty="0" smtClean="0"/>
              <a:t>Shared Print in Place Policies</a:t>
            </a:r>
          </a:p>
          <a:p>
            <a:r>
              <a:rPr lang="en-US" dirty="0" smtClean="0"/>
              <a:t>Toolkit for shared monograph proposals</a:t>
            </a:r>
          </a:p>
          <a:p>
            <a:r>
              <a:rPr lang="en-US" dirty="0" smtClean="0"/>
              <a:t>Journal de-duplication service at SRLF</a:t>
            </a:r>
            <a:endParaRPr lang="en-US" dirty="0"/>
          </a:p>
        </p:txBody>
      </p:sp>
      <p:sp>
        <p:nvSpPr>
          <p:cNvPr id="7" name="Text Placeholder 6"/>
          <p:cNvSpPr>
            <a:spLocks noGrp="1"/>
          </p:cNvSpPr>
          <p:nvPr>
            <p:ph type="body" sz="quarter" idx="3"/>
          </p:nvPr>
        </p:nvSpPr>
        <p:spPr>
          <a:solidFill>
            <a:schemeClr val="accent1">
              <a:lumMod val="60000"/>
              <a:lumOff val="40000"/>
            </a:schemeClr>
          </a:solidFill>
        </p:spPr>
        <p:txBody>
          <a:bodyPr/>
          <a:lstStyle/>
          <a:p>
            <a:r>
              <a:rPr lang="en-US" dirty="0" smtClean="0"/>
              <a:t> Retrospective (3)</a:t>
            </a:r>
            <a:endParaRPr lang="en-US" dirty="0"/>
          </a:p>
        </p:txBody>
      </p:sp>
      <p:sp>
        <p:nvSpPr>
          <p:cNvPr id="8" name="Content Placeholder 7"/>
          <p:cNvSpPr>
            <a:spLocks noGrp="1"/>
          </p:cNvSpPr>
          <p:nvPr>
            <p:ph sz="quarter" idx="4"/>
          </p:nvPr>
        </p:nvSpPr>
        <p:spPr>
          <a:xfrm>
            <a:off x="4645025" y="2174875"/>
            <a:ext cx="4041775" cy="1705074"/>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txBody>
          <a:bodyPr/>
          <a:lstStyle/>
          <a:p>
            <a:r>
              <a:rPr lang="en-US" dirty="0" smtClean="0"/>
              <a:t>WEST Print archives</a:t>
            </a:r>
          </a:p>
          <a:p>
            <a:r>
              <a:rPr lang="en-US" dirty="0" smtClean="0"/>
              <a:t>JSTOR Print archives</a:t>
            </a:r>
          </a:p>
          <a:p>
            <a:r>
              <a:rPr lang="en-US" dirty="0" smtClean="0"/>
              <a:t>IEEE Print archive</a:t>
            </a:r>
          </a:p>
          <a:p>
            <a:endParaRPr lang="en-US" dirty="0"/>
          </a:p>
        </p:txBody>
      </p:sp>
      <p:sp>
        <p:nvSpPr>
          <p:cNvPr id="9" name="Text Placeholder 6"/>
          <p:cNvSpPr txBox="1">
            <a:spLocks/>
          </p:cNvSpPr>
          <p:nvPr/>
        </p:nvSpPr>
        <p:spPr>
          <a:xfrm>
            <a:off x="4645025" y="3879949"/>
            <a:ext cx="4041775" cy="639762"/>
          </a:xfrm>
          <a:prstGeom prst="rect">
            <a:avLst/>
          </a:prstGeom>
          <a:solidFill>
            <a:schemeClr val="accent1">
              <a:lumMod val="60000"/>
              <a:lumOff val="40000"/>
            </a:schemeClr>
          </a:solidFill>
        </p:spPr>
        <p:txBody>
          <a:bodyPr vert="horz" lIns="91440" tIns="45720" rIns="91440" bIns="45720" rtlCol="0" anchor="b">
            <a:normAutofit/>
          </a:bodyPr>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000" b="1"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800" b="1"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1600" b="1"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1600" b="1"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1600" b="1"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1600" b="1"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1600" b="1"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1600" b="1" kern="1200">
                <a:solidFill>
                  <a:schemeClr val="tx1"/>
                </a:solidFill>
                <a:latin typeface="+mn-lt"/>
                <a:ea typeface="+mn-ea"/>
                <a:cs typeface="+mn-cs"/>
              </a:defRPr>
            </a:lvl9pPr>
          </a:lstStyle>
          <a:p>
            <a:r>
              <a:rPr lang="en-US" dirty="0" smtClean="0"/>
              <a:t> Prospective (42) </a:t>
            </a:r>
            <a:endParaRPr lang="en-US" dirty="0"/>
          </a:p>
        </p:txBody>
      </p:sp>
      <p:sp>
        <p:nvSpPr>
          <p:cNvPr id="10" name="Content Placeholder 7"/>
          <p:cNvSpPr txBox="1">
            <a:spLocks/>
          </p:cNvSpPr>
          <p:nvPr/>
        </p:nvSpPr>
        <p:spPr>
          <a:xfrm>
            <a:off x="4645025" y="4519711"/>
            <a:ext cx="4041775" cy="1552674"/>
          </a:xfrm>
          <a:prstGeom prst="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l="100000" t="100000"/>
            </a:path>
            <a:tileRect r="-100000" b="-100000"/>
          </a:gradFill>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r>
              <a:rPr lang="en-US" dirty="0" smtClean="0"/>
              <a:t>Shared print for licensed journal content</a:t>
            </a:r>
          </a:p>
          <a:p>
            <a:r>
              <a:rPr lang="en-US" dirty="0" smtClean="0"/>
              <a:t>Monographic series</a:t>
            </a:r>
          </a:p>
          <a:p>
            <a:r>
              <a:rPr lang="en-US" dirty="0" smtClean="0"/>
              <a:t>EEBO microform archive</a:t>
            </a:r>
          </a:p>
          <a:p>
            <a:endParaRPr lang="en-US" dirty="0"/>
          </a:p>
        </p:txBody>
      </p:sp>
      <p:sp>
        <p:nvSpPr>
          <p:cNvPr id="11" name="Text Placeholder 4"/>
          <p:cNvSpPr txBox="1">
            <a:spLocks/>
          </p:cNvSpPr>
          <p:nvPr/>
        </p:nvSpPr>
        <p:spPr>
          <a:xfrm>
            <a:off x="575730" y="5161212"/>
            <a:ext cx="4086227" cy="855639"/>
          </a:xfrm>
          <a:prstGeom prst="rect">
            <a:avLst/>
          </a:prstGeom>
          <a:solidFill>
            <a:schemeClr val="accent1">
              <a:lumMod val="60000"/>
              <a:lumOff val="40000"/>
            </a:schemeClr>
          </a:solidFill>
        </p:spPr>
        <p:txBody>
          <a:bodyPr vert="horz" lIns="91440" tIns="45720" rIns="91440" bIns="45720" rtlCol="0" anchor="b">
            <a:normAutofit lnSpcReduction="10000"/>
          </a:bodyPr>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000" b="1"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800" b="1"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1600" b="1"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1600" b="1"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1600" b="1"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1600" b="1"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1600" b="1"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1600" b="1" kern="1200">
                <a:solidFill>
                  <a:schemeClr val="tx1"/>
                </a:solidFill>
                <a:latin typeface="+mn-lt"/>
                <a:ea typeface="+mn-ea"/>
                <a:cs typeface="+mn-cs"/>
              </a:defRPr>
            </a:lvl9pPr>
          </a:lstStyle>
          <a:p>
            <a:r>
              <a:rPr lang="en-US" dirty="0" smtClean="0"/>
              <a:t>Strategy development</a:t>
            </a:r>
          </a:p>
          <a:p>
            <a:r>
              <a:rPr lang="en-US" dirty="0" smtClean="0"/>
              <a:t>Operations  best practices</a:t>
            </a:r>
            <a:endParaRPr lang="en-US" dirty="0"/>
          </a:p>
        </p:txBody>
      </p:sp>
    </p:spTree>
    <p:extLst>
      <p:ext uri="{BB962C8B-B14F-4D97-AF65-F5344CB8AC3E}">
        <p14:creationId xmlns:p14="http://schemas.microsoft.com/office/powerpoint/2010/main" xmlns="" val="3177218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Shared Print Strategic Plan 2013-2018</a:t>
            </a:r>
            <a:endParaRPr lang="en-US" dirty="0"/>
          </a:p>
        </p:txBody>
      </p:sp>
      <p:sp>
        <p:nvSpPr>
          <p:cNvPr id="5" name="Vertical Text Placeholder 4"/>
          <p:cNvSpPr>
            <a:spLocks noGrp="1"/>
          </p:cNvSpPr>
          <p:nvPr>
            <p:ph type="body" orient="vert" idx="1"/>
          </p:nvPr>
        </p:nvSpPr>
        <p:spPr>
          <a:xfrm>
            <a:off x="457200" y="1600200"/>
            <a:ext cx="8229600" cy="4967264"/>
          </a:xfrm>
        </p:spPr>
        <p:txBody>
          <a:bodyPr vert="horz">
            <a:normAutofit fontScale="92500"/>
          </a:bodyPr>
          <a:lstStyle/>
          <a:p>
            <a:pPr>
              <a:buNone/>
            </a:pPr>
            <a:r>
              <a:rPr lang="en-US" dirty="0" smtClean="0"/>
              <a:t>Goals (monographs)</a:t>
            </a:r>
          </a:p>
          <a:p>
            <a:pPr lvl="0"/>
            <a:r>
              <a:rPr lang="en-US" dirty="0" smtClean="0"/>
              <a:t>develop </a:t>
            </a:r>
            <a:r>
              <a:rPr lang="en-US" dirty="0"/>
              <a:t>and maintain </a:t>
            </a:r>
            <a:r>
              <a:rPr lang="en-US" dirty="0" smtClean="0"/>
              <a:t>a print </a:t>
            </a:r>
            <a:r>
              <a:rPr lang="en-US" dirty="0"/>
              <a:t>collection of </a:t>
            </a:r>
            <a:r>
              <a:rPr lang="en-US" dirty="0" smtClean="0"/>
              <a:t>record</a:t>
            </a:r>
            <a:endParaRPr lang="en-US" dirty="0"/>
          </a:p>
          <a:p>
            <a:pPr lvl="0"/>
            <a:r>
              <a:rPr lang="en-US" dirty="0"/>
              <a:t>To provide </a:t>
            </a:r>
            <a:r>
              <a:rPr lang="en-US" dirty="0" smtClean="0"/>
              <a:t>robust access to </a:t>
            </a:r>
            <a:r>
              <a:rPr lang="en-US" dirty="0"/>
              <a:t>the formats (print and electronic) that best support research and teaching.  </a:t>
            </a:r>
          </a:p>
          <a:p>
            <a:pPr lvl="0"/>
            <a:r>
              <a:rPr lang="en-US" dirty="0"/>
              <a:t>To create an ecosystem of monograph collections and </a:t>
            </a:r>
            <a:r>
              <a:rPr lang="en-US" dirty="0" smtClean="0"/>
              <a:t>partnerships </a:t>
            </a:r>
            <a:r>
              <a:rPr lang="en-US" dirty="0"/>
              <a:t>within which users can readily access shared, retained print monographs, and library staff can make local </a:t>
            </a:r>
            <a:r>
              <a:rPr lang="en-US" dirty="0" smtClean="0"/>
              <a:t>decisions </a:t>
            </a:r>
            <a:r>
              <a:rPr lang="en-US" dirty="0"/>
              <a:t>in </a:t>
            </a:r>
            <a:r>
              <a:rPr lang="en-US" dirty="0" smtClean="0"/>
              <a:t>a </a:t>
            </a:r>
            <a:r>
              <a:rPr lang="en-US" dirty="0" err="1" smtClean="0"/>
              <a:t>systemwide</a:t>
            </a:r>
            <a:r>
              <a:rPr lang="en-US" dirty="0"/>
              <a:t>, regional or network-level context. </a:t>
            </a:r>
          </a:p>
        </p:txBody>
      </p:sp>
    </p:spTree>
    <p:extLst>
      <p:ext uri="{BB962C8B-B14F-4D97-AF65-F5344CB8AC3E}">
        <p14:creationId xmlns:p14="http://schemas.microsoft.com/office/powerpoint/2010/main" xmlns="" val="3354935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Shared Print Strategic Plan 2013-2018</a:t>
            </a:r>
            <a:endParaRPr lang="en-US" dirty="0"/>
          </a:p>
        </p:txBody>
      </p:sp>
      <p:sp>
        <p:nvSpPr>
          <p:cNvPr id="5" name="Vertical Text Placeholder 4"/>
          <p:cNvSpPr>
            <a:spLocks noGrp="1"/>
          </p:cNvSpPr>
          <p:nvPr>
            <p:ph type="body" orient="vert" idx="1"/>
          </p:nvPr>
        </p:nvSpPr>
        <p:spPr>
          <a:xfrm>
            <a:off x="457200" y="1600200"/>
            <a:ext cx="8229600" cy="4967264"/>
          </a:xfrm>
        </p:spPr>
        <p:txBody>
          <a:bodyPr vert="horz">
            <a:normAutofit/>
          </a:bodyPr>
          <a:lstStyle/>
          <a:p>
            <a:pPr>
              <a:buNone/>
            </a:pPr>
            <a:r>
              <a:rPr lang="en-US" dirty="0" smtClean="0"/>
              <a:t>Strategies</a:t>
            </a:r>
          </a:p>
          <a:p>
            <a:r>
              <a:rPr lang="en-US" dirty="0" smtClean="0"/>
              <a:t>Phased approach to space reclamation through print collaboration</a:t>
            </a:r>
          </a:p>
          <a:p>
            <a:pPr marL="0" indent="0">
              <a:buNone/>
            </a:pPr>
            <a:endParaRPr lang="en-US" dirty="0" smtClean="0"/>
          </a:p>
          <a:p>
            <a:r>
              <a:rPr lang="en-US" dirty="0" smtClean="0"/>
              <a:t>Cultivate policies and infrastructure to advance print collaboration</a:t>
            </a:r>
          </a:p>
        </p:txBody>
      </p:sp>
    </p:spTree>
    <p:extLst>
      <p:ext uri="{BB962C8B-B14F-4D97-AF65-F5344CB8AC3E}">
        <p14:creationId xmlns:p14="http://schemas.microsoft.com/office/powerpoint/2010/main" xmlns="" val="3354935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future projects</a:t>
            </a:r>
            <a:endParaRPr lang="en-US" dirty="0"/>
          </a:p>
        </p:txBody>
      </p:sp>
      <p:sp>
        <p:nvSpPr>
          <p:cNvPr id="5" name="Vertical Text Placeholder 4"/>
          <p:cNvSpPr>
            <a:spLocks noGrp="1"/>
          </p:cNvSpPr>
          <p:nvPr>
            <p:ph type="body" orient="vert" idx="1"/>
          </p:nvPr>
        </p:nvSpPr>
        <p:spPr/>
        <p:txBody>
          <a:bodyPr vert="horz">
            <a:normAutofit/>
          </a:bodyPr>
          <a:lstStyle/>
          <a:p>
            <a:pPr lvl="0"/>
            <a:r>
              <a:rPr lang="en-US" dirty="0" smtClean="0"/>
              <a:t>Annual </a:t>
            </a:r>
            <a:r>
              <a:rPr lang="en-US" dirty="0"/>
              <a:t>print </a:t>
            </a:r>
            <a:r>
              <a:rPr lang="en-US" b="1" dirty="0"/>
              <a:t>serials</a:t>
            </a:r>
            <a:r>
              <a:rPr lang="en-US" dirty="0"/>
              <a:t> archiving </a:t>
            </a:r>
            <a:r>
              <a:rPr lang="en-US" dirty="0" smtClean="0"/>
              <a:t>campaigns to the RLFs </a:t>
            </a:r>
          </a:p>
          <a:p>
            <a:pPr lvl="0"/>
            <a:r>
              <a:rPr lang="en-US" dirty="0" smtClean="0"/>
              <a:t>Shared </a:t>
            </a:r>
            <a:r>
              <a:rPr lang="en-US" dirty="0"/>
              <a:t>print </a:t>
            </a:r>
            <a:r>
              <a:rPr lang="en-US" b="1" dirty="0" smtClean="0"/>
              <a:t>monographs</a:t>
            </a:r>
            <a:r>
              <a:rPr lang="en-US" dirty="0" smtClean="0"/>
              <a:t> </a:t>
            </a:r>
            <a:r>
              <a:rPr lang="en-US" dirty="0"/>
              <a:t>program </a:t>
            </a:r>
          </a:p>
          <a:p>
            <a:pPr lvl="0"/>
            <a:r>
              <a:rPr lang="en-US" dirty="0" smtClean="0"/>
              <a:t>Coordinated </a:t>
            </a:r>
            <a:r>
              <a:rPr lang="en-US" dirty="0"/>
              <a:t>digitization and print retention of </a:t>
            </a:r>
            <a:r>
              <a:rPr lang="en-US" b="1" dirty="0"/>
              <a:t>federal documents</a:t>
            </a:r>
            <a:r>
              <a:rPr lang="en-US" dirty="0"/>
              <a:t> </a:t>
            </a:r>
          </a:p>
          <a:p>
            <a:r>
              <a:rPr lang="en-US" b="1" dirty="0" smtClean="0"/>
              <a:t>Assessments</a:t>
            </a:r>
          </a:p>
          <a:p>
            <a:r>
              <a:rPr lang="en-US" dirty="0" smtClean="0"/>
              <a:t>Revision of the </a:t>
            </a:r>
            <a:r>
              <a:rPr lang="en-US" b="1" dirty="0" smtClean="0"/>
              <a:t>persistence policy</a:t>
            </a:r>
          </a:p>
          <a:p>
            <a:r>
              <a:rPr lang="en-US" b="1" dirty="0" err="1" smtClean="0"/>
              <a:t>Deaccessioning</a:t>
            </a:r>
            <a:r>
              <a:rPr lang="en-US" b="1" dirty="0" smtClean="0"/>
              <a:t> duplicates </a:t>
            </a:r>
            <a:r>
              <a:rPr lang="en-US" dirty="0" smtClean="0"/>
              <a:t>of SP collections </a:t>
            </a:r>
            <a:endParaRPr lang="en-US" dirty="0"/>
          </a:p>
        </p:txBody>
      </p:sp>
    </p:spTree>
    <p:extLst>
      <p:ext uri="{BB962C8B-B14F-4D97-AF65-F5344CB8AC3E}">
        <p14:creationId xmlns:p14="http://schemas.microsoft.com/office/powerpoint/2010/main" xmlns="" val="821279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Organization Pt. 1: </a:t>
            </a:r>
            <a:br>
              <a:rPr lang="en-US" dirty="0" smtClean="0"/>
            </a:br>
            <a:r>
              <a:rPr lang="en-US" dirty="0" smtClean="0"/>
              <a:t>UC Library Advisory Structure</a:t>
            </a:r>
            <a:endParaRPr lang="en-US" dirty="0"/>
          </a:p>
        </p:txBody>
      </p:sp>
      <p:sp>
        <p:nvSpPr>
          <p:cNvPr id="8" name="Rounded Rectangle 7"/>
          <p:cNvSpPr/>
          <p:nvPr/>
        </p:nvSpPr>
        <p:spPr>
          <a:xfrm>
            <a:off x="3200401" y="1490129"/>
            <a:ext cx="2573867" cy="12022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Council of University Librarians</a:t>
            </a:r>
            <a:endParaRPr lang="en-US" b="1" dirty="0"/>
          </a:p>
        </p:txBody>
      </p:sp>
      <p:sp>
        <p:nvSpPr>
          <p:cNvPr id="10" name="Rounded Rectangle 9"/>
          <p:cNvSpPr/>
          <p:nvPr/>
        </p:nvSpPr>
        <p:spPr>
          <a:xfrm>
            <a:off x="6129882" y="1524012"/>
            <a:ext cx="1507054" cy="12022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RLF Board</a:t>
            </a:r>
            <a:endParaRPr lang="en-US" dirty="0"/>
          </a:p>
        </p:txBody>
      </p:sp>
      <p:sp>
        <p:nvSpPr>
          <p:cNvPr id="12" name="Rounded Rectangle 11"/>
          <p:cNvSpPr/>
          <p:nvPr/>
        </p:nvSpPr>
        <p:spPr>
          <a:xfrm>
            <a:off x="3200401" y="2929486"/>
            <a:ext cx="2573867" cy="12022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r>
              <a:rPr lang="en-US" b="1" dirty="0" smtClean="0"/>
              <a:t>Collection Building and Management</a:t>
            </a:r>
            <a:endParaRPr lang="en-US" b="1" dirty="0"/>
          </a:p>
        </p:txBody>
      </p:sp>
      <p:sp>
        <p:nvSpPr>
          <p:cNvPr id="13" name="Rounded Rectangle 12"/>
          <p:cNvSpPr/>
          <p:nvPr/>
        </p:nvSpPr>
        <p:spPr>
          <a:xfrm>
            <a:off x="3200401" y="4318003"/>
            <a:ext cx="2573867" cy="1202267"/>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Shared Print Strategy Team</a:t>
            </a:r>
            <a:endParaRPr lang="en-US" sz="2400" b="1" dirty="0"/>
          </a:p>
        </p:txBody>
      </p:sp>
      <p:sp>
        <p:nvSpPr>
          <p:cNvPr id="14" name="Rounded Rectangle 13"/>
          <p:cNvSpPr/>
          <p:nvPr/>
        </p:nvSpPr>
        <p:spPr>
          <a:xfrm>
            <a:off x="3200401" y="5689600"/>
            <a:ext cx="2573867" cy="1202267"/>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Shared Print Operations Team</a:t>
            </a:r>
            <a:endParaRPr lang="en-US" sz="2400" b="1" dirty="0"/>
          </a:p>
        </p:txBody>
      </p:sp>
      <p:sp>
        <p:nvSpPr>
          <p:cNvPr id="15" name="Rounded Rectangle 14"/>
          <p:cNvSpPr/>
          <p:nvPr/>
        </p:nvSpPr>
        <p:spPr>
          <a:xfrm>
            <a:off x="389472" y="2929486"/>
            <a:ext cx="2573867" cy="1202267"/>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Scholarly Research and Communication</a:t>
            </a:r>
            <a:endParaRPr lang="en-US" dirty="0"/>
          </a:p>
        </p:txBody>
      </p:sp>
      <p:sp>
        <p:nvSpPr>
          <p:cNvPr id="16" name="Rounded Rectangle 15"/>
          <p:cNvSpPr/>
          <p:nvPr/>
        </p:nvSpPr>
        <p:spPr>
          <a:xfrm>
            <a:off x="6079068" y="2929486"/>
            <a:ext cx="2573867" cy="1202267"/>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Access, Delivery and Infrastructure</a:t>
            </a:r>
            <a:endParaRPr lang="en-US" dirty="0"/>
          </a:p>
        </p:txBody>
      </p:sp>
      <p:cxnSp>
        <p:nvCxnSpPr>
          <p:cNvPr id="20" name="Straight Connector 19"/>
          <p:cNvCxnSpPr/>
          <p:nvPr/>
        </p:nvCxnSpPr>
        <p:spPr>
          <a:xfrm flipV="1">
            <a:off x="4504268" y="5520270"/>
            <a:ext cx="0" cy="16933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3" idx="0"/>
            <a:endCxn id="12" idx="2"/>
          </p:cNvCxnSpPr>
          <p:nvPr/>
        </p:nvCxnSpPr>
        <p:spPr>
          <a:xfrm flipV="1">
            <a:off x="4487335" y="4131753"/>
            <a:ext cx="0" cy="18625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6" idx="0"/>
            <a:endCxn id="8" idx="2"/>
          </p:cNvCxnSpPr>
          <p:nvPr/>
        </p:nvCxnSpPr>
        <p:spPr>
          <a:xfrm flipH="1" flipV="1">
            <a:off x="4487335" y="2692396"/>
            <a:ext cx="2878667" cy="23709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2" idx="0"/>
            <a:endCxn id="8" idx="2"/>
          </p:cNvCxnSpPr>
          <p:nvPr/>
        </p:nvCxnSpPr>
        <p:spPr>
          <a:xfrm flipV="1">
            <a:off x="4487335" y="2692396"/>
            <a:ext cx="0" cy="23709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endCxn id="8" idx="2"/>
          </p:cNvCxnSpPr>
          <p:nvPr/>
        </p:nvCxnSpPr>
        <p:spPr>
          <a:xfrm flipV="1">
            <a:off x="1676406" y="2692396"/>
            <a:ext cx="2810929" cy="2370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10" idx="1"/>
            <a:endCxn id="8" idx="3"/>
          </p:cNvCxnSpPr>
          <p:nvPr/>
        </p:nvCxnSpPr>
        <p:spPr>
          <a:xfrm flipH="1" flipV="1">
            <a:off x="5774268" y="2091263"/>
            <a:ext cx="355614" cy="33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13" idx="0"/>
          </p:cNvCxnSpPr>
          <p:nvPr/>
        </p:nvCxnSpPr>
        <p:spPr>
          <a:xfrm flipV="1">
            <a:off x="4487335" y="4131753"/>
            <a:ext cx="2878667" cy="186250"/>
          </a:xfrm>
          <a:prstGeom prst="line">
            <a:avLst/>
          </a:prstGeom>
          <a:ln w="28575">
            <a:solidFill>
              <a:schemeClr val="accent3"/>
            </a:solidFill>
            <a:prstDash val="dashDot"/>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Organization Pt. 2: </a:t>
            </a:r>
            <a:br>
              <a:rPr lang="en-US" dirty="0" smtClean="0"/>
            </a:br>
            <a:r>
              <a:rPr lang="en-US" dirty="0" smtClean="0"/>
              <a:t>Shared Print in CDL</a:t>
            </a:r>
            <a:endParaRPr lang="en-US" dirty="0"/>
          </a:p>
        </p:txBody>
      </p:sp>
      <p:sp>
        <p:nvSpPr>
          <p:cNvPr id="8" name="Rounded Rectangle 7"/>
          <p:cNvSpPr/>
          <p:nvPr/>
        </p:nvSpPr>
        <p:spPr>
          <a:xfrm>
            <a:off x="3200401" y="1998119"/>
            <a:ext cx="2573867" cy="12022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Collection Development and Management Program</a:t>
            </a:r>
            <a:endParaRPr lang="en-US" b="1" dirty="0"/>
          </a:p>
        </p:txBody>
      </p:sp>
      <p:sp>
        <p:nvSpPr>
          <p:cNvPr id="12" name="Rounded Rectangle 11"/>
          <p:cNvSpPr/>
          <p:nvPr/>
        </p:nvSpPr>
        <p:spPr>
          <a:xfrm>
            <a:off x="3200401" y="3793069"/>
            <a:ext cx="2573867" cy="1202267"/>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Shared Print</a:t>
            </a:r>
            <a:endParaRPr lang="en-US" sz="2400" b="1" dirty="0"/>
          </a:p>
        </p:txBody>
      </p:sp>
      <p:sp>
        <p:nvSpPr>
          <p:cNvPr id="15" name="Rounded Rectangle 14"/>
          <p:cNvSpPr/>
          <p:nvPr/>
        </p:nvSpPr>
        <p:spPr>
          <a:xfrm>
            <a:off x="389472" y="3793069"/>
            <a:ext cx="2573867" cy="1202267"/>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Licensing</a:t>
            </a:r>
            <a:endParaRPr lang="en-US" sz="2400" dirty="0"/>
          </a:p>
        </p:txBody>
      </p:sp>
      <p:sp>
        <p:nvSpPr>
          <p:cNvPr id="16" name="Rounded Rectangle 15"/>
          <p:cNvSpPr/>
          <p:nvPr/>
        </p:nvSpPr>
        <p:spPr>
          <a:xfrm>
            <a:off x="6079068" y="3793069"/>
            <a:ext cx="2573867" cy="1202267"/>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Mass Digitization</a:t>
            </a:r>
            <a:endParaRPr lang="en-US" sz="2400" dirty="0"/>
          </a:p>
        </p:txBody>
      </p:sp>
      <p:cxnSp>
        <p:nvCxnSpPr>
          <p:cNvPr id="24" name="Straight Connector 23"/>
          <p:cNvCxnSpPr>
            <a:stCxn id="16" idx="0"/>
            <a:endCxn id="8" idx="2"/>
          </p:cNvCxnSpPr>
          <p:nvPr/>
        </p:nvCxnSpPr>
        <p:spPr>
          <a:xfrm flipH="1" flipV="1">
            <a:off x="4487335" y="3200386"/>
            <a:ext cx="2878667" cy="592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2" idx="0"/>
            <a:endCxn id="8" idx="2"/>
          </p:cNvCxnSpPr>
          <p:nvPr/>
        </p:nvCxnSpPr>
        <p:spPr>
          <a:xfrm flipV="1">
            <a:off x="4487335" y="3200386"/>
            <a:ext cx="0" cy="592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endCxn id="8" idx="2"/>
          </p:cNvCxnSpPr>
          <p:nvPr/>
        </p:nvCxnSpPr>
        <p:spPr>
          <a:xfrm flipV="1">
            <a:off x="1676406" y="3200386"/>
            <a:ext cx="2810929" cy="592685"/>
          </a:xfrm>
          <a:prstGeom prst="line">
            <a:avLst/>
          </a:prstGeom>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389472" y="5486402"/>
            <a:ext cx="2269067" cy="999067"/>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Bibliographers</a:t>
            </a:r>
            <a:endParaRPr lang="en-US" b="1" dirty="0">
              <a:solidFill>
                <a:schemeClr val="tx1"/>
              </a:solidFill>
            </a:endParaRPr>
          </a:p>
        </p:txBody>
      </p:sp>
      <p:sp>
        <p:nvSpPr>
          <p:cNvPr id="30" name="Oval 29"/>
          <p:cNvSpPr/>
          <p:nvPr/>
        </p:nvSpPr>
        <p:spPr>
          <a:xfrm>
            <a:off x="3352801" y="5486402"/>
            <a:ext cx="2269067" cy="999067"/>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Collections Officers</a:t>
            </a:r>
            <a:endParaRPr lang="en-US" b="1" dirty="0">
              <a:solidFill>
                <a:schemeClr val="tx1"/>
              </a:solidFill>
            </a:endParaRPr>
          </a:p>
        </p:txBody>
      </p:sp>
      <p:sp>
        <p:nvSpPr>
          <p:cNvPr id="31" name="Oval 30"/>
          <p:cNvSpPr/>
          <p:nvPr/>
        </p:nvSpPr>
        <p:spPr>
          <a:xfrm>
            <a:off x="6417733" y="5486402"/>
            <a:ext cx="2269067" cy="999067"/>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RLF Staff</a:t>
            </a:r>
            <a:endParaRPr lang="en-US" b="1" dirty="0">
              <a:solidFill>
                <a:schemeClr val="tx1"/>
              </a:solidFill>
            </a:endParaRPr>
          </a:p>
        </p:txBody>
      </p:sp>
      <p:cxnSp>
        <p:nvCxnSpPr>
          <p:cNvPr id="38" name="Straight Connector 37"/>
          <p:cNvCxnSpPr>
            <a:stCxn id="28" idx="0"/>
            <a:endCxn id="12" idx="2"/>
          </p:cNvCxnSpPr>
          <p:nvPr/>
        </p:nvCxnSpPr>
        <p:spPr>
          <a:xfrm flipV="1">
            <a:off x="1524006" y="4995336"/>
            <a:ext cx="2963329" cy="491066"/>
          </a:xfrm>
          <a:prstGeom prst="line">
            <a:avLst/>
          </a:prstGeom>
          <a:ln w="38100">
            <a:solidFill>
              <a:schemeClr val="accent3"/>
            </a:solidFill>
            <a:prstDash val="dashDot"/>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flipV="1">
            <a:off x="4487335" y="4995336"/>
            <a:ext cx="2878668" cy="491066"/>
          </a:xfrm>
          <a:prstGeom prst="line">
            <a:avLst/>
          </a:prstGeom>
          <a:ln w="38100">
            <a:solidFill>
              <a:schemeClr val="accent3"/>
            </a:solidFill>
            <a:prstDash val="dashDot"/>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30" idx="0"/>
            <a:endCxn id="12" idx="2"/>
          </p:cNvCxnSpPr>
          <p:nvPr/>
        </p:nvCxnSpPr>
        <p:spPr>
          <a:xfrm flipV="1">
            <a:off x="4487335" y="4995336"/>
            <a:ext cx="0" cy="491066"/>
          </a:xfrm>
          <a:prstGeom prst="line">
            <a:avLst/>
          </a:prstGeom>
          <a:ln w="38100">
            <a:solidFill>
              <a:schemeClr val="accent3"/>
            </a:solidFill>
            <a:prstDash val="dashDot"/>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685</TotalTime>
  <Words>1014</Words>
  <Application>Microsoft Office PowerPoint</Application>
  <PresentationFormat>On-screen Show (4:3)</PresentationFormat>
  <Paragraphs>119</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Shared Print Planning and Organization at the University of California Libraries</vt:lpstr>
      <vt:lpstr>Slide 2</vt:lpstr>
      <vt:lpstr>UC Libraries at a Glance</vt:lpstr>
      <vt:lpstr>Existing shared print activities</vt:lpstr>
      <vt:lpstr>Shared Print Strategic Plan 2013-2018</vt:lpstr>
      <vt:lpstr>Shared Print Strategic Plan 2013-2018</vt:lpstr>
      <vt:lpstr>Possible future projects</vt:lpstr>
      <vt:lpstr>Organization Pt. 1:  UC Library Advisory Structure</vt:lpstr>
      <vt:lpstr>Organization Pt. 2:  Shared Print in CDL</vt:lpstr>
      <vt:lpstr>UC Shared Print website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Shared Print Futures at the University of California Libraries</dc:title>
  <dc:creator>Emily Stambaugh</dc:creator>
  <cp:lastModifiedBy>estambaugh</cp:lastModifiedBy>
  <cp:revision>46</cp:revision>
  <dcterms:created xsi:type="dcterms:W3CDTF">2014-01-19T12:34:01Z</dcterms:created>
  <dcterms:modified xsi:type="dcterms:W3CDTF">2014-01-27T17:47:30Z</dcterms:modified>
</cp:coreProperties>
</file>