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13" r:id="rId1"/>
  </p:sldMasterIdLst>
  <p:notesMasterIdLst>
    <p:notesMasterId r:id="rId12"/>
  </p:notesMasterIdLst>
  <p:sldIdLst>
    <p:sldId id="256" r:id="rId2"/>
    <p:sldId id="260" r:id="rId3"/>
    <p:sldId id="261" r:id="rId4"/>
    <p:sldId id="263" r:id="rId5"/>
    <p:sldId id="262" r:id="rId6"/>
    <p:sldId id="270" r:id="rId7"/>
    <p:sldId id="267" r:id="rId8"/>
    <p:sldId id="271" r:id="rId9"/>
    <p:sldId id="26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7713" autoAdjust="0"/>
  </p:normalViewPr>
  <p:slideViewPr>
    <p:cSldViewPr snapToGrid="0">
      <p:cViewPr>
        <p:scale>
          <a:sx n="109" d="100"/>
          <a:sy n="109" d="100"/>
        </p:scale>
        <p:origin x="-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CA43B-032F-46AC-8107-68FAB85084B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5DBF5-C9F1-406D-95FF-9BFA9F7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DBF5-C9F1-406D-95FF-9BFA9F7CA9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9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DBF5-C9F1-406D-95FF-9BFA9F7CA9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2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DBF5-C9F1-406D-95FF-9BFA9F7CA9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the volumes were pulled</a:t>
            </a:r>
            <a:r>
              <a:rPr lang="en-US" baseline="0" dirty="0" smtClean="0"/>
              <a:t> from the shelves, each was reviewed and its general condition was entered on a spreadsheet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BND= is the volume bound</a:t>
            </a:r>
          </a:p>
          <a:p>
            <a:r>
              <a:rPr lang="en-US" dirty="0" smtClean="0"/>
              <a:t>GTR= are there problems</a:t>
            </a:r>
            <a:r>
              <a:rPr lang="en-US" baseline="0" dirty="0" smtClean="0"/>
              <a:t> with the gutter</a:t>
            </a:r>
          </a:p>
          <a:p>
            <a:r>
              <a:rPr lang="en-US" baseline="0" dirty="0" smtClean="0"/>
              <a:t>B/W= volume is bound with another</a:t>
            </a:r>
          </a:p>
          <a:p>
            <a:r>
              <a:rPr lang="en-US" baseline="0" dirty="0" smtClean="0"/>
              <a:t>YLW= pages are yellowed</a:t>
            </a:r>
          </a:p>
          <a:p>
            <a:r>
              <a:rPr lang="en-US" baseline="0" dirty="0" smtClean="0"/>
              <a:t>WTG=</a:t>
            </a:r>
          </a:p>
          <a:p>
            <a:r>
              <a:rPr lang="en-US" baseline="0" dirty="0" smtClean="0"/>
              <a:t>DMG=</a:t>
            </a:r>
          </a:p>
          <a:p>
            <a:r>
              <a:rPr lang="en-US" baseline="0" dirty="0" smtClean="0"/>
              <a:t>TEXT= are there problems with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DBF5-C9F1-406D-95FF-9BFA9F7CA9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2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DBF5-C9F1-406D-95FF-9BFA9F7CA9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03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DBF5-C9F1-406D-95FF-9BFA9F7CA9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13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DBF5-C9F1-406D-95FF-9BFA9F7CA9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7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0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2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4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3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6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9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6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2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9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71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32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l.edu/collections/global-resources-partnership/global-resources-agriculture-partnersh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b.colostate.edu/digital-collection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CERES and Colorado State University Libraries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Ceres Project’s goals to digitize and preserve unique print materials was a perfect match with our Libraries’ goals</a:t>
            </a:r>
          </a:p>
          <a:p>
            <a:r>
              <a:rPr lang="en-US" dirty="0" smtClean="0"/>
              <a:t>The time needed to record condition at the issue level metadata is relatively small when digitizing</a:t>
            </a:r>
          </a:p>
          <a:p>
            <a:r>
              <a:rPr lang="en-US" dirty="0" smtClean="0"/>
              <a:t>The CSU Libraries has seen the use of these materials increase once they were digitized – illustrating their value in understanding the history and economics of agriculture </a:t>
            </a:r>
          </a:p>
          <a:p>
            <a:r>
              <a:rPr lang="en-US" dirty="0"/>
              <a:t>Preservation and access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0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err="1" smtClean="0"/>
              <a:t>ceres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93966"/>
            <a:ext cx="9720073" cy="451539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Begun in 2013, Project CERES </a:t>
            </a:r>
            <a:r>
              <a:rPr lang="en-US" dirty="0"/>
              <a:t>is a </a:t>
            </a:r>
            <a:r>
              <a:rPr lang="en-US" dirty="0" smtClean="0">
                <a:hlinkClick r:id="rId3"/>
              </a:rPr>
              <a:t>Center for Research Libraries </a:t>
            </a:r>
            <a:r>
              <a:rPr lang="en-US" dirty="0">
                <a:hlinkClick r:id="rId3"/>
              </a:rPr>
              <a:t>Global Resources Agriculture </a:t>
            </a:r>
            <a:r>
              <a:rPr lang="en-US" dirty="0" smtClean="0">
                <a:hlinkClick r:id="rId3"/>
              </a:rPr>
              <a:t>Partnership</a:t>
            </a:r>
            <a:r>
              <a:rPr lang="en-US" dirty="0" smtClean="0"/>
              <a:t> with the United States Agricultural Information Network (USAIN), the Agriculture Network Information Center (</a:t>
            </a:r>
            <a:r>
              <a:rPr lang="en-US" dirty="0" err="1" smtClean="0"/>
              <a:t>AgNIC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Participants must be members of CRL, USAIN or </a:t>
            </a:r>
            <a:r>
              <a:rPr lang="en-US" dirty="0" err="1" smtClean="0"/>
              <a:t>AgNIC</a:t>
            </a:r>
            <a:r>
              <a:rPr lang="en-US" dirty="0" smtClean="0"/>
              <a:t>.  To apply for participation, applicants submit a project proposal to the Project CERES committee, which is a subcommittee of the USAIN preservation committee.  There is an annual call for proposals.</a:t>
            </a:r>
            <a:endParaRPr lang="en-US" dirty="0"/>
          </a:p>
          <a:p>
            <a:r>
              <a:rPr lang="en-US" u="sng" dirty="0" smtClean="0"/>
              <a:t>Project goals: </a:t>
            </a:r>
          </a:p>
          <a:p>
            <a:pPr lvl="1"/>
            <a:r>
              <a:rPr lang="en-US" sz="1900" dirty="0" smtClean="0"/>
              <a:t>To preserve essential print materials on the History and Economics of Agriculture</a:t>
            </a:r>
          </a:p>
          <a:p>
            <a:pPr lvl="1"/>
            <a:r>
              <a:rPr lang="en-US" sz="1900" dirty="0" smtClean="0"/>
              <a:t>Make the resources accessible electronically through digitization</a:t>
            </a:r>
          </a:p>
          <a:p>
            <a:pPr lvl="1"/>
            <a:endParaRPr lang="en-US" sz="1900" dirty="0" smtClean="0"/>
          </a:p>
          <a:p>
            <a:pPr marL="128016" lvl="1" indent="0">
              <a:buNone/>
            </a:pPr>
            <a:r>
              <a:rPr lang="en-US" sz="2200" u="sng" dirty="0" smtClean="0"/>
              <a:t>Scope – Serial Publications: </a:t>
            </a:r>
          </a:p>
          <a:p>
            <a:pPr lvl="1"/>
            <a:r>
              <a:rPr lang="en-US" sz="1900" dirty="0" smtClean="0"/>
              <a:t>Core Historical Literature of Agriculture</a:t>
            </a:r>
            <a:endParaRPr lang="en-US" sz="1900" dirty="0"/>
          </a:p>
          <a:p>
            <a:pPr lvl="1"/>
            <a:r>
              <a:rPr lang="en-US" sz="1900" dirty="0" smtClean="0"/>
              <a:t>Other agriculture and related trade journals published in the U.S. and Canada</a:t>
            </a:r>
          </a:p>
          <a:p>
            <a:pPr lvl="1"/>
            <a:r>
              <a:rPr lang="en-US" sz="1900" dirty="0"/>
              <a:t>Serial publications published by the U.S. agricultural extension services and experimental stations</a:t>
            </a:r>
            <a:r>
              <a:rPr lang="en-US" sz="1900" dirty="0" smtClean="0"/>
              <a:t>.</a:t>
            </a:r>
          </a:p>
          <a:p>
            <a:pPr marL="128016" lvl="1" indent="0">
              <a:buNone/>
            </a:pPr>
            <a:endParaRPr lang="en-US" dirty="0"/>
          </a:p>
          <a:p>
            <a:r>
              <a:rPr lang="en-US" dirty="0" smtClean="0"/>
              <a:t>Colorado State University Libraries received $3125.00 from CRL.  Each of the participating libraries received the same amount of funds in the first round of Project CERES.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4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Colorado State University is the land grant university for the state of Colorado</a:t>
            </a:r>
          </a:p>
          <a:p>
            <a:r>
              <a:rPr lang="en-US" dirty="0" smtClean="0"/>
              <a:t>The Libraries participated in Phase 5 of the National Preservation Program for Agricultural Literature, digitizing 1064 core agricultural documents </a:t>
            </a:r>
          </a:p>
          <a:p>
            <a:r>
              <a:rPr lang="en-US" dirty="0" smtClean="0"/>
              <a:t>For Project Ceres, the Libraries chose our collection of Colorado Experiment Station publications to make them accessible to all interested users</a:t>
            </a:r>
          </a:p>
          <a:p>
            <a:r>
              <a:rPr lang="en-US" dirty="0" smtClean="0"/>
              <a:t>The Libraries selected 100 Colorado Experiment Station titles for the project</a:t>
            </a:r>
          </a:p>
        </p:txBody>
      </p:sp>
    </p:spTree>
    <p:extLst>
      <p:ext uri="{BB962C8B-B14F-4D97-AF65-F5344CB8AC3E}">
        <p14:creationId xmlns:p14="http://schemas.microsoft.com/office/powerpoint/2010/main" val="21562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027" y="1853248"/>
            <a:ext cx="9720073" cy="3959526"/>
          </a:xfrm>
        </p:spPr>
        <p:txBody>
          <a:bodyPr>
            <a:normAutofit/>
          </a:bodyPr>
          <a:lstStyle/>
          <a:p>
            <a:r>
              <a:rPr lang="en-US" dirty="0" smtClean="0"/>
              <a:t>Digitization - Create digital objects following NAL specifications</a:t>
            </a:r>
          </a:p>
          <a:p>
            <a:r>
              <a:rPr lang="en-US" dirty="0" smtClean="0"/>
              <a:t>Metadata - Provide descriptive and condition information</a:t>
            </a:r>
          </a:p>
          <a:p>
            <a:pPr lvl="1"/>
            <a:r>
              <a:rPr lang="en-US" dirty="0" smtClean="0"/>
              <a:t>Create MARC bibliographic records, contribute records and holdings to OCLC’s </a:t>
            </a:r>
            <a:r>
              <a:rPr lang="en-US" dirty="0" err="1" smtClean="0"/>
              <a:t>Worldcat</a:t>
            </a:r>
            <a:r>
              <a:rPr lang="en-US" dirty="0" smtClean="0"/>
              <a:t> database, </a:t>
            </a:r>
            <a:r>
              <a:rPr lang="en-US" dirty="0"/>
              <a:t>CRL </a:t>
            </a:r>
            <a:r>
              <a:rPr lang="en-US" dirty="0" smtClean="0"/>
              <a:t>catalog, local catalog and local digital asset management system.</a:t>
            </a:r>
          </a:p>
          <a:p>
            <a:pPr lvl="1"/>
            <a:r>
              <a:rPr lang="en-US" dirty="0" smtClean="0"/>
              <a:t>Provide piece-level gap and condition information using a CRL metadata worksheet</a:t>
            </a:r>
          </a:p>
          <a:p>
            <a:pPr lvl="1"/>
            <a:r>
              <a:rPr lang="en-US" dirty="0" smtClean="0"/>
              <a:t>Disclose preserved print holdings in PAPR and </a:t>
            </a:r>
            <a:r>
              <a:rPr lang="en-US" dirty="0" err="1" smtClean="0"/>
              <a:t>Worldcat</a:t>
            </a:r>
            <a:r>
              <a:rPr lang="en-US" dirty="0" smtClean="0"/>
              <a:t> (in process with CRL’s help)</a:t>
            </a:r>
          </a:p>
          <a:p>
            <a:r>
              <a:rPr lang="en-US" dirty="0" smtClean="0"/>
              <a:t>Accessibility - Easily accessible and harvestable</a:t>
            </a:r>
          </a:p>
          <a:p>
            <a:r>
              <a:rPr lang="en-US" dirty="0" smtClean="0"/>
              <a:t>Digital Archiving – Maintain local copies; provide copy to NAL</a:t>
            </a:r>
          </a:p>
          <a:p>
            <a:r>
              <a:rPr lang="en-US" dirty="0" smtClean="0"/>
              <a:t>Print Archiving – Retain holdings, make available, provide archiving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7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09858"/>
            <a:ext cx="8946541" cy="459022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Create a title list and  collect volumes</a:t>
            </a:r>
          </a:p>
          <a:p>
            <a:r>
              <a:rPr lang="en-US" dirty="0" smtClean="0"/>
              <a:t>Record physical condition information on internal assessment document</a:t>
            </a:r>
          </a:p>
          <a:p>
            <a:r>
              <a:rPr lang="en-US" dirty="0" smtClean="0"/>
              <a:t>Create a scanning schedule – begin digitization</a:t>
            </a:r>
            <a:endParaRPr lang="en-US" dirty="0"/>
          </a:p>
          <a:p>
            <a:r>
              <a:rPr lang="en-US" dirty="0" smtClean="0"/>
              <a:t>Use local </a:t>
            </a:r>
            <a:r>
              <a:rPr lang="en-US" dirty="0"/>
              <a:t>OCLC MARC bibliographic </a:t>
            </a:r>
            <a:r>
              <a:rPr lang="en-US" dirty="0" smtClean="0"/>
              <a:t>records, </a:t>
            </a:r>
            <a:r>
              <a:rPr lang="en-US" dirty="0"/>
              <a:t>local holdings </a:t>
            </a:r>
            <a:r>
              <a:rPr lang="en-US" dirty="0" smtClean="0"/>
              <a:t>information, and PDFs </a:t>
            </a:r>
            <a:r>
              <a:rPr lang="en-US" dirty="0"/>
              <a:t>to create the </a:t>
            </a:r>
            <a:r>
              <a:rPr lang="en-US" dirty="0" smtClean="0"/>
              <a:t>metadata</a:t>
            </a:r>
          </a:p>
          <a:p>
            <a:r>
              <a:rPr lang="en-US" dirty="0" smtClean="0"/>
              <a:t>Organize and deposit digital and metadata files into the </a:t>
            </a:r>
            <a:r>
              <a:rPr lang="en-US" i="1" dirty="0" smtClean="0"/>
              <a:t>Digital Collections of Colorado’s </a:t>
            </a:r>
            <a:r>
              <a:rPr lang="en-US" dirty="0" smtClean="0"/>
              <a:t>Colorado State </a:t>
            </a:r>
            <a:r>
              <a:rPr lang="en-US" dirty="0"/>
              <a:t>University holdings  </a:t>
            </a:r>
            <a:r>
              <a:rPr lang="en-US" dirty="0">
                <a:hlinkClick r:id="rId3"/>
              </a:rPr>
              <a:t>http://lib.colostate.edu/digital-collections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Provide the Ceres Project manager with copies of all required files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06" y="13406"/>
            <a:ext cx="9567928" cy="685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6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96" y="368299"/>
            <a:ext cx="11970208" cy="61214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8985" y="0"/>
            <a:ext cx="289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Condition Assessment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9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268666" cy="604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2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272" y="154236"/>
            <a:ext cx="8042313" cy="658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5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880</TotalTime>
  <Words>549</Words>
  <Application>Microsoft Office PowerPoint</Application>
  <PresentationFormat>Custom</PresentationFormat>
  <Paragraphs>60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Integral</vt:lpstr>
      <vt:lpstr>CERES and Colorado State University Libraries</vt:lpstr>
      <vt:lpstr>Project ceres</vt:lpstr>
      <vt:lpstr>Background</vt:lpstr>
      <vt:lpstr>Grant requirements</vt:lpstr>
      <vt:lpstr>Workflow</vt:lpstr>
      <vt:lpstr>PowerPoint Presentation</vt:lpstr>
      <vt:lpstr>PowerPoint Presentation</vt:lpstr>
      <vt:lpstr>PowerPoint Presentation</vt:lpstr>
      <vt:lpstr>PowerPoint Presentation</vt:lpstr>
      <vt:lpstr>Project completion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CERES and Colorado State University Libraries</dc:title>
  <dc:creator>Oehlerts,Beth</dc:creator>
  <cp:lastModifiedBy>Marie Waltz</cp:lastModifiedBy>
  <cp:revision>70</cp:revision>
  <dcterms:created xsi:type="dcterms:W3CDTF">2015-01-22T21:18:40Z</dcterms:created>
  <dcterms:modified xsi:type="dcterms:W3CDTF">2015-12-09T16:55:55Z</dcterms:modified>
</cp:coreProperties>
</file>