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7" r:id="rId2"/>
    <p:sldMasterId id="2147483664" r:id="rId3"/>
  </p:sldMasterIdLst>
  <p:notesMasterIdLst>
    <p:notesMasterId r:id="rId12"/>
  </p:notesMasterIdLst>
  <p:handoutMasterIdLst>
    <p:handoutMasterId r:id="rId13"/>
  </p:handoutMasterIdLst>
  <p:sldIdLst>
    <p:sldId id="258" r:id="rId4"/>
    <p:sldId id="1006" r:id="rId5"/>
    <p:sldId id="1004" r:id="rId6"/>
    <p:sldId id="1005" r:id="rId7"/>
    <p:sldId id="996" r:id="rId8"/>
    <p:sldId id="1001" r:id="rId9"/>
    <p:sldId id="1003" r:id="rId10"/>
    <p:sldId id="9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Furlough" initials="MF" lastIdx="4" clrIdx="0"/>
  <p:cmAuthor id="1" name="Angelina Zaytsev" initials="AZ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7" autoAdjust="0"/>
    <p:restoredTop sz="88170" autoAdjust="0"/>
  </p:normalViewPr>
  <p:slideViewPr>
    <p:cSldViewPr snapToGrid="0" snapToObjects="1">
      <p:cViewPr>
        <p:scale>
          <a:sx n="100" d="100"/>
          <a:sy n="100" d="100"/>
        </p:scale>
        <p:origin x="-510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560" y="-17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203E5-1F3F-4D2A-871D-E33701E69795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9DC9D6-F687-4EF6-B2CA-F77DB8A25CFA}">
      <dgm:prSet phldrT="[Text]" custT="1"/>
      <dgm:spPr/>
      <dgm:t>
        <a:bodyPr/>
        <a:lstStyle/>
        <a:p>
          <a:r>
            <a:rPr lang="en-US" sz="1600" dirty="0" smtClean="0"/>
            <a:t>2011: Constitutional Convention “Distributed Print Monographs Archive Initiative” approved</a:t>
          </a:r>
          <a:endParaRPr lang="en-US" sz="1600" dirty="0"/>
        </a:p>
      </dgm:t>
    </dgm:pt>
    <dgm:pt modelId="{126C7584-2846-4D11-A1A8-F96FACA261AD}" type="parTrans" cxnId="{9E97BA77-6C00-4414-8990-FA740977C517}">
      <dgm:prSet/>
      <dgm:spPr/>
      <dgm:t>
        <a:bodyPr/>
        <a:lstStyle/>
        <a:p>
          <a:endParaRPr lang="en-US"/>
        </a:p>
      </dgm:t>
    </dgm:pt>
    <dgm:pt modelId="{580EE358-E086-4AA8-9C71-6D839C352F51}" type="sibTrans" cxnId="{9E97BA77-6C00-4414-8990-FA740977C517}">
      <dgm:prSet/>
      <dgm:spPr/>
      <dgm:t>
        <a:bodyPr/>
        <a:lstStyle/>
        <a:p>
          <a:endParaRPr lang="en-US"/>
        </a:p>
      </dgm:t>
    </dgm:pt>
    <dgm:pt modelId="{D775E389-ED74-4406-8555-C1746E2643C5}">
      <dgm:prSet phldrT="[Text]" custT="1"/>
      <dgm:spPr/>
      <dgm:t>
        <a:bodyPr/>
        <a:lstStyle/>
        <a:p>
          <a:r>
            <a:rPr lang="en-US" sz="1600" dirty="0" smtClean="0"/>
            <a:t>2014: HathiTrust Print Monographs Archive Planning Task Force begins work</a:t>
          </a:r>
          <a:endParaRPr lang="en-US" sz="1600" dirty="0"/>
        </a:p>
      </dgm:t>
    </dgm:pt>
    <dgm:pt modelId="{62DBCA60-A411-401C-B88B-A4BDACBA6DC2}" type="parTrans" cxnId="{BCCCB14B-2785-4A37-8EFC-8FBF9A779AEC}">
      <dgm:prSet/>
      <dgm:spPr/>
      <dgm:t>
        <a:bodyPr/>
        <a:lstStyle/>
        <a:p>
          <a:endParaRPr lang="en-US"/>
        </a:p>
      </dgm:t>
    </dgm:pt>
    <dgm:pt modelId="{7624F938-2D2F-49CA-B324-DE68C59C402C}" type="sibTrans" cxnId="{BCCCB14B-2785-4A37-8EFC-8FBF9A779AEC}">
      <dgm:prSet/>
      <dgm:spPr/>
      <dgm:t>
        <a:bodyPr/>
        <a:lstStyle/>
        <a:p>
          <a:endParaRPr lang="en-US"/>
        </a:p>
      </dgm:t>
    </dgm:pt>
    <dgm:pt modelId="{F9A2E4CA-1219-4541-A7B6-61CD2B9851B1}">
      <dgm:prSet phldrT="[Text]" custT="1"/>
      <dgm:spPr/>
      <dgm:t>
        <a:bodyPr/>
        <a:lstStyle/>
        <a:p>
          <a:r>
            <a:rPr lang="en-US" sz="1600" dirty="0" smtClean="0"/>
            <a:t>2015: Task Force planning report issued (March) and approved by PSC and Board (June)</a:t>
          </a:r>
          <a:endParaRPr lang="en-US" sz="1600" dirty="0"/>
        </a:p>
      </dgm:t>
    </dgm:pt>
    <dgm:pt modelId="{84FAA87B-824E-499C-91CB-4B8E0856A44F}" type="parTrans" cxnId="{B6FD92C1-D96E-42CE-8564-B3E35C5017C8}">
      <dgm:prSet/>
      <dgm:spPr/>
      <dgm:t>
        <a:bodyPr/>
        <a:lstStyle/>
        <a:p>
          <a:endParaRPr lang="en-US"/>
        </a:p>
      </dgm:t>
    </dgm:pt>
    <dgm:pt modelId="{598EBB4A-C953-4AFA-B7B0-EA3043A0903D}" type="sibTrans" cxnId="{B6FD92C1-D96E-42CE-8564-B3E35C5017C8}">
      <dgm:prSet/>
      <dgm:spPr/>
      <dgm:t>
        <a:bodyPr/>
        <a:lstStyle/>
        <a:p>
          <a:endParaRPr lang="en-US"/>
        </a:p>
      </dgm:t>
    </dgm:pt>
    <dgm:pt modelId="{34C43DA6-4CEC-40DA-9CE7-3BD96778AB57}">
      <dgm:prSet phldrT="[Text]" custT="1"/>
      <dgm:spPr/>
      <dgm:t>
        <a:bodyPr/>
        <a:lstStyle/>
        <a:p>
          <a:r>
            <a:rPr lang="en-US" sz="1600" dirty="0" smtClean="0"/>
            <a:t>2016: Shared Print Program Officer hired</a:t>
          </a:r>
          <a:endParaRPr lang="en-US" sz="1600" dirty="0"/>
        </a:p>
      </dgm:t>
    </dgm:pt>
    <dgm:pt modelId="{D08BCEAA-42A0-4E95-BB72-08D045BF1754}" type="parTrans" cxnId="{4A1AAFB6-23B5-48DC-9FAF-37297E0AB13A}">
      <dgm:prSet/>
      <dgm:spPr/>
      <dgm:t>
        <a:bodyPr/>
        <a:lstStyle/>
        <a:p>
          <a:endParaRPr lang="en-US"/>
        </a:p>
      </dgm:t>
    </dgm:pt>
    <dgm:pt modelId="{BB3B71BE-774C-414E-90B7-E980368DFEC1}" type="sibTrans" cxnId="{4A1AAFB6-23B5-48DC-9FAF-37297E0AB13A}">
      <dgm:prSet/>
      <dgm:spPr/>
      <dgm:t>
        <a:bodyPr/>
        <a:lstStyle/>
        <a:p>
          <a:endParaRPr lang="en-US"/>
        </a:p>
      </dgm:t>
    </dgm:pt>
    <dgm:pt modelId="{152BA24B-975E-49B7-8C6B-1F9E3FA6A2B4}" type="pres">
      <dgm:prSet presAssocID="{4F4203E5-1F3F-4D2A-871D-E33701E6979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968595D-D737-4742-ACE0-8FD6916E4E98}" type="pres">
      <dgm:prSet presAssocID="{659DC9D6-F687-4EF6-B2CA-F77DB8A25CFA}" presName="composite" presStyleCnt="0"/>
      <dgm:spPr/>
    </dgm:pt>
    <dgm:pt modelId="{F7601BBD-7F6A-4DEB-BDCB-890E00F81109}" type="pres">
      <dgm:prSet presAssocID="{659DC9D6-F687-4EF6-B2CA-F77DB8A25CFA}" presName="LShape" presStyleLbl="alignNode1" presStyleIdx="0" presStyleCnt="7"/>
      <dgm:spPr/>
    </dgm:pt>
    <dgm:pt modelId="{4658E771-DE03-4962-9506-670157825265}" type="pres">
      <dgm:prSet presAssocID="{659DC9D6-F687-4EF6-B2CA-F77DB8A25CF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3AC13-A9AD-48CB-8D19-1B3CB07EA7F9}" type="pres">
      <dgm:prSet presAssocID="{659DC9D6-F687-4EF6-B2CA-F77DB8A25CFA}" presName="Triangle" presStyleLbl="alignNode1" presStyleIdx="1" presStyleCnt="7"/>
      <dgm:spPr/>
    </dgm:pt>
    <dgm:pt modelId="{7EE9D5BD-2CFC-4924-AA5B-8BAFB4592077}" type="pres">
      <dgm:prSet presAssocID="{580EE358-E086-4AA8-9C71-6D839C352F51}" presName="sibTrans" presStyleCnt="0"/>
      <dgm:spPr/>
    </dgm:pt>
    <dgm:pt modelId="{787773E7-CBEE-469D-BAEB-74B331EAB177}" type="pres">
      <dgm:prSet presAssocID="{580EE358-E086-4AA8-9C71-6D839C352F51}" presName="space" presStyleCnt="0"/>
      <dgm:spPr/>
    </dgm:pt>
    <dgm:pt modelId="{0B19C599-66C5-4935-86E9-F232EBC1290D}" type="pres">
      <dgm:prSet presAssocID="{D775E389-ED74-4406-8555-C1746E2643C5}" presName="composite" presStyleCnt="0"/>
      <dgm:spPr/>
    </dgm:pt>
    <dgm:pt modelId="{57F70148-26E1-4184-93A6-1BE961AE779E}" type="pres">
      <dgm:prSet presAssocID="{D775E389-ED74-4406-8555-C1746E2643C5}" presName="LShape" presStyleLbl="alignNode1" presStyleIdx="2" presStyleCnt="7"/>
      <dgm:spPr/>
    </dgm:pt>
    <dgm:pt modelId="{C4C171EA-F3A3-454E-8834-BF2D32BF45BC}" type="pres">
      <dgm:prSet presAssocID="{D775E389-ED74-4406-8555-C1746E2643C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C78A5-6FC8-4C65-8A18-1D83E0731645}" type="pres">
      <dgm:prSet presAssocID="{D775E389-ED74-4406-8555-C1746E2643C5}" presName="Triangle" presStyleLbl="alignNode1" presStyleIdx="3" presStyleCnt="7"/>
      <dgm:spPr/>
    </dgm:pt>
    <dgm:pt modelId="{DE4E7554-2DF0-48A6-AE6F-47129F06B45F}" type="pres">
      <dgm:prSet presAssocID="{7624F938-2D2F-49CA-B324-DE68C59C402C}" presName="sibTrans" presStyleCnt="0"/>
      <dgm:spPr/>
    </dgm:pt>
    <dgm:pt modelId="{39F4FEC6-1083-4344-A821-19C3CE5B514C}" type="pres">
      <dgm:prSet presAssocID="{7624F938-2D2F-49CA-B324-DE68C59C402C}" presName="space" presStyleCnt="0"/>
      <dgm:spPr/>
    </dgm:pt>
    <dgm:pt modelId="{7C0584C2-3AC1-4606-8750-60EB3E3D68CF}" type="pres">
      <dgm:prSet presAssocID="{F9A2E4CA-1219-4541-A7B6-61CD2B9851B1}" presName="composite" presStyleCnt="0"/>
      <dgm:spPr/>
    </dgm:pt>
    <dgm:pt modelId="{FFBB1422-0E39-4364-BC51-7602E8EE595A}" type="pres">
      <dgm:prSet presAssocID="{F9A2E4CA-1219-4541-A7B6-61CD2B9851B1}" presName="LShape" presStyleLbl="alignNode1" presStyleIdx="4" presStyleCnt="7"/>
      <dgm:spPr/>
    </dgm:pt>
    <dgm:pt modelId="{E08364C7-A974-4C62-8C27-C7772A4E82C1}" type="pres">
      <dgm:prSet presAssocID="{F9A2E4CA-1219-4541-A7B6-61CD2B9851B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3DD4B-D4A0-45EF-BFCB-6119E4F970B6}" type="pres">
      <dgm:prSet presAssocID="{F9A2E4CA-1219-4541-A7B6-61CD2B9851B1}" presName="Triangle" presStyleLbl="alignNode1" presStyleIdx="5" presStyleCnt="7"/>
      <dgm:spPr/>
    </dgm:pt>
    <dgm:pt modelId="{CCF4D720-8036-4243-A634-95413DD5BAF6}" type="pres">
      <dgm:prSet presAssocID="{598EBB4A-C953-4AFA-B7B0-EA3043A0903D}" presName="sibTrans" presStyleCnt="0"/>
      <dgm:spPr/>
    </dgm:pt>
    <dgm:pt modelId="{049C0851-B21E-438A-ADDE-AEC920F00EFE}" type="pres">
      <dgm:prSet presAssocID="{598EBB4A-C953-4AFA-B7B0-EA3043A0903D}" presName="space" presStyleCnt="0"/>
      <dgm:spPr/>
    </dgm:pt>
    <dgm:pt modelId="{0180616D-F59D-4F74-A81B-46F6346C11F9}" type="pres">
      <dgm:prSet presAssocID="{34C43DA6-4CEC-40DA-9CE7-3BD96778AB57}" presName="composite" presStyleCnt="0"/>
      <dgm:spPr/>
    </dgm:pt>
    <dgm:pt modelId="{43D41043-16DE-40BB-9626-063AABED52DC}" type="pres">
      <dgm:prSet presAssocID="{34C43DA6-4CEC-40DA-9CE7-3BD96778AB57}" presName="LShape" presStyleLbl="alignNode1" presStyleIdx="6" presStyleCnt="7"/>
      <dgm:spPr/>
    </dgm:pt>
    <dgm:pt modelId="{D8686D92-FB17-4353-BE9C-C76F9DE69114}" type="pres">
      <dgm:prSet presAssocID="{34C43DA6-4CEC-40DA-9CE7-3BD96778AB57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EC3AD2-64A1-4979-8E3C-B93A51D1EBBB}" type="presOf" srcId="{F9A2E4CA-1219-4541-A7B6-61CD2B9851B1}" destId="{E08364C7-A974-4C62-8C27-C7772A4E82C1}" srcOrd="0" destOrd="0" presId="urn:microsoft.com/office/officeart/2009/3/layout/StepUpProcess"/>
    <dgm:cxn modelId="{DA847D8F-0CC0-46B5-A1E7-F1EBCE35368B}" type="presOf" srcId="{4F4203E5-1F3F-4D2A-871D-E33701E69795}" destId="{152BA24B-975E-49B7-8C6B-1F9E3FA6A2B4}" srcOrd="0" destOrd="0" presId="urn:microsoft.com/office/officeart/2009/3/layout/StepUpProcess"/>
    <dgm:cxn modelId="{EA6EB5AD-7CD3-45F3-97D1-41E3EEFA3FBC}" type="presOf" srcId="{659DC9D6-F687-4EF6-B2CA-F77DB8A25CFA}" destId="{4658E771-DE03-4962-9506-670157825265}" srcOrd="0" destOrd="0" presId="urn:microsoft.com/office/officeart/2009/3/layout/StepUpProcess"/>
    <dgm:cxn modelId="{B6FD92C1-D96E-42CE-8564-B3E35C5017C8}" srcId="{4F4203E5-1F3F-4D2A-871D-E33701E69795}" destId="{F9A2E4CA-1219-4541-A7B6-61CD2B9851B1}" srcOrd="2" destOrd="0" parTransId="{84FAA87B-824E-499C-91CB-4B8E0856A44F}" sibTransId="{598EBB4A-C953-4AFA-B7B0-EA3043A0903D}"/>
    <dgm:cxn modelId="{BCCCB14B-2785-4A37-8EFC-8FBF9A779AEC}" srcId="{4F4203E5-1F3F-4D2A-871D-E33701E69795}" destId="{D775E389-ED74-4406-8555-C1746E2643C5}" srcOrd="1" destOrd="0" parTransId="{62DBCA60-A411-401C-B88B-A4BDACBA6DC2}" sibTransId="{7624F938-2D2F-49CA-B324-DE68C59C402C}"/>
    <dgm:cxn modelId="{4A1AAFB6-23B5-48DC-9FAF-37297E0AB13A}" srcId="{4F4203E5-1F3F-4D2A-871D-E33701E69795}" destId="{34C43DA6-4CEC-40DA-9CE7-3BD96778AB57}" srcOrd="3" destOrd="0" parTransId="{D08BCEAA-42A0-4E95-BB72-08D045BF1754}" sibTransId="{BB3B71BE-774C-414E-90B7-E980368DFEC1}"/>
    <dgm:cxn modelId="{9E97BA77-6C00-4414-8990-FA740977C517}" srcId="{4F4203E5-1F3F-4D2A-871D-E33701E69795}" destId="{659DC9D6-F687-4EF6-B2CA-F77DB8A25CFA}" srcOrd="0" destOrd="0" parTransId="{126C7584-2846-4D11-A1A8-F96FACA261AD}" sibTransId="{580EE358-E086-4AA8-9C71-6D839C352F51}"/>
    <dgm:cxn modelId="{4F2CD665-A0EB-4611-B7E7-BAC69C93A8E5}" type="presOf" srcId="{D775E389-ED74-4406-8555-C1746E2643C5}" destId="{C4C171EA-F3A3-454E-8834-BF2D32BF45BC}" srcOrd="0" destOrd="0" presId="urn:microsoft.com/office/officeart/2009/3/layout/StepUpProcess"/>
    <dgm:cxn modelId="{8F5E7B67-ABC9-4DA7-ABA3-045F23182D6B}" type="presOf" srcId="{34C43DA6-4CEC-40DA-9CE7-3BD96778AB57}" destId="{D8686D92-FB17-4353-BE9C-C76F9DE69114}" srcOrd="0" destOrd="0" presId="urn:microsoft.com/office/officeart/2009/3/layout/StepUpProcess"/>
    <dgm:cxn modelId="{1199088C-58E5-4447-ADDD-73203E4A7053}" type="presParOf" srcId="{152BA24B-975E-49B7-8C6B-1F9E3FA6A2B4}" destId="{4968595D-D737-4742-ACE0-8FD6916E4E98}" srcOrd="0" destOrd="0" presId="urn:microsoft.com/office/officeart/2009/3/layout/StepUpProcess"/>
    <dgm:cxn modelId="{5A7F33BC-72BF-4FD2-B7A1-CC435D8C6035}" type="presParOf" srcId="{4968595D-D737-4742-ACE0-8FD6916E4E98}" destId="{F7601BBD-7F6A-4DEB-BDCB-890E00F81109}" srcOrd="0" destOrd="0" presId="urn:microsoft.com/office/officeart/2009/3/layout/StepUpProcess"/>
    <dgm:cxn modelId="{C442D638-8001-4421-8B72-6C966F2A36B2}" type="presParOf" srcId="{4968595D-D737-4742-ACE0-8FD6916E4E98}" destId="{4658E771-DE03-4962-9506-670157825265}" srcOrd="1" destOrd="0" presId="urn:microsoft.com/office/officeart/2009/3/layout/StepUpProcess"/>
    <dgm:cxn modelId="{CF7D812D-625E-4258-A6E0-21F1AE63A863}" type="presParOf" srcId="{4968595D-D737-4742-ACE0-8FD6916E4E98}" destId="{5F03AC13-A9AD-48CB-8D19-1B3CB07EA7F9}" srcOrd="2" destOrd="0" presId="urn:microsoft.com/office/officeart/2009/3/layout/StepUpProcess"/>
    <dgm:cxn modelId="{A074DAA5-63E9-4D67-B8E3-74202269F324}" type="presParOf" srcId="{152BA24B-975E-49B7-8C6B-1F9E3FA6A2B4}" destId="{7EE9D5BD-2CFC-4924-AA5B-8BAFB4592077}" srcOrd="1" destOrd="0" presId="urn:microsoft.com/office/officeart/2009/3/layout/StepUpProcess"/>
    <dgm:cxn modelId="{0DEA446D-8F5C-4EDF-9E4E-5DB22D09CAC6}" type="presParOf" srcId="{7EE9D5BD-2CFC-4924-AA5B-8BAFB4592077}" destId="{787773E7-CBEE-469D-BAEB-74B331EAB177}" srcOrd="0" destOrd="0" presId="urn:microsoft.com/office/officeart/2009/3/layout/StepUpProcess"/>
    <dgm:cxn modelId="{CCF98995-AF43-4B32-B524-F9EAA22CB0AF}" type="presParOf" srcId="{152BA24B-975E-49B7-8C6B-1F9E3FA6A2B4}" destId="{0B19C599-66C5-4935-86E9-F232EBC1290D}" srcOrd="2" destOrd="0" presId="urn:microsoft.com/office/officeart/2009/3/layout/StepUpProcess"/>
    <dgm:cxn modelId="{EC327358-1A0D-44F9-AFD8-02E57F7585DA}" type="presParOf" srcId="{0B19C599-66C5-4935-86E9-F232EBC1290D}" destId="{57F70148-26E1-4184-93A6-1BE961AE779E}" srcOrd="0" destOrd="0" presId="urn:microsoft.com/office/officeart/2009/3/layout/StepUpProcess"/>
    <dgm:cxn modelId="{676BDAA8-BD39-4F52-990C-9F07BAEA94DF}" type="presParOf" srcId="{0B19C599-66C5-4935-86E9-F232EBC1290D}" destId="{C4C171EA-F3A3-454E-8834-BF2D32BF45BC}" srcOrd="1" destOrd="0" presId="urn:microsoft.com/office/officeart/2009/3/layout/StepUpProcess"/>
    <dgm:cxn modelId="{7A7C9787-32EC-40A0-861B-6C3068CF114B}" type="presParOf" srcId="{0B19C599-66C5-4935-86E9-F232EBC1290D}" destId="{FE5C78A5-6FC8-4C65-8A18-1D83E0731645}" srcOrd="2" destOrd="0" presId="urn:microsoft.com/office/officeart/2009/3/layout/StepUpProcess"/>
    <dgm:cxn modelId="{B6C0D5C1-8549-46C3-8FCF-902BF49ACE0E}" type="presParOf" srcId="{152BA24B-975E-49B7-8C6B-1F9E3FA6A2B4}" destId="{DE4E7554-2DF0-48A6-AE6F-47129F06B45F}" srcOrd="3" destOrd="0" presId="urn:microsoft.com/office/officeart/2009/3/layout/StepUpProcess"/>
    <dgm:cxn modelId="{852EA2DD-0972-461B-BFCD-39B46AF6FC1E}" type="presParOf" srcId="{DE4E7554-2DF0-48A6-AE6F-47129F06B45F}" destId="{39F4FEC6-1083-4344-A821-19C3CE5B514C}" srcOrd="0" destOrd="0" presId="urn:microsoft.com/office/officeart/2009/3/layout/StepUpProcess"/>
    <dgm:cxn modelId="{F304C661-9D40-4242-95C9-7753B26F755F}" type="presParOf" srcId="{152BA24B-975E-49B7-8C6B-1F9E3FA6A2B4}" destId="{7C0584C2-3AC1-4606-8750-60EB3E3D68CF}" srcOrd="4" destOrd="0" presId="urn:microsoft.com/office/officeart/2009/3/layout/StepUpProcess"/>
    <dgm:cxn modelId="{5F30E17C-F1C8-4D6B-AA7B-06678B45722E}" type="presParOf" srcId="{7C0584C2-3AC1-4606-8750-60EB3E3D68CF}" destId="{FFBB1422-0E39-4364-BC51-7602E8EE595A}" srcOrd="0" destOrd="0" presId="urn:microsoft.com/office/officeart/2009/3/layout/StepUpProcess"/>
    <dgm:cxn modelId="{AAA135EF-BBCF-4549-B801-619B8665C550}" type="presParOf" srcId="{7C0584C2-3AC1-4606-8750-60EB3E3D68CF}" destId="{E08364C7-A974-4C62-8C27-C7772A4E82C1}" srcOrd="1" destOrd="0" presId="urn:microsoft.com/office/officeart/2009/3/layout/StepUpProcess"/>
    <dgm:cxn modelId="{FF13C112-1CEA-421C-B890-AEC4344E2DDA}" type="presParOf" srcId="{7C0584C2-3AC1-4606-8750-60EB3E3D68CF}" destId="{E113DD4B-D4A0-45EF-BFCB-6119E4F970B6}" srcOrd="2" destOrd="0" presId="urn:microsoft.com/office/officeart/2009/3/layout/StepUpProcess"/>
    <dgm:cxn modelId="{13472C0F-37BF-46F5-BD9E-CA40919AD53E}" type="presParOf" srcId="{152BA24B-975E-49B7-8C6B-1F9E3FA6A2B4}" destId="{CCF4D720-8036-4243-A634-95413DD5BAF6}" srcOrd="5" destOrd="0" presId="urn:microsoft.com/office/officeart/2009/3/layout/StepUpProcess"/>
    <dgm:cxn modelId="{E8CDA515-2512-476C-B280-0703207C123A}" type="presParOf" srcId="{CCF4D720-8036-4243-A634-95413DD5BAF6}" destId="{049C0851-B21E-438A-ADDE-AEC920F00EFE}" srcOrd="0" destOrd="0" presId="urn:microsoft.com/office/officeart/2009/3/layout/StepUpProcess"/>
    <dgm:cxn modelId="{63CD591F-8334-4312-89FD-49F60CA09270}" type="presParOf" srcId="{152BA24B-975E-49B7-8C6B-1F9E3FA6A2B4}" destId="{0180616D-F59D-4F74-A81B-46F6346C11F9}" srcOrd="6" destOrd="0" presId="urn:microsoft.com/office/officeart/2009/3/layout/StepUpProcess"/>
    <dgm:cxn modelId="{CCE25D0D-11AE-467D-8108-A16BADAB41F6}" type="presParOf" srcId="{0180616D-F59D-4F74-A81B-46F6346C11F9}" destId="{43D41043-16DE-40BB-9626-063AABED52DC}" srcOrd="0" destOrd="0" presId="urn:microsoft.com/office/officeart/2009/3/layout/StepUpProcess"/>
    <dgm:cxn modelId="{5CFF985D-EE0C-4BB1-897E-FEDC96ED30C8}" type="presParOf" srcId="{0180616D-F59D-4F74-A81B-46F6346C11F9}" destId="{D8686D92-FB17-4353-BE9C-C76F9DE6911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01BBD-7F6A-4DEB-BDCB-890E00F81109}">
      <dsp:nvSpPr>
        <dsp:cNvPr id="0" name=""/>
        <dsp:cNvSpPr/>
      </dsp:nvSpPr>
      <dsp:spPr>
        <a:xfrm rot="5400000">
          <a:off x="335279" y="1913391"/>
          <a:ext cx="1007357" cy="167621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8E771-DE03-4962-9506-670157825265}">
      <dsp:nvSpPr>
        <dsp:cNvPr id="0" name=""/>
        <dsp:cNvSpPr/>
      </dsp:nvSpPr>
      <dsp:spPr>
        <a:xfrm>
          <a:off x="167126" y="2414219"/>
          <a:ext cx="1513300" cy="1326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2011: Constitutional Convention “Distributed Print Monographs Archive Initiative” approved</a:t>
          </a:r>
          <a:endParaRPr lang="en-US" sz="1600" kern="1200" dirty="0"/>
        </a:p>
      </dsp:txBody>
      <dsp:txXfrm>
        <a:off x="167126" y="2414219"/>
        <a:ext cx="1513300" cy="1326496"/>
      </dsp:txXfrm>
    </dsp:sp>
    <dsp:sp modelId="{5F03AC13-A9AD-48CB-8D19-1B3CB07EA7F9}">
      <dsp:nvSpPr>
        <dsp:cNvPr id="0" name=""/>
        <dsp:cNvSpPr/>
      </dsp:nvSpPr>
      <dsp:spPr>
        <a:xfrm>
          <a:off x="1394898" y="1789986"/>
          <a:ext cx="285528" cy="28552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70148-26E1-4184-93A6-1BE961AE779E}">
      <dsp:nvSpPr>
        <dsp:cNvPr id="0" name=""/>
        <dsp:cNvSpPr/>
      </dsp:nvSpPr>
      <dsp:spPr>
        <a:xfrm rot="5400000">
          <a:off x="2187854" y="1454969"/>
          <a:ext cx="1007357" cy="167621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171EA-F3A3-454E-8834-BF2D32BF45BC}">
      <dsp:nvSpPr>
        <dsp:cNvPr id="0" name=""/>
        <dsp:cNvSpPr/>
      </dsp:nvSpPr>
      <dsp:spPr>
        <a:xfrm>
          <a:off x="2019701" y="1955798"/>
          <a:ext cx="1513300" cy="1326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2014: HathiTrust Print Monographs Archive Planning Task Force begins work</a:t>
          </a:r>
          <a:endParaRPr lang="en-US" sz="1600" kern="1200" dirty="0"/>
        </a:p>
      </dsp:txBody>
      <dsp:txXfrm>
        <a:off x="2019701" y="1955798"/>
        <a:ext cx="1513300" cy="1326496"/>
      </dsp:txXfrm>
    </dsp:sp>
    <dsp:sp modelId="{FE5C78A5-6FC8-4C65-8A18-1D83E0731645}">
      <dsp:nvSpPr>
        <dsp:cNvPr id="0" name=""/>
        <dsp:cNvSpPr/>
      </dsp:nvSpPr>
      <dsp:spPr>
        <a:xfrm>
          <a:off x="3247473" y="1331564"/>
          <a:ext cx="285528" cy="28552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B1422-0E39-4364-BC51-7602E8EE595A}">
      <dsp:nvSpPr>
        <dsp:cNvPr id="0" name=""/>
        <dsp:cNvSpPr/>
      </dsp:nvSpPr>
      <dsp:spPr>
        <a:xfrm rot="5400000">
          <a:off x="4040429" y="996548"/>
          <a:ext cx="1007357" cy="167621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364C7-A974-4C62-8C27-C7772A4E82C1}">
      <dsp:nvSpPr>
        <dsp:cNvPr id="0" name=""/>
        <dsp:cNvSpPr/>
      </dsp:nvSpPr>
      <dsp:spPr>
        <a:xfrm>
          <a:off x="3872276" y="1497376"/>
          <a:ext cx="1513300" cy="1326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2015: Task Force planning report issued (March) and approved by PSC and Board (June)</a:t>
          </a:r>
          <a:endParaRPr lang="en-US" sz="1600" kern="1200" dirty="0"/>
        </a:p>
      </dsp:txBody>
      <dsp:txXfrm>
        <a:off x="3872276" y="1497376"/>
        <a:ext cx="1513300" cy="1326496"/>
      </dsp:txXfrm>
    </dsp:sp>
    <dsp:sp modelId="{E113DD4B-D4A0-45EF-BFCB-6119E4F970B6}">
      <dsp:nvSpPr>
        <dsp:cNvPr id="0" name=""/>
        <dsp:cNvSpPr/>
      </dsp:nvSpPr>
      <dsp:spPr>
        <a:xfrm>
          <a:off x="5100048" y="873142"/>
          <a:ext cx="285528" cy="285528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41043-16DE-40BB-9626-063AABED52DC}">
      <dsp:nvSpPr>
        <dsp:cNvPr id="0" name=""/>
        <dsp:cNvSpPr/>
      </dsp:nvSpPr>
      <dsp:spPr>
        <a:xfrm rot="5400000">
          <a:off x="5893004" y="538126"/>
          <a:ext cx="1007357" cy="167621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86D92-FB17-4353-BE9C-C76F9DE69114}">
      <dsp:nvSpPr>
        <dsp:cNvPr id="0" name=""/>
        <dsp:cNvSpPr/>
      </dsp:nvSpPr>
      <dsp:spPr>
        <a:xfrm>
          <a:off x="5724851" y="1038955"/>
          <a:ext cx="1513300" cy="1326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2016: Shared Print Program Officer hired</a:t>
          </a:r>
          <a:endParaRPr lang="en-US" sz="1600" kern="1200" dirty="0"/>
        </a:p>
      </dsp:txBody>
      <dsp:txXfrm>
        <a:off x="5724851" y="1038955"/>
        <a:ext cx="1513300" cy="1326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89C6F-DFD4-D348-8FDA-3884B92FD9F9}" type="datetimeFigureOut">
              <a:rPr lang="en-US" smtClean="0"/>
              <a:t>6/22/2016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482E-4E65-BE4D-BFC6-5C0CA1D549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34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Task Force report issued in March, endorsed by the PSC in June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key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3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3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507D5-7A70-934D-A092-66E014A02EB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95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89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123F7-0833-4BCC-9170-C7828B42CCC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89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hathitrust.org/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40" y="5930901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1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75545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4" y="12192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4" y="557214"/>
            <a:ext cx="2914651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600" cap="small" dirty="0" smtClean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2000" cap="small" dirty="0" smtClean="0">
                <a:solidFill>
                  <a:srgbClr val="404040"/>
                </a:solidFill>
                <a:latin typeface="Helvetica"/>
                <a:cs typeface="Helvetica"/>
              </a:rPr>
              <a:t>Digital Library</a:t>
            </a:r>
            <a:endParaRPr lang="en-US" sz="2000" cap="small" dirty="0">
              <a:solidFill>
                <a:srgbClr val="404040"/>
              </a:solidFill>
              <a:latin typeface="Helvetica"/>
              <a:cs typeface="Helvetica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2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90" y="584201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5" y="1752601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1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3"/>
            <a:ext cx="5634038" cy="1622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9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86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2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6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9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21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4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77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8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8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52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19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9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5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2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7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2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5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4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4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133600" cy="365125"/>
          </a:xfrm>
        </p:spPr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89066"/>
            <a:ext cx="2133600" cy="365125"/>
          </a:xfrm>
        </p:spPr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June 2016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525C-EE9F-41B8-98C9-6C19172C8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8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June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2785-E0AD-7143-A741-A17270600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180255"/>
            <a:ext cx="6776238" cy="169313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charset="0"/>
              </a:rPr>
              <a:t>The HathiTrust Shared Print Program:</a:t>
            </a:r>
            <a:br>
              <a:rPr lang="en-US" sz="3200" b="1" dirty="0">
                <a:latin typeface="Calibri" charset="0"/>
              </a:rPr>
            </a:br>
            <a:r>
              <a:rPr lang="en-US" sz="3200" b="1" dirty="0">
                <a:latin typeface="Calibri" charset="0"/>
              </a:rPr>
              <a:t>From Planning to Implementation</a:t>
            </a:r>
            <a:br>
              <a:rPr lang="en-US" sz="3200" b="1" dirty="0">
                <a:latin typeface="Calibri" charset="0"/>
              </a:rPr>
            </a:br>
            <a:r>
              <a:rPr lang="en-US" sz="3200" b="1" dirty="0">
                <a:latin typeface="Calibri" charset="0"/>
              </a:rPr>
              <a:t>2016 - </a:t>
            </a:r>
            <a:r>
              <a:rPr lang="en-US" sz="3200" b="1" dirty="0" smtClean="0">
                <a:latin typeface="Calibri" charset="0"/>
              </a:rPr>
              <a:t>2019</a:t>
            </a:r>
            <a:endParaRPr lang="en-US" sz="3200" b="1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8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103" y="4090320"/>
            <a:ext cx="7007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Lizanne</a:t>
            </a:r>
            <a:r>
              <a:rPr lang="en-US" dirty="0" smtClean="0"/>
              <a:t> Payne</a:t>
            </a:r>
          </a:p>
          <a:p>
            <a:pPr algn="r"/>
            <a:r>
              <a:rPr lang="en-US" dirty="0" smtClean="0"/>
              <a:t>Shared Print Program Officer</a:t>
            </a:r>
          </a:p>
          <a:p>
            <a:pPr algn="r"/>
            <a:r>
              <a:rPr lang="en-US" dirty="0" smtClean="0"/>
              <a:t>elpayne@hathitrust.org</a:t>
            </a:r>
          </a:p>
          <a:p>
            <a:pPr algn="r"/>
            <a:r>
              <a:rPr lang="en-US" dirty="0" smtClean="0"/>
              <a:t>June 24, 2016</a:t>
            </a:r>
          </a:p>
          <a:p>
            <a:pPr algn="r"/>
            <a:r>
              <a:rPr lang="en-US" dirty="0" smtClean="0"/>
              <a:t>Print Archives Network (PAN) meeting, ALA Annual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Background of the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HathiTrust Shared Print Program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733733"/>
              </p:ext>
            </p:extLst>
          </p:nvPr>
        </p:nvGraphicFramePr>
        <p:xfrm>
          <a:off x="838200" y="1685925"/>
          <a:ext cx="7239000" cy="4613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329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Goals of the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HathiTrust Shared Print Program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213720"/>
            <a:ext cx="8229600" cy="3758455"/>
          </a:xfrm>
        </p:spPr>
        <p:txBody>
          <a:bodyPr>
            <a:noAutofit/>
          </a:bodyPr>
          <a:lstStyle/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Commit to retain print holdings that mirror </a:t>
            </a:r>
            <a:r>
              <a:rPr lang="en-US" sz="2000" u="sng" dirty="0" smtClean="0"/>
              <a:t>book titles </a:t>
            </a:r>
            <a:r>
              <a:rPr lang="en-US" sz="2000" dirty="0" smtClean="0"/>
              <a:t>in the HathiTrust digital collection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Maintain a lendable print collection distributed among HathiTrust member collections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Reflect support by and provide benefits to all HathiTrust members (not a subset)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Build on existing shared print and resource-sharing arrangements, avoid disturbing members’ other </a:t>
            </a:r>
            <a:r>
              <a:rPr lang="en-US" sz="2000" dirty="0" smtClean="0"/>
              <a:t>affiliations</a:t>
            </a:r>
            <a:endParaRPr lang="en-US" sz="2000" dirty="0"/>
          </a:p>
          <a:p>
            <a:pPr marL="0" indent="0">
              <a:buNone/>
            </a:pPr>
            <a:r>
              <a:rPr lang="en-US" i="1" dirty="0" smtClean="0"/>
              <a:t>   </a:t>
            </a:r>
            <a:endParaRPr lang="en-US" sz="1400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962026" y="1784908"/>
            <a:ext cx="75247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400" i="1" dirty="0">
                <a:solidFill>
                  <a:prstClr val="black"/>
                </a:solidFill>
              </a:rPr>
              <a:t>From the final report of the HathiTrust Print Monographs Archive Planning Task Force (March 2015)</a:t>
            </a:r>
          </a:p>
        </p:txBody>
      </p:sp>
    </p:spTree>
    <p:extLst>
      <p:ext uri="{BB962C8B-B14F-4D97-AF65-F5344CB8AC3E}">
        <p14:creationId xmlns:p14="http://schemas.microsoft.com/office/powerpoint/2010/main" val="371007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Proposed approach: </a:t>
            </a:r>
            <a:r>
              <a:rPr lang="en-US" sz="3200" b="1" dirty="0" smtClean="0">
                <a:solidFill>
                  <a:schemeClr val="tx1"/>
                </a:solidFill>
              </a:rPr>
              <a:t>Build up to full coverage with early voluntary commitments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68435" y="2461254"/>
            <a:ext cx="6232565" cy="3136604"/>
            <a:chOff x="1768435" y="2461254"/>
            <a:chExt cx="6232565" cy="3136604"/>
          </a:xfrm>
        </p:grpSpPr>
        <p:sp>
          <p:nvSpPr>
            <p:cNvPr id="6" name="Freeform 5"/>
            <p:cNvSpPr/>
            <p:nvPr/>
          </p:nvSpPr>
          <p:spPr>
            <a:xfrm>
              <a:off x="1768435" y="3019417"/>
              <a:ext cx="2393311" cy="2282330"/>
            </a:xfrm>
            <a:custGeom>
              <a:avLst/>
              <a:gdLst>
                <a:gd name="connsiteX0" fmla="*/ 0 w 2393311"/>
                <a:gd name="connsiteY0" fmla="*/ 1141165 h 2282330"/>
                <a:gd name="connsiteX1" fmla="*/ 1196656 w 2393311"/>
                <a:gd name="connsiteY1" fmla="*/ 0 h 2282330"/>
                <a:gd name="connsiteX2" fmla="*/ 2393312 w 2393311"/>
                <a:gd name="connsiteY2" fmla="*/ 1141165 h 2282330"/>
                <a:gd name="connsiteX3" fmla="*/ 1196656 w 2393311"/>
                <a:gd name="connsiteY3" fmla="*/ 2282330 h 2282330"/>
                <a:gd name="connsiteX4" fmla="*/ 0 w 2393311"/>
                <a:gd name="connsiteY4" fmla="*/ 1141165 h 228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3311" h="2282330">
                  <a:moveTo>
                    <a:pt x="0" y="1141165"/>
                  </a:moveTo>
                  <a:cubicBezTo>
                    <a:pt x="0" y="510917"/>
                    <a:pt x="535761" y="0"/>
                    <a:pt x="1196656" y="0"/>
                  </a:cubicBezTo>
                  <a:cubicBezTo>
                    <a:pt x="1857551" y="0"/>
                    <a:pt x="2393312" y="510917"/>
                    <a:pt x="2393312" y="1141165"/>
                  </a:cubicBezTo>
                  <a:cubicBezTo>
                    <a:pt x="2393312" y="1771413"/>
                    <a:pt x="1857551" y="2282330"/>
                    <a:pt x="1196656" y="2282330"/>
                  </a:cubicBezTo>
                  <a:cubicBezTo>
                    <a:pt x="535761" y="2282330"/>
                    <a:pt x="0" y="1771413"/>
                    <a:pt x="0" y="1141165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2204" tIns="284967" rIns="682203" bIns="18369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tx1"/>
                  </a:solidFill>
                </a:rPr>
                <a:t>All HathiTrust institutions (~140)</a:t>
              </a:r>
              <a:endParaRPr lang="en-US" sz="14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677058" y="2461254"/>
              <a:ext cx="3323942" cy="3136604"/>
            </a:xfrm>
            <a:custGeom>
              <a:avLst/>
              <a:gdLst>
                <a:gd name="connsiteX0" fmla="*/ 0 w 3323942"/>
                <a:gd name="connsiteY0" fmla="*/ 1568302 h 3136604"/>
                <a:gd name="connsiteX1" fmla="*/ 1661971 w 3323942"/>
                <a:gd name="connsiteY1" fmla="*/ 0 h 3136604"/>
                <a:gd name="connsiteX2" fmla="*/ 3323942 w 3323942"/>
                <a:gd name="connsiteY2" fmla="*/ 1568302 h 3136604"/>
                <a:gd name="connsiteX3" fmla="*/ 1661971 w 3323942"/>
                <a:gd name="connsiteY3" fmla="*/ 3136604 h 3136604"/>
                <a:gd name="connsiteX4" fmla="*/ 0 w 3323942"/>
                <a:gd name="connsiteY4" fmla="*/ 1568302 h 313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3942" h="3136604">
                  <a:moveTo>
                    <a:pt x="0" y="1568302"/>
                  </a:moveTo>
                  <a:cubicBezTo>
                    <a:pt x="0" y="702153"/>
                    <a:pt x="744090" y="0"/>
                    <a:pt x="1661971" y="0"/>
                  </a:cubicBezTo>
                  <a:cubicBezTo>
                    <a:pt x="2579852" y="0"/>
                    <a:pt x="3323942" y="702153"/>
                    <a:pt x="3323942" y="1568302"/>
                  </a:cubicBezTo>
                  <a:cubicBezTo>
                    <a:pt x="3323942" y="2434451"/>
                    <a:pt x="2579852" y="3136604"/>
                    <a:pt x="1661971" y="3136604"/>
                  </a:cubicBezTo>
                  <a:cubicBezTo>
                    <a:pt x="744090" y="3136604"/>
                    <a:pt x="0" y="2434451"/>
                    <a:pt x="0" y="156830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3228" tIns="349037" rIns="903229" bIns="2481929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 dirty="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tx1"/>
                  </a:solidFill>
                </a:rPr>
                <a:t>All HathiTrust book titles ~7,200,000</a:t>
              </a:r>
              <a:endParaRPr lang="en-US" sz="1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00624" y="3675311"/>
            <a:ext cx="3000376" cy="2472110"/>
            <a:chOff x="5000624" y="3675311"/>
            <a:chExt cx="3000376" cy="2472110"/>
          </a:xfrm>
        </p:grpSpPr>
        <p:sp>
          <p:nvSpPr>
            <p:cNvPr id="16" name="Freeform 15"/>
            <p:cNvSpPr/>
            <p:nvPr/>
          </p:nvSpPr>
          <p:spPr>
            <a:xfrm>
              <a:off x="5393064" y="3675311"/>
              <a:ext cx="1967117" cy="1916659"/>
            </a:xfrm>
            <a:custGeom>
              <a:avLst/>
              <a:gdLst>
                <a:gd name="connsiteX0" fmla="*/ 0 w 1967117"/>
                <a:gd name="connsiteY0" fmla="*/ 958330 h 1916659"/>
                <a:gd name="connsiteX1" fmla="*/ 983559 w 1967117"/>
                <a:gd name="connsiteY1" fmla="*/ 0 h 1916659"/>
                <a:gd name="connsiteX2" fmla="*/ 1967118 w 1967117"/>
                <a:gd name="connsiteY2" fmla="*/ 958330 h 1916659"/>
                <a:gd name="connsiteX3" fmla="*/ 983559 w 1967117"/>
                <a:gd name="connsiteY3" fmla="*/ 1916660 h 1916659"/>
                <a:gd name="connsiteX4" fmla="*/ 0 w 1967117"/>
                <a:gd name="connsiteY4" fmla="*/ 958330 h 1916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7117" h="1916659">
                  <a:moveTo>
                    <a:pt x="0" y="958330"/>
                  </a:moveTo>
                  <a:cubicBezTo>
                    <a:pt x="0" y="429059"/>
                    <a:pt x="440354" y="0"/>
                    <a:pt x="983559" y="0"/>
                  </a:cubicBezTo>
                  <a:cubicBezTo>
                    <a:pt x="1526764" y="0"/>
                    <a:pt x="1967118" y="429059"/>
                    <a:pt x="1967118" y="958330"/>
                  </a:cubicBezTo>
                  <a:cubicBezTo>
                    <a:pt x="1967118" y="1487601"/>
                    <a:pt x="1526764" y="1916660"/>
                    <a:pt x="983559" y="1916660"/>
                  </a:cubicBezTo>
                  <a:cubicBezTo>
                    <a:pt x="440354" y="1916660"/>
                    <a:pt x="0" y="1487601"/>
                    <a:pt x="0" y="95833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8981" tIns="600069" rIns="408983" bIns="600069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Retention titles ~3,600,000</a:t>
              </a:r>
              <a:endParaRPr lang="en-US" sz="1700" kern="1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00624" y="5624201"/>
              <a:ext cx="300037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Seek </a:t>
              </a:r>
              <a:r>
                <a:rPr lang="en-US" sz="1400" dirty="0"/>
                <a:t>to match 50% of the HathiTrust digital collection </a:t>
              </a:r>
              <a:r>
                <a:rPr lang="en-US" sz="1400" dirty="0" smtClean="0"/>
                <a:t>in Phase 1</a:t>
              </a:r>
              <a:endParaRPr lang="en-US" sz="1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10123" y="4109181"/>
            <a:ext cx="3881002" cy="1863160"/>
            <a:chOff x="1310123" y="4109181"/>
            <a:chExt cx="3881002" cy="1863160"/>
          </a:xfrm>
        </p:grpSpPr>
        <p:sp>
          <p:nvSpPr>
            <p:cNvPr id="13" name="Freeform 12"/>
            <p:cNvSpPr/>
            <p:nvPr/>
          </p:nvSpPr>
          <p:spPr>
            <a:xfrm>
              <a:off x="2250806" y="4109181"/>
              <a:ext cx="1349650" cy="1182529"/>
            </a:xfrm>
            <a:custGeom>
              <a:avLst/>
              <a:gdLst>
                <a:gd name="connsiteX0" fmla="*/ 0 w 1349650"/>
                <a:gd name="connsiteY0" fmla="*/ 591265 h 1182529"/>
                <a:gd name="connsiteX1" fmla="*/ 674825 w 1349650"/>
                <a:gd name="connsiteY1" fmla="*/ 0 h 1182529"/>
                <a:gd name="connsiteX2" fmla="*/ 1349650 w 1349650"/>
                <a:gd name="connsiteY2" fmla="*/ 591265 h 1182529"/>
                <a:gd name="connsiteX3" fmla="*/ 674825 w 1349650"/>
                <a:gd name="connsiteY3" fmla="*/ 1182530 h 1182529"/>
                <a:gd name="connsiteX4" fmla="*/ 0 w 1349650"/>
                <a:gd name="connsiteY4" fmla="*/ 591265 h 118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9650" h="1182529">
                  <a:moveTo>
                    <a:pt x="0" y="591265"/>
                  </a:moveTo>
                  <a:cubicBezTo>
                    <a:pt x="0" y="264718"/>
                    <a:pt x="302129" y="0"/>
                    <a:pt x="674825" y="0"/>
                  </a:cubicBezTo>
                  <a:cubicBezTo>
                    <a:pt x="1047521" y="0"/>
                    <a:pt x="1349650" y="264718"/>
                    <a:pt x="1349650" y="591265"/>
                  </a:cubicBezTo>
                  <a:cubicBezTo>
                    <a:pt x="1349650" y="917812"/>
                    <a:pt x="1047521" y="1182530"/>
                    <a:pt x="674825" y="1182530"/>
                  </a:cubicBezTo>
                  <a:cubicBezTo>
                    <a:pt x="302129" y="1182530"/>
                    <a:pt x="0" y="917812"/>
                    <a:pt x="0" y="591265"/>
                  </a:cubicBezTo>
                  <a:close/>
                </a:path>
              </a:pathLst>
            </a:custGeom>
            <a:solidFill>
              <a:srgbClr val="9966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2995" tIns="380977" rIns="282997" bIns="38097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Retention libraries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 (10 – 30)</a:t>
              </a:r>
              <a:endParaRPr lang="en-US" sz="1200" b="1" kern="1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600450" y="4700449"/>
              <a:ext cx="1590675" cy="0"/>
            </a:xfrm>
            <a:prstGeom prst="straightConnector1">
              <a:avLst/>
            </a:prstGeom>
            <a:ln w="2857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310123" y="5449121"/>
              <a:ext cx="33099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Ask each </a:t>
              </a:r>
              <a:r>
                <a:rPr lang="en-US" sz="1400" dirty="0" smtClean="0"/>
                <a:t>participant to </a:t>
              </a:r>
              <a:r>
                <a:rPr lang="en-US" sz="1400" dirty="0"/>
                <a:t>retain at least 25% of </a:t>
              </a:r>
              <a:r>
                <a:rPr lang="en-US" sz="1400" dirty="0" smtClean="0"/>
                <a:t>their matching holdings</a:t>
              </a:r>
              <a:endParaRPr lang="en-US" sz="14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202338" y="1760892"/>
            <a:ext cx="6949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Adapted from </a:t>
            </a:r>
            <a:r>
              <a:rPr lang="en-US" sz="1200" i="1" dirty="0"/>
              <a:t>the final report of the HathiTrust Print Monographs Archive Planning Task Force (March 2015)</a:t>
            </a:r>
          </a:p>
        </p:txBody>
      </p:sp>
    </p:spTree>
    <p:extLst>
      <p:ext uri="{BB962C8B-B14F-4D97-AF65-F5344CB8AC3E}">
        <p14:creationId xmlns:p14="http://schemas.microsoft.com/office/powerpoint/2010/main" val="38334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392" y="274639"/>
            <a:ext cx="732472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Proposed HathiTrust Shared Print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Implementation Timeline</a:t>
            </a:r>
            <a:endParaRPr lang="en-US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036799"/>
              </p:ext>
            </p:extLst>
          </p:nvPr>
        </p:nvGraphicFramePr>
        <p:xfrm>
          <a:off x="488824" y="1628775"/>
          <a:ext cx="8140827" cy="402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901"/>
                <a:gridCol w="1543050"/>
                <a:gridCol w="1571625"/>
                <a:gridCol w="1619251"/>
              </a:tblGrid>
              <a:tr h="42862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2016 – June 2017</a:t>
                      </a:r>
                      <a:endParaRPr lang="en-US" sz="1200" dirty="0"/>
                    </a:p>
                  </a:txBody>
                  <a:tcPr marL="69888" marR="6988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 2017 – June 2018</a:t>
                      </a:r>
                      <a:endParaRPr lang="en-US" sz="1200" dirty="0"/>
                    </a:p>
                  </a:txBody>
                  <a:tcPr marL="69888" marR="6988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2018</a:t>
                      </a:r>
                      <a:r>
                        <a:rPr lang="en-US" sz="1200" baseline="0" dirty="0" smtClean="0"/>
                        <a:t> – June 2019</a:t>
                      </a:r>
                      <a:endParaRPr lang="en-US" sz="1200" dirty="0"/>
                    </a:p>
                  </a:txBody>
                  <a:tcPr marL="69888" marR="69888"/>
                </a:tc>
              </a:tr>
              <a:tr h="5318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Phase 1: Startup and Quick Launch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Identify first</a:t>
                      </a:r>
                      <a:r>
                        <a:rPr lang="en-US" sz="1400" baseline="0" dirty="0" smtClean="0"/>
                        <a:t>-round p</a:t>
                      </a:r>
                      <a:r>
                        <a:rPr lang="en-US" sz="1400" dirty="0" smtClean="0"/>
                        <a:t>articipants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Confirm policies and MOU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Design and implement quick-launch systems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Identify and disclose first-round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retention commitments (self-nominated)</a:t>
                      </a:r>
                    </a:p>
                  </a:txBody>
                  <a:tcPr marL="69888" marR="69888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/>
                </a:tc>
              </a:tr>
              <a:tr h="53182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Phase 2: Infrastructure and Operations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Design and implement enhanced/permanent systems infrastructure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Prioritize next-round retentions by collection analysis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Identify</a:t>
                      </a:r>
                      <a:r>
                        <a:rPr lang="en-US" sz="1400" baseline="0" dirty="0" smtClean="0"/>
                        <a:t> next-round participants and retentions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Plan for new services</a:t>
                      </a:r>
                      <a:endParaRPr lang="en-US" sz="1400" dirty="0" smtClean="0"/>
                    </a:p>
                  </a:txBody>
                  <a:tcPr marL="69888" marR="69888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9888" marR="69888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27735" y="6004928"/>
            <a:ext cx="6949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Adapted from </a:t>
            </a:r>
            <a:r>
              <a:rPr lang="en-US" sz="1200" i="1" dirty="0"/>
              <a:t>the final report of the HathiTrust Print Monographs Archive Planning Task Force (March 2015)</a:t>
            </a:r>
          </a:p>
        </p:txBody>
      </p:sp>
    </p:spTree>
    <p:extLst>
      <p:ext uri="{BB962C8B-B14F-4D97-AF65-F5344CB8AC3E}">
        <p14:creationId xmlns:p14="http://schemas.microsoft.com/office/powerpoint/2010/main" val="13747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0" idx="6"/>
            <a:endCxn id="12" idx="2"/>
          </p:cNvCxnSpPr>
          <p:nvPr/>
        </p:nvCxnSpPr>
        <p:spPr>
          <a:xfrm flipV="1">
            <a:off x="3948343" y="2720450"/>
            <a:ext cx="1862397" cy="10129"/>
          </a:xfrm>
          <a:prstGeom prst="line">
            <a:avLst/>
          </a:prstGeom>
          <a:ln w="28575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9" idx="0"/>
          </p:cNvCxnSpPr>
          <p:nvPr/>
        </p:nvCxnSpPr>
        <p:spPr>
          <a:xfrm>
            <a:off x="7112450" y="2695431"/>
            <a:ext cx="1059703" cy="910957"/>
          </a:xfrm>
          <a:prstGeom prst="line">
            <a:avLst/>
          </a:prstGeom>
          <a:ln w="28575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4"/>
            <a:endCxn id="18" idx="0"/>
          </p:cNvCxnSpPr>
          <p:nvPr/>
        </p:nvCxnSpPr>
        <p:spPr>
          <a:xfrm>
            <a:off x="6521409" y="3360590"/>
            <a:ext cx="0" cy="193670"/>
          </a:xfrm>
          <a:prstGeom prst="line">
            <a:avLst/>
          </a:prstGeom>
          <a:ln w="28575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6"/>
            <a:endCxn id="16" idx="2"/>
          </p:cNvCxnSpPr>
          <p:nvPr/>
        </p:nvCxnSpPr>
        <p:spPr>
          <a:xfrm flipV="1">
            <a:off x="3897131" y="4144875"/>
            <a:ext cx="511331" cy="19687"/>
          </a:xfrm>
          <a:prstGeom prst="line">
            <a:avLst/>
          </a:prstGeom>
          <a:ln w="28575">
            <a:solidFill>
              <a:srgbClr val="0099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flipH="1">
            <a:off x="566975" y="646750"/>
            <a:ext cx="742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200" b="1" dirty="0" smtClean="0">
                <a:solidFill>
                  <a:srgbClr val="000000"/>
                </a:solidFill>
              </a:rPr>
              <a:t>Phase 1 Steps: Startup and Quick Launch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2738" y="2347527"/>
            <a:ext cx="1481615" cy="8953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 smtClean="0">
                <a:solidFill>
                  <a:prstClr val="white"/>
                </a:solidFill>
              </a:rPr>
              <a:t>Policies &amp; Agreements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2932" y="3662461"/>
            <a:ext cx="1478883" cy="9092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 smtClean="0">
                <a:solidFill>
                  <a:prstClr val="white"/>
                </a:solidFill>
              </a:rPr>
              <a:t>Retention Commitments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931" y="5008655"/>
            <a:ext cx="1478883" cy="84422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 smtClean="0">
                <a:solidFill>
                  <a:prstClr val="white"/>
                </a:solidFill>
              </a:rPr>
              <a:t>Data &amp; Systems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27159" y="2132068"/>
            <a:ext cx="1321184" cy="119702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Appoint Shared Print Advisory Committee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10740" y="2080310"/>
            <a:ext cx="1421338" cy="12802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Recommend policies &amp; MOU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52018" y="3554260"/>
            <a:ext cx="1345113" cy="12206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Identify prospective participants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03227" y="4918424"/>
            <a:ext cx="1293905" cy="118288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Define  quick launch systems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08462" y="3530349"/>
            <a:ext cx="1301651" cy="122905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Identify matching holdings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67290" y="3554260"/>
            <a:ext cx="1308238" cy="118153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Confirm &amp; disclose retentions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548332" y="3606388"/>
            <a:ext cx="1247641" cy="125638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srgbClr val="000000"/>
                </a:solidFill>
              </a:rPr>
              <a:t>HathiTrust SP collection available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27" name="Straight Connector 26"/>
          <p:cNvCxnSpPr>
            <a:stCxn id="14" idx="7"/>
            <a:endCxn id="16" idx="3"/>
          </p:cNvCxnSpPr>
          <p:nvPr/>
        </p:nvCxnSpPr>
        <p:spPr>
          <a:xfrm flipV="1">
            <a:off x="3707644" y="4579411"/>
            <a:ext cx="891440" cy="512243"/>
          </a:xfrm>
          <a:prstGeom prst="line">
            <a:avLst/>
          </a:prstGeom>
          <a:ln w="28575">
            <a:solidFill>
              <a:srgbClr val="00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5" idx="6"/>
            <a:endCxn id="19" idx="4"/>
          </p:cNvCxnSpPr>
          <p:nvPr/>
        </p:nvCxnSpPr>
        <p:spPr>
          <a:xfrm flipV="1">
            <a:off x="7190781" y="4862769"/>
            <a:ext cx="981372" cy="672528"/>
          </a:xfrm>
          <a:prstGeom prst="line">
            <a:avLst/>
          </a:prstGeom>
          <a:ln w="28575">
            <a:solidFill>
              <a:srgbClr val="00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6"/>
            <a:endCxn id="12" idx="2"/>
          </p:cNvCxnSpPr>
          <p:nvPr/>
        </p:nvCxnSpPr>
        <p:spPr>
          <a:xfrm flipV="1">
            <a:off x="3897131" y="2720450"/>
            <a:ext cx="1913609" cy="1444112"/>
          </a:xfrm>
          <a:prstGeom prst="line">
            <a:avLst/>
          </a:prstGeom>
          <a:ln w="28575">
            <a:solidFill>
              <a:srgbClr val="0099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66950" y="1645510"/>
            <a:ext cx="2041603" cy="3077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srgbClr val="000000"/>
                </a:solidFill>
              </a:rPr>
              <a:t>June – December 2016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05319" y="1654745"/>
            <a:ext cx="3910265" cy="3077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dirty="0" smtClean="0">
                <a:solidFill>
                  <a:srgbClr val="000000"/>
                </a:solidFill>
              </a:rPr>
              <a:t>January – June 2017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852037" y="4937918"/>
            <a:ext cx="1338744" cy="119475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Implement initial registry &amp; resource-sharing</a:t>
            </a:r>
            <a:endParaRPr lang="en-US" sz="1200" b="1" dirty="0">
              <a:solidFill>
                <a:prstClr val="white"/>
              </a:solidFill>
            </a:endParaRPr>
          </a:p>
        </p:txBody>
      </p:sp>
      <p:cxnSp>
        <p:nvCxnSpPr>
          <p:cNvPr id="28" name="Straight Connector 27"/>
          <p:cNvCxnSpPr>
            <a:stCxn id="25" idx="0"/>
            <a:endCxn id="18" idx="4"/>
          </p:cNvCxnSpPr>
          <p:nvPr/>
        </p:nvCxnSpPr>
        <p:spPr>
          <a:xfrm flipV="1">
            <a:off x="6521409" y="4735795"/>
            <a:ext cx="0" cy="202123"/>
          </a:xfrm>
          <a:prstGeom prst="line">
            <a:avLst/>
          </a:prstGeom>
          <a:ln w="28575">
            <a:solidFill>
              <a:srgbClr val="00006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6"/>
            <a:endCxn id="18" idx="2"/>
          </p:cNvCxnSpPr>
          <p:nvPr/>
        </p:nvCxnSpPr>
        <p:spPr>
          <a:xfrm>
            <a:off x="5710113" y="4144875"/>
            <a:ext cx="157177" cy="153"/>
          </a:xfrm>
          <a:prstGeom prst="line">
            <a:avLst/>
          </a:prstGeom>
          <a:ln w="28575">
            <a:solidFill>
              <a:srgbClr val="0099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8" idx="6"/>
          </p:cNvCxnSpPr>
          <p:nvPr/>
        </p:nvCxnSpPr>
        <p:spPr>
          <a:xfrm>
            <a:off x="7175528" y="4145028"/>
            <a:ext cx="107195" cy="15424"/>
          </a:xfrm>
          <a:prstGeom prst="line">
            <a:avLst/>
          </a:prstGeom>
          <a:ln w="28575">
            <a:solidFill>
              <a:srgbClr val="0099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4" idx="6"/>
            <a:endCxn id="25" idx="2"/>
          </p:cNvCxnSpPr>
          <p:nvPr/>
        </p:nvCxnSpPr>
        <p:spPr>
          <a:xfrm>
            <a:off x="3897132" y="5509867"/>
            <a:ext cx="1954905" cy="25430"/>
          </a:xfrm>
          <a:prstGeom prst="line">
            <a:avLst/>
          </a:prstGeom>
          <a:ln w="28575">
            <a:solidFill>
              <a:srgbClr val="0000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729429" y="2154324"/>
            <a:ext cx="1172310" cy="11322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b="1" dirty="0" smtClean="0">
                <a:solidFill>
                  <a:prstClr val="white"/>
                </a:solidFill>
              </a:rPr>
              <a:t>Approved by PSC &amp; Board</a:t>
            </a:r>
            <a:endParaRPr lang="en-US" sz="1200" b="1" dirty="0">
              <a:solidFill>
                <a:prstClr val="white"/>
              </a:solidFill>
            </a:endParaRPr>
          </a:p>
        </p:txBody>
      </p:sp>
      <p:cxnSp>
        <p:nvCxnSpPr>
          <p:cNvPr id="76" name="Straight Connector 75"/>
          <p:cNvCxnSpPr>
            <a:endCxn id="75" idx="2"/>
          </p:cNvCxnSpPr>
          <p:nvPr/>
        </p:nvCxnSpPr>
        <p:spPr>
          <a:xfrm>
            <a:off x="7175528" y="2710781"/>
            <a:ext cx="553901" cy="9669"/>
          </a:xfrm>
          <a:prstGeom prst="line">
            <a:avLst/>
          </a:prstGeom>
          <a:ln w="28575">
            <a:solidFill>
              <a:srgbClr val="000066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00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HathiTrust Shared Print Advisory Committee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607633"/>
            <a:ext cx="4029074" cy="4248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Clement Guthro</a:t>
            </a:r>
          </a:p>
          <a:p>
            <a:pPr marL="0" indent="0">
              <a:buNone/>
            </a:pPr>
            <a:r>
              <a:rPr lang="en-US" sz="1400" dirty="0"/>
              <a:t>Director of </a:t>
            </a:r>
            <a:r>
              <a:rPr lang="en-US" sz="1400" dirty="0" smtClean="0"/>
              <a:t>Libraries</a:t>
            </a:r>
          </a:p>
          <a:p>
            <a:pPr marL="0" indent="0">
              <a:buNone/>
            </a:pPr>
            <a:r>
              <a:rPr lang="en-US" sz="1400" dirty="0" smtClean="0"/>
              <a:t>Colby </a:t>
            </a:r>
            <a:r>
              <a:rPr lang="en-US" sz="1400" dirty="0"/>
              <a:t>College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Jacob Nadal</a:t>
            </a:r>
          </a:p>
          <a:p>
            <a:pPr marL="0" indent="0">
              <a:buNone/>
            </a:pPr>
            <a:r>
              <a:rPr lang="en-US" sz="1400" dirty="0"/>
              <a:t>Executive </a:t>
            </a:r>
            <a:r>
              <a:rPr lang="en-US" sz="1400" dirty="0" smtClean="0"/>
              <a:t>Director</a:t>
            </a:r>
          </a:p>
          <a:p>
            <a:pPr marL="0" indent="0">
              <a:buNone/>
            </a:pPr>
            <a:r>
              <a:rPr lang="en-US" sz="1400" dirty="0" smtClean="0"/>
              <a:t>ReCAP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Ken Peterson</a:t>
            </a:r>
          </a:p>
          <a:p>
            <a:pPr marL="0" indent="0">
              <a:buNone/>
            </a:pPr>
            <a:r>
              <a:rPr lang="en-US" sz="1400" dirty="0"/>
              <a:t>Director of Access Services &amp; the Harvard </a:t>
            </a:r>
            <a:r>
              <a:rPr lang="en-US" sz="1400" dirty="0" smtClean="0"/>
              <a:t>Depository</a:t>
            </a:r>
          </a:p>
          <a:p>
            <a:pPr marL="0" indent="0">
              <a:buNone/>
            </a:pPr>
            <a:r>
              <a:rPr lang="en-US" sz="1400" dirty="0" smtClean="0"/>
              <a:t>Harvard </a:t>
            </a:r>
            <a:r>
              <a:rPr lang="en-US" sz="1400" dirty="0"/>
              <a:t>University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Matthew </a:t>
            </a:r>
            <a:r>
              <a:rPr lang="en-US" sz="1400" dirty="0" err="1"/>
              <a:t>Revitt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Maine Shared Collection </a:t>
            </a:r>
            <a:r>
              <a:rPr lang="en-US" sz="1400" dirty="0" smtClean="0"/>
              <a:t>Librarian</a:t>
            </a:r>
          </a:p>
          <a:p>
            <a:pPr marL="0" indent="0">
              <a:buNone/>
            </a:pPr>
            <a:r>
              <a:rPr lang="en-US" sz="1400" dirty="0" smtClean="0"/>
              <a:t>University </a:t>
            </a:r>
            <a:r>
              <a:rPr lang="en-US" sz="1400" dirty="0"/>
              <a:t>of Maine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Matthew Sheehy</a:t>
            </a:r>
          </a:p>
          <a:p>
            <a:pPr marL="0" indent="0">
              <a:buNone/>
            </a:pPr>
            <a:r>
              <a:rPr lang="en-US" sz="1400" dirty="0"/>
              <a:t>Interim University </a:t>
            </a:r>
            <a:r>
              <a:rPr lang="en-US" sz="1400" dirty="0" smtClean="0"/>
              <a:t>Librarian</a:t>
            </a:r>
          </a:p>
          <a:p>
            <a:pPr marL="0" indent="0">
              <a:buNone/>
            </a:pPr>
            <a:r>
              <a:rPr lang="en-US" sz="1400" dirty="0" smtClean="0"/>
              <a:t>Brandeis </a:t>
            </a:r>
            <a:r>
              <a:rPr lang="en-US" sz="1400" dirty="0"/>
              <a:t>University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10125" y="1608679"/>
            <a:ext cx="3876675" cy="49088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dirty="0" smtClean="0"/>
              <a:t>Emily Stambaugh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Shared Print Manager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California Digital Library</a:t>
            </a:r>
          </a:p>
          <a:p>
            <a:pPr marL="0" indent="0">
              <a:buFont typeface="Arial"/>
              <a:buNone/>
            </a:pPr>
            <a:endParaRPr lang="en-US" sz="1400" dirty="0" smtClean="0"/>
          </a:p>
          <a:p>
            <a:pPr marL="0" indent="0">
              <a:buFont typeface="Arial"/>
              <a:buNone/>
            </a:pPr>
            <a:r>
              <a:rPr lang="en-US" sz="1400" dirty="0" smtClean="0"/>
              <a:t>Karla Strieb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Associate Director for Collections, Technical Services, and Scholarly Communication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Ohio State University</a:t>
            </a:r>
          </a:p>
          <a:p>
            <a:pPr marL="0" indent="0">
              <a:buFont typeface="Arial"/>
              <a:buNone/>
            </a:pPr>
            <a:endParaRPr lang="en-US" sz="1400" dirty="0" smtClean="0"/>
          </a:p>
          <a:p>
            <a:pPr marL="0" indent="0">
              <a:buFont typeface="Arial"/>
              <a:buNone/>
            </a:pPr>
            <a:r>
              <a:rPr lang="en-US" sz="1400" dirty="0" smtClean="0"/>
              <a:t>Thomas Teper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Associate University Librarian for Collections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University of Illinois, Urbana-Champaign</a:t>
            </a:r>
          </a:p>
          <a:p>
            <a:pPr marL="0" indent="0">
              <a:buFont typeface="Arial"/>
              <a:buNone/>
            </a:pPr>
            <a:endParaRPr lang="en-US" sz="1400" dirty="0" smtClean="0"/>
          </a:p>
          <a:p>
            <a:pPr marL="0" indent="0">
              <a:buFont typeface="Arial"/>
              <a:buNone/>
            </a:pPr>
            <a:r>
              <a:rPr lang="en-US" sz="1400" dirty="0" smtClean="0"/>
              <a:t>Ben Walker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Assistant Dean, Digital Services and Shared Collections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University of Florida</a:t>
            </a:r>
          </a:p>
          <a:p>
            <a:pPr marL="0" indent="0">
              <a:buFont typeface="Arial"/>
              <a:buNone/>
            </a:pP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dirty="0" err="1" smtClean="0"/>
              <a:t>Lizanne</a:t>
            </a:r>
            <a:r>
              <a:rPr lang="en-US" sz="1400" dirty="0" smtClean="0"/>
              <a:t> Payne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Shared Print Program Officer</a:t>
            </a:r>
          </a:p>
          <a:p>
            <a:pPr marL="0" indent="0">
              <a:buFont typeface="Arial"/>
              <a:buNone/>
            </a:pPr>
            <a:r>
              <a:rPr lang="en-US" sz="1400" dirty="0" smtClean="0"/>
              <a:t>HathiTrust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640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49780</TotalTime>
  <Words>516</Words>
  <Application>Microsoft Office PowerPoint</Application>
  <PresentationFormat>On-screen Show (4:3)</PresentationFormat>
  <Paragraphs>117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1_Custom Design</vt:lpstr>
      <vt:lpstr>Custom Design</vt:lpstr>
      <vt:lpstr>The HathiTrust Shared Print Program: From Planning to Implementation 2016 - 2019</vt:lpstr>
      <vt:lpstr>Background of the  HathiTrust Shared Print Program</vt:lpstr>
      <vt:lpstr>Goals of the  HathiTrust Shared Print Program</vt:lpstr>
      <vt:lpstr>Proposed approach: Build up to full coverage with early voluntary commitments</vt:lpstr>
      <vt:lpstr>Proposed HathiTrust Shared Print  Implementation Timeline</vt:lpstr>
      <vt:lpstr>PowerPoint Presentation</vt:lpstr>
      <vt:lpstr>HathiTrust Shared Print Advisory Committee</vt:lpstr>
      <vt:lpstr>Thank You!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HathiTrust: Putting Research in Context</dc:title>
  <dc:creator>jjyork</dc:creator>
  <cp:lastModifiedBy>Matthew Revitt</cp:lastModifiedBy>
  <cp:revision>779</cp:revision>
  <cp:lastPrinted>2015-07-29T19:47:19Z</cp:lastPrinted>
  <dcterms:created xsi:type="dcterms:W3CDTF">2012-03-08T23:05:54Z</dcterms:created>
  <dcterms:modified xsi:type="dcterms:W3CDTF">2016-06-22T14:25:55Z</dcterms:modified>
</cp:coreProperties>
</file>