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8" r:id="rId5"/>
    <p:sldId id="290" r:id="rId6"/>
    <p:sldId id="295" r:id="rId7"/>
    <p:sldId id="284" r:id="rId8"/>
    <p:sldId id="265" r:id="rId9"/>
    <p:sldId id="293" r:id="rId10"/>
    <p:sldId id="296" r:id="rId11"/>
    <p:sldId id="276"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A5A9"/>
    <a:srgbClr val="368D90"/>
    <a:srgbClr val="34A5C4"/>
    <a:srgbClr val="299796"/>
    <a:srgbClr val="F08D39"/>
    <a:srgbClr val="10B3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C45ADE-6265-4599-A7EA-1C654C91911F}" v="194" dt="2023-06-08T21:42:35.461"/>
    <p1510:client id="{703029DB-AAAA-42D2-9224-3352DB309E06}" v="2" dt="2023-06-14T20:22:39.748"/>
    <p1510:client id="{963919D8-9A1E-4124-8451-947A3BC942F7}" v="15" dt="2023-06-09T19:29:47.609"/>
    <p1510:client id="{BAF0CCB2-BE3C-4ADE-AB33-9DF7519275A2}" v="61" dt="2023-06-08T21:55:22.7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34"/>
    <p:restoredTop sz="71680" autoAdjust="0"/>
  </p:normalViewPr>
  <p:slideViewPr>
    <p:cSldViewPr snapToGrid="0" snapToObjects="1">
      <p:cViewPr varScale="1">
        <p:scale>
          <a:sx n="81" d="100"/>
          <a:sy n="81" d="100"/>
        </p:scale>
        <p:origin x="996" y="96"/>
      </p:cViewPr>
      <p:guideLst/>
    </p:cSldViewPr>
  </p:slideViewPr>
  <p:notesTextViewPr>
    <p:cViewPr>
      <p:scale>
        <a:sx n="1" d="1"/>
        <a:sy n="1" d="1"/>
      </p:scale>
      <p:origin x="0" y="0"/>
    </p:cViewPr>
  </p:notesTextViewPr>
  <p:notesViewPr>
    <p:cSldViewPr snapToGrid="0" snapToObjects="1">
      <p:cViewPr varScale="1">
        <p:scale>
          <a:sx n="68" d="100"/>
          <a:sy n="68" d="100"/>
        </p:scale>
        <p:origin x="2920"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96C0EC-6652-B34C-8545-17FC0E7A3CD1}" type="doc">
      <dgm:prSet loTypeId="urn:microsoft.com/office/officeart/2005/8/layout/hList1" loCatId="list" qsTypeId="urn:microsoft.com/office/officeart/2005/8/quickstyle/simple5" qsCatId="simple" csTypeId="urn:microsoft.com/office/officeart/2005/8/colors/accent2_2" csCatId="accent2" phldr="1"/>
      <dgm:spPr/>
    </dgm:pt>
    <dgm:pt modelId="{E24E509C-493B-F14E-BCC2-F38F90226B6E}">
      <dgm:prSet phldrT="[Text]"/>
      <dgm:spPr/>
      <dgm:t>
        <a:bodyPr/>
        <a:lstStyle/>
        <a:p>
          <a:pPr rtl="0"/>
          <a:r>
            <a:rPr lang="en-US" dirty="0">
              <a:latin typeface="Calibri Light" panose="020F0302020204030204"/>
            </a:rPr>
            <a:t>SCELC (Statewide California Electronic Consortium)</a:t>
          </a:r>
          <a:endParaRPr lang="en-US" dirty="0"/>
        </a:p>
      </dgm:t>
    </dgm:pt>
    <dgm:pt modelId="{6F76439B-58A9-054D-B6B4-EB5CB2AD81C7}" type="parTrans" cxnId="{55681263-7E43-294C-8B4C-C323AE9AE81D}">
      <dgm:prSet/>
      <dgm:spPr/>
      <dgm:t>
        <a:bodyPr/>
        <a:lstStyle/>
        <a:p>
          <a:endParaRPr lang="en-US"/>
        </a:p>
      </dgm:t>
    </dgm:pt>
    <dgm:pt modelId="{608ABA60-2B38-C24B-883E-E67F674A867F}" type="sibTrans" cxnId="{55681263-7E43-294C-8B4C-C323AE9AE81D}">
      <dgm:prSet/>
      <dgm:spPr/>
      <dgm:t>
        <a:bodyPr/>
        <a:lstStyle/>
        <a:p>
          <a:endParaRPr lang="en-US"/>
        </a:p>
      </dgm:t>
    </dgm:pt>
    <dgm:pt modelId="{8385D09C-4944-0541-99D7-C1F3A8EFA0D6}">
      <dgm:prSet/>
      <dgm:spPr/>
      <dgm:t>
        <a:bodyPr/>
        <a:lstStyle/>
        <a:p>
          <a:pPr rtl="0"/>
          <a:r>
            <a:rPr lang="en-US" dirty="0">
              <a:solidFill>
                <a:srgbClr val="000000"/>
              </a:solidFill>
              <a:latin typeface="Calibri"/>
              <a:cs typeface="Calibri"/>
            </a:rPr>
            <a:t>WEST (Western Regional Storage Trust)</a:t>
          </a:r>
        </a:p>
      </dgm:t>
    </dgm:pt>
    <dgm:pt modelId="{F74BFFFF-60B6-FE49-AC8B-4B3B1757E897}" type="parTrans" cxnId="{DC983A8D-2429-9C40-8E7E-52F00C7B7665}">
      <dgm:prSet/>
      <dgm:spPr/>
      <dgm:t>
        <a:bodyPr/>
        <a:lstStyle/>
        <a:p>
          <a:endParaRPr lang="en-US"/>
        </a:p>
      </dgm:t>
    </dgm:pt>
    <dgm:pt modelId="{BBF553D6-21C3-F342-8F33-6EBA50932A3C}" type="sibTrans" cxnId="{DC983A8D-2429-9C40-8E7E-52F00C7B7665}">
      <dgm:prSet/>
      <dgm:spPr/>
      <dgm:t>
        <a:bodyPr/>
        <a:lstStyle/>
        <a:p>
          <a:endParaRPr lang="en-US"/>
        </a:p>
      </dgm:t>
    </dgm:pt>
    <dgm:pt modelId="{64011934-D2BC-D645-82DD-56CF02830982}">
      <dgm:prSet phldrT="[Text]" phldr="0"/>
      <dgm:spPr/>
      <dgm:t>
        <a:bodyPr/>
        <a:lstStyle/>
        <a:p>
          <a:pPr rtl="0"/>
          <a:r>
            <a:rPr lang="en-US" dirty="0">
              <a:latin typeface="Calibri Light" panose="020F0302020204030204"/>
            </a:rPr>
            <a:t>Longtime members but joined the SCELC SPP in 2020/2021 FY</a:t>
          </a:r>
          <a:endParaRPr lang="en-US" dirty="0"/>
        </a:p>
      </dgm:t>
    </dgm:pt>
    <dgm:pt modelId="{E7389827-0761-874B-94D4-C3AEDEC37810}" type="parTrans" cxnId="{B93DC1B4-C870-374E-AEE3-5923CA706448}">
      <dgm:prSet/>
      <dgm:spPr/>
      <dgm:t>
        <a:bodyPr/>
        <a:lstStyle/>
        <a:p>
          <a:endParaRPr lang="en-US"/>
        </a:p>
      </dgm:t>
    </dgm:pt>
    <dgm:pt modelId="{B0EE59F6-C043-054A-BBA5-2D2E1743D730}" type="sibTrans" cxnId="{B93DC1B4-C870-374E-AEE3-5923CA706448}">
      <dgm:prSet/>
      <dgm:spPr/>
      <dgm:t>
        <a:bodyPr/>
        <a:lstStyle/>
        <a:p>
          <a:endParaRPr lang="en-US"/>
        </a:p>
      </dgm:t>
    </dgm:pt>
    <dgm:pt modelId="{B165CB88-1FE2-4147-8C97-9BC8DCB25240}">
      <dgm:prSet phldr="0"/>
      <dgm:spPr/>
      <dgm:t>
        <a:bodyPr/>
        <a:lstStyle/>
        <a:p>
          <a:pPr rtl="0"/>
          <a:r>
            <a:rPr lang="en-US" dirty="0">
              <a:latin typeface="Calibri Light" panose="020F0302020204030204"/>
            </a:rPr>
            <a:t>Participated in JRNL Gap-Fill Pilot while deaccessioning</a:t>
          </a:r>
          <a:endParaRPr lang="en-US" dirty="0"/>
        </a:p>
      </dgm:t>
    </dgm:pt>
    <dgm:pt modelId="{0CD2C3C0-F49E-4D4C-BFA6-02EB4C71DFE1}" type="parTrans" cxnId="{6EA3A4EB-3FC9-0549-89C8-E76D6787C6E7}">
      <dgm:prSet/>
      <dgm:spPr/>
      <dgm:t>
        <a:bodyPr/>
        <a:lstStyle/>
        <a:p>
          <a:endParaRPr lang="en-US"/>
        </a:p>
      </dgm:t>
    </dgm:pt>
    <dgm:pt modelId="{758BA8F8-DC12-A04E-A5F5-F32C6E518A16}" type="sibTrans" cxnId="{6EA3A4EB-3FC9-0549-89C8-E76D6787C6E7}">
      <dgm:prSet/>
      <dgm:spPr/>
      <dgm:t>
        <a:bodyPr/>
        <a:lstStyle/>
        <a:p>
          <a:endParaRPr lang="en-US"/>
        </a:p>
      </dgm:t>
    </dgm:pt>
    <dgm:pt modelId="{85F43049-DED1-4F6C-8B83-16CE75E9775E}">
      <dgm:prSet phldrT="[Text]"/>
      <dgm:spPr/>
      <dgm:t>
        <a:bodyPr/>
        <a:lstStyle/>
        <a:p>
          <a:endParaRPr lang="en-US" dirty="0"/>
        </a:p>
      </dgm:t>
    </dgm:pt>
    <dgm:pt modelId="{D175A99F-9850-423F-8619-EBE71DC99FBB}" type="parTrans" cxnId="{5B0C2C01-661B-467D-A255-800A06E67CE8}">
      <dgm:prSet/>
      <dgm:spPr/>
      <dgm:t>
        <a:bodyPr/>
        <a:lstStyle/>
        <a:p>
          <a:endParaRPr lang="en-US"/>
        </a:p>
      </dgm:t>
    </dgm:pt>
    <dgm:pt modelId="{14BF67C7-B6A1-4C49-AB71-C9AA486A0B18}" type="sibTrans" cxnId="{5B0C2C01-661B-467D-A255-800A06E67CE8}">
      <dgm:prSet/>
      <dgm:spPr/>
      <dgm:t>
        <a:bodyPr/>
        <a:lstStyle/>
        <a:p>
          <a:endParaRPr lang="en-US"/>
        </a:p>
      </dgm:t>
    </dgm:pt>
    <dgm:pt modelId="{C466270E-4CE4-4D95-AB2A-AC5C55377F42}">
      <dgm:prSet phldr="0"/>
      <dgm:spPr/>
      <dgm:t>
        <a:bodyPr/>
        <a:lstStyle/>
        <a:p>
          <a:pPr rtl="0"/>
          <a:r>
            <a:rPr lang="en-US" dirty="0">
              <a:latin typeface="Calibri Light" panose="020F0302020204030204"/>
            </a:rPr>
            <a:t>Now in the process of joining as a member</a:t>
          </a:r>
          <a:endParaRPr lang="en-US" dirty="0"/>
        </a:p>
      </dgm:t>
    </dgm:pt>
    <dgm:pt modelId="{DC12E36D-BD69-49D6-84A5-EBE4B546865B}" type="parTrans" cxnId="{D5941345-4BF6-4D26-9D9D-BD283C16FDD5}">
      <dgm:prSet/>
      <dgm:spPr/>
      <dgm:t>
        <a:bodyPr/>
        <a:lstStyle/>
        <a:p>
          <a:endParaRPr lang="en-US"/>
        </a:p>
      </dgm:t>
    </dgm:pt>
    <dgm:pt modelId="{89E4A87E-E349-44F5-9920-0CE3B448F5B6}" type="sibTrans" cxnId="{D5941345-4BF6-4D26-9D9D-BD283C16FDD5}">
      <dgm:prSet/>
      <dgm:spPr/>
      <dgm:t>
        <a:bodyPr/>
        <a:lstStyle/>
        <a:p>
          <a:endParaRPr lang="en-US"/>
        </a:p>
      </dgm:t>
    </dgm:pt>
    <dgm:pt modelId="{7FCE55B7-140B-4652-A893-D6F29207BAB7}">
      <dgm:prSet phldr="0"/>
      <dgm:spPr/>
      <dgm:t>
        <a:bodyPr/>
        <a:lstStyle/>
        <a:p>
          <a:pPr rtl="0"/>
          <a:endParaRPr lang="en-US" dirty="0">
            <a:latin typeface="Calibri Light" panose="020F0302020204030204"/>
          </a:endParaRPr>
        </a:p>
      </dgm:t>
    </dgm:pt>
    <dgm:pt modelId="{4215B88D-455E-4B59-A99D-059497F553A6}" type="parTrans" cxnId="{83B3B75E-58C1-43D4-85F6-FF1F96DAA2E0}">
      <dgm:prSet/>
      <dgm:spPr/>
      <dgm:t>
        <a:bodyPr/>
        <a:lstStyle/>
        <a:p>
          <a:endParaRPr lang="en-US"/>
        </a:p>
      </dgm:t>
    </dgm:pt>
    <dgm:pt modelId="{BA25CB61-B1BF-42EC-B3F5-2C2B544AE969}" type="sibTrans" cxnId="{83B3B75E-58C1-43D4-85F6-FF1F96DAA2E0}">
      <dgm:prSet/>
      <dgm:spPr/>
      <dgm:t>
        <a:bodyPr/>
        <a:lstStyle/>
        <a:p>
          <a:endParaRPr lang="en-US"/>
        </a:p>
      </dgm:t>
    </dgm:pt>
    <dgm:pt modelId="{37F38FA2-084F-4FE4-B5BB-40BB7A4BCEDE}">
      <dgm:prSet phldr="0"/>
      <dgm:spPr/>
      <dgm:t>
        <a:bodyPr/>
        <a:lstStyle/>
        <a:p>
          <a:pPr rtl="0"/>
          <a:endParaRPr lang="en-US" dirty="0">
            <a:latin typeface="Calibri Light" panose="020F0302020204030204"/>
          </a:endParaRPr>
        </a:p>
      </dgm:t>
    </dgm:pt>
    <dgm:pt modelId="{7EE6629A-30E5-42C9-9C74-A74A8F8D570B}" type="parTrans" cxnId="{750207EB-DB39-4C30-8B4A-8ED042C6C79E}">
      <dgm:prSet/>
      <dgm:spPr/>
      <dgm:t>
        <a:bodyPr/>
        <a:lstStyle/>
        <a:p>
          <a:endParaRPr lang="en-US"/>
        </a:p>
      </dgm:t>
    </dgm:pt>
    <dgm:pt modelId="{FC9C2D30-3D42-406F-B188-510A41B9379F}" type="sibTrans" cxnId="{750207EB-DB39-4C30-8B4A-8ED042C6C79E}">
      <dgm:prSet/>
      <dgm:spPr/>
      <dgm:t>
        <a:bodyPr/>
        <a:lstStyle/>
        <a:p>
          <a:endParaRPr lang="en-US"/>
        </a:p>
      </dgm:t>
    </dgm:pt>
    <dgm:pt modelId="{C30DD168-FD76-4565-BDC1-DCA506086555}">
      <dgm:prSet phldr="0"/>
      <dgm:spPr/>
      <dgm:t>
        <a:bodyPr/>
        <a:lstStyle/>
        <a:p>
          <a:pPr rtl="0"/>
          <a:r>
            <a:rPr lang="en-US" dirty="0">
              <a:latin typeface="Calibri Light" panose="020F0302020204030204"/>
              <a:cs typeface="Calibri Light" panose="020F0302020204030204"/>
            </a:rPr>
            <a:t>Committed over 75,000 monographs for retention</a:t>
          </a:r>
        </a:p>
      </dgm:t>
    </dgm:pt>
    <dgm:pt modelId="{22AD0E1D-19F5-4729-A5CA-D608DE042A44}" type="parTrans" cxnId="{19DEE050-5EC4-42FD-BEC9-D131B2444B55}">
      <dgm:prSet/>
      <dgm:spPr/>
      <dgm:t>
        <a:bodyPr/>
        <a:lstStyle/>
        <a:p>
          <a:endParaRPr lang="en-US"/>
        </a:p>
      </dgm:t>
    </dgm:pt>
    <dgm:pt modelId="{722A74DB-1E06-4E89-B875-BD48095C2640}" type="sibTrans" cxnId="{19DEE050-5EC4-42FD-BEC9-D131B2444B55}">
      <dgm:prSet/>
      <dgm:spPr/>
      <dgm:t>
        <a:bodyPr/>
        <a:lstStyle/>
        <a:p>
          <a:endParaRPr lang="en-US"/>
        </a:p>
      </dgm:t>
    </dgm:pt>
    <dgm:pt modelId="{3220CA02-DADB-4003-BB3B-9F1F72498C1B}">
      <dgm:prSet phldr="0"/>
      <dgm:spPr/>
      <dgm:t>
        <a:bodyPr/>
        <a:lstStyle/>
        <a:p>
          <a:endParaRPr lang="en-US" dirty="0">
            <a:latin typeface="Calibri Light" panose="020F0302020204030204"/>
            <a:cs typeface="Calibri Light" panose="020F0302020204030204"/>
          </a:endParaRPr>
        </a:p>
      </dgm:t>
    </dgm:pt>
    <dgm:pt modelId="{5D262C24-66C4-4C06-AACC-238723ABEFCD}" type="parTrans" cxnId="{83524849-18B7-47AE-8EF5-6410496EA7C3}">
      <dgm:prSet/>
      <dgm:spPr/>
      <dgm:t>
        <a:bodyPr/>
        <a:lstStyle/>
        <a:p>
          <a:endParaRPr lang="en-US"/>
        </a:p>
      </dgm:t>
    </dgm:pt>
    <dgm:pt modelId="{5DAB2FEC-D436-4B5C-A454-1EA6068C53B9}" type="sibTrans" cxnId="{83524849-18B7-47AE-8EF5-6410496EA7C3}">
      <dgm:prSet/>
      <dgm:spPr/>
      <dgm:t>
        <a:bodyPr/>
        <a:lstStyle/>
        <a:p>
          <a:endParaRPr lang="en-US"/>
        </a:p>
      </dgm:t>
    </dgm:pt>
    <dgm:pt modelId="{9B686B35-6AE7-41A3-B7BA-8526133D4975}">
      <dgm:prSet phldr="0"/>
      <dgm:spPr/>
      <dgm:t>
        <a:bodyPr/>
        <a:lstStyle/>
        <a:p>
          <a:endParaRPr lang="en-US" dirty="0">
            <a:latin typeface="Calibri Light" panose="020F0302020204030204"/>
            <a:cs typeface="Calibri Light" panose="020F0302020204030204"/>
          </a:endParaRPr>
        </a:p>
      </dgm:t>
    </dgm:pt>
    <dgm:pt modelId="{E2BA8784-D5EA-4DF9-8F4F-CD4923F25E3C}" type="parTrans" cxnId="{0EF5DC6F-CCB8-4737-9DE1-A9F21E0C6971}">
      <dgm:prSet/>
      <dgm:spPr/>
      <dgm:t>
        <a:bodyPr/>
        <a:lstStyle/>
        <a:p>
          <a:endParaRPr lang="en-US"/>
        </a:p>
      </dgm:t>
    </dgm:pt>
    <dgm:pt modelId="{7BA256CD-7E11-4D05-B3BA-16BD52626F18}" type="sibTrans" cxnId="{0EF5DC6F-CCB8-4737-9DE1-A9F21E0C6971}">
      <dgm:prSet/>
      <dgm:spPr/>
      <dgm:t>
        <a:bodyPr/>
        <a:lstStyle/>
        <a:p>
          <a:endParaRPr lang="en-US"/>
        </a:p>
      </dgm:t>
    </dgm:pt>
    <dgm:pt modelId="{DD109E4F-D1F2-AB46-B516-1999042AABDD}" type="pres">
      <dgm:prSet presAssocID="{4696C0EC-6652-B34C-8545-17FC0E7A3CD1}" presName="Name0" presStyleCnt="0">
        <dgm:presLayoutVars>
          <dgm:dir/>
          <dgm:animLvl val="lvl"/>
          <dgm:resizeHandles val="exact"/>
        </dgm:presLayoutVars>
      </dgm:prSet>
      <dgm:spPr/>
    </dgm:pt>
    <dgm:pt modelId="{C37FF34C-B412-AB4F-B2EB-D3AF9BD4C859}" type="pres">
      <dgm:prSet presAssocID="{E24E509C-493B-F14E-BCC2-F38F90226B6E}" presName="composite" presStyleCnt="0"/>
      <dgm:spPr/>
    </dgm:pt>
    <dgm:pt modelId="{C285E543-50A4-824A-9314-6DA8FC3C4BFD}" type="pres">
      <dgm:prSet presAssocID="{E24E509C-493B-F14E-BCC2-F38F90226B6E}" presName="parTx" presStyleLbl="alignNode1" presStyleIdx="0" presStyleCnt="2">
        <dgm:presLayoutVars>
          <dgm:chMax val="0"/>
          <dgm:chPref val="0"/>
          <dgm:bulletEnabled val="1"/>
        </dgm:presLayoutVars>
      </dgm:prSet>
      <dgm:spPr/>
    </dgm:pt>
    <dgm:pt modelId="{40924C04-2B99-E249-85C4-A7848F61FF03}" type="pres">
      <dgm:prSet presAssocID="{E24E509C-493B-F14E-BCC2-F38F90226B6E}" presName="desTx" presStyleLbl="alignAccFollowNode1" presStyleIdx="0" presStyleCnt="2">
        <dgm:presLayoutVars>
          <dgm:bulletEnabled val="1"/>
        </dgm:presLayoutVars>
      </dgm:prSet>
      <dgm:spPr/>
    </dgm:pt>
    <dgm:pt modelId="{F1E1BCCB-1A2A-4840-BAA5-07E7015CBF39}" type="pres">
      <dgm:prSet presAssocID="{608ABA60-2B38-C24B-883E-E67F674A867F}" presName="space" presStyleCnt="0"/>
      <dgm:spPr/>
    </dgm:pt>
    <dgm:pt modelId="{09D2881A-1388-AB44-88FC-A8B73A2FA499}" type="pres">
      <dgm:prSet presAssocID="{8385D09C-4944-0541-99D7-C1F3A8EFA0D6}" presName="composite" presStyleCnt="0"/>
      <dgm:spPr/>
    </dgm:pt>
    <dgm:pt modelId="{DC62E722-15A2-8341-BA93-C1BB2F52C7DD}" type="pres">
      <dgm:prSet presAssocID="{8385D09C-4944-0541-99D7-C1F3A8EFA0D6}" presName="parTx" presStyleLbl="alignNode1" presStyleIdx="1" presStyleCnt="2">
        <dgm:presLayoutVars>
          <dgm:chMax val="0"/>
          <dgm:chPref val="0"/>
          <dgm:bulletEnabled val="1"/>
        </dgm:presLayoutVars>
      </dgm:prSet>
      <dgm:spPr/>
    </dgm:pt>
    <dgm:pt modelId="{F654E1EC-4CA9-DA45-B9CD-06F1A553032B}" type="pres">
      <dgm:prSet presAssocID="{8385D09C-4944-0541-99D7-C1F3A8EFA0D6}" presName="desTx" presStyleLbl="alignAccFollowNode1" presStyleIdx="1" presStyleCnt="2">
        <dgm:presLayoutVars>
          <dgm:bulletEnabled val="1"/>
        </dgm:presLayoutVars>
      </dgm:prSet>
      <dgm:spPr/>
    </dgm:pt>
  </dgm:ptLst>
  <dgm:cxnLst>
    <dgm:cxn modelId="{5B0C2C01-661B-467D-A255-800A06E67CE8}" srcId="{E24E509C-493B-F14E-BCC2-F38F90226B6E}" destId="{85F43049-DED1-4F6C-8B83-16CE75E9775E}" srcOrd="1" destOrd="0" parTransId="{D175A99F-9850-423F-8619-EBE71DC99FBB}" sibTransId="{14BF67C7-B6A1-4C49-AB71-C9AA486A0B18}"/>
    <dgm:cxn modelId="{093D1027-3436-47D8-B1EC-FF2C2756447A}" type="presOf" srcId="{3220CA02-DADB-4003-BB3B-9F1F72498C1B}" destId="{40924C04-2B99-E249-85C4-A7848F61FF03}" srcOrd="0" destOrd="3" presId="urn:microsoft.com/office/officeart/2005/8/layout/hList1"/>
    <dgm:cxn modelId="{CB5CC836-8AE1-40CB-AA28-DFA12915D061}" type="presOf" srcId="{85F43049-DED1-4F6C-8B83-16CE75E9775E}" destId="{40924C04-2B99-E249-85C4-A7848F61FF03}" srcOrd="0" destOrd="1" presId="urn:microsoft.com/office/officeart/2005/8/layout/hList1"/>
    <dgm:cxn modelId="{83B3B75E-58C1-43D4-85F6-FF1F96DAA2E0}" srcId="{8385D09C-4944-0541-99D7-C1F3A8EFA0D6}" destId="{7FCE55B7-140B-4652-A893-D6F29207BAB7}" srcOrd="3" destOrd="0" parTransId="{4215B88D-455E-4B59-A99D-059497F553A6}" sibTransId="{BA25CB61-B1BF-42EC-B3F5-2C2B544AE969}"/>
    <dgm:cxn modelId="{55681263-7E43-294C-8B4C-C323AE9AE81D}" srcId="{4696C0EC-6652-B34C-8545-17FC0E7A3CD1}" destId="{E24E509C-493B-F14E-BCC2-F38F90226B6E}" srcOrd="0" destOrd="0" parTransId="{6F76439B-58A9-054D-B6B4-EB5CB2AD81C7}" sibTransId="{608ABA60-2B38-C24B-883E-E67F674A867F}"/>
    <dgm:cxn modelId="{D5941345-4BF6-4D26-9D9D-BD283C16FDD5}" srcId="{8385D09C-4944-0541-99D7-C1F3A8EFA0D6}" destId="{C466270E-4CE4-4D95-AB2A-AC5C55377F42}" srcOrd="2" destOrd="0" parTransId="{DC12E36D-BD69-49D6-84A5-EBE4B546865B}" sibTransId="{89E4A87E-E349-44F5-9920-0CE3B448F5B6}"/>
    <dgm:cxn modelId="{591BA546-890A-471F-A61F-7D3495AB0F1D}" type="presOf" srcId="{B165CB88-1FE2-4147-8C97-9BC8DCB25240}" destId="{F654E1EC-4CA9-DA45-B9CD-06F1A553032B}" srcOrd="0" destOrd="0" presId="urn:microsoft.com/office/officeart/2005/8/layout/hList1"/>
    <dgm:cxn modelId="{83524849-18B7-47AE-8EF5-6410496EA7C3}" srcId="{E24E509C-493B-F14E-BCC2-F38F90226B6E}" destId="{3220CA02-DADB-4003-BB3B-9F1F72498C1B}" srcOrd="3" destOrd="0" parTransId="{5D262C24-66C4-4C06-AACC-238723ABEFCD}" sibTransId="{5DAB2FEC-D436-4B5C-A454-1EA6068C53B9}"/>
    <dgm:cxn modelId="{0EF5DC6F-CCB8-4737-9DE1-A9F21E0C6971}" srcId="{E24E509C-493B-F14E-BCC2-F38F90226B6E}" destId="{9B686B35-6AE7-41A3-B7BA-8526133D4975}" srcOrd="4" destOrd="0" parTransId="{E2BA8784-D5EA-4DF9-8F4F-CD4923F25E3C}" sibTransId="{7BA256CD-7E11-4D05-B3BA-16BD52626F18}"/>
    <dgm:cxn modelId="{19DEE050-5EC4-42FD-BEC9-D131B2444B55}" srcId="{E24E509C-493B-F14E-BCC2-F38F90226B6E}" destId="{C30DD168-FD76-4565-BDC1-DCA506086555}" srcOrd="2" destOrd="0" parTransId="{22AD0E1D-19F5-4729-A5CA-D608DE042A44}" sibTransId="{722A74DB-1E06-4E89-B875-BD48095C2640}"/>
    <dgm:cxn modelId="{3C527E51-6801-49C9-B2F8-DC570937DEFF}" type="presOf" srcId="{8385D09C-4944-0541-99D7-C1F3A8EFA0D6}" destId="{DC62E722-15A2-8341-BA93-C1BB2F52C7DD}" srcOrd="0" destOrd="0" presId="urn:microsoft.com/office/officeart/2005/8/layout/hList1"/>
    <dgm:cxn modelId="{BA6B337E-D591-46BA-A1F7-3A1BC5202AFF}" type="presOf" srcId="{C30DD168-FD76-4565-BDC1-DCA506086555}" destId="{40924C04-2B99-E249-85C4-A7848F61FF03}" srcOrd="0" destOrd="2" presId="urn:microsoft.com/office/officeart/2005/8/layout/hList1"/>
    <dgm:cxn modelId="{DC983A8D-2429-9C40-8E7E-52F00C7B7665}" srcId="{4696C0EC-6652-B34C-8545-17FC0E7A3CD1}" destId="{8385D09C-4944-0541-99D7-C1F3A8EFA0D6}" srcOrd="1" destOrd="0" parTransId="{F74BFFFF-60B6-FE49-AC8B-4B3B1757E897}" sibTransId="{BBF553D6-21C3-F342-8F33-6EBA50932A3C}"/>
    <dgm:cxn modelId="{B93DC1B4-C870-374E-AEE3-5923CA706448}" srcId="{E24E509C-493B-F14E-BCC2-F38F90226B6E}" destId="{64011934-D2BC-D645-82DD-56CF02830982}" srcOrd="0" destOrd="0" parTransId="{E7389827-0761-874B-94D4-C3AEDEC37810}" sibTransId="{B0EE59F6-C043-054A-BBA5-2D2E1743D730}"/>
    <dgm:cxn modelId="{E2DAAAB6-E28C-440E-AE75-3C53DBE94B84}" type="presOf" srcId="{7FCE55B7-140B-4652-A893-D6F29207BAB7}" destId="{F654E1EC-4CA9-DA45-B9CD-06F1A553032B}" srcOrd="0" destOrd="3" presId="urn:microsoft.com/office/officeart/2005/8/layout/hList1"/>
    <dgm:cxn modelId="{A5517CC5-CC7B-4B87-A309-3BDFC67E3402}" type="presOf" srcId="{37F38FA2-084F-4FE4-B5BB-40BB7A4BCEDE}" destId="{F654E1EC-4CA9-DA45-B9CD-06F1A553032B}" srcOrd="0" destOrd="1" presId="urn:microsoft.com/office/officeart/2005/8/layout/hList1"/>
    <dgm:cxn modelId="{2B40F1CA-8435-45DC-9052-EAE19D16DB77}" type="presOf" srcId="{C466270E-4CE4-4D95-AB2A-AC5C55377F42}" destId="{F654E1EC-4CA9-DA45-B9CD-06F1A553032B}" srcOrd="0" destOrd="2" presId="urn:microsoft.com/office/officeart/2005/8/layout/hList1"/>
    <dgm:cxn modelId="{539F51E3-C476-8F44-A9A6-5AC031ECD6C6}" type="presOf" srcId="{4696C0EC-6652-B34C-8545-17FC0E7A3CD1}" destId="{DD109E4F-D1F2-AB46-B516-1999042AABDD}" srcOrd="0" destOrd="0" presId="urn:microsoft.com/office/officeart/2005/8/layout/hList1"/>
    <dgm:cxn modelId="{FA540FE4-07FA-452D-B7A3-93742D92A200}" type="presOf" srcId="{64011934-D2BC-D645-82DD-56CF02830982}" destId="{40924C04-2B99-E249-85C4-A7848F61FF03}" srcOrd="0" destOrd="0" presId="urn:microsoft.com/office/officeart/2005/8/layout/hList1"/>
    <dgm:cxn modelId="{EF484FE4-CEEA-485A-AF6B-E4A37266F343}" type="presOf" srcId="{9B686B35-6AE7-41A3-B7BA-8526133D4975}" destId="{40924C04-2B99-E249-85C4-A7848F61FF03}" srcOrd="0" destOrd="4" presId="urn:microsoft.com/office/officeart/2005/8/layout/hList1"/>
    <dgm:cxn modelId="{750207EB-DB39-4C30-8B4A-8ED042C6C79E}" srcId="{8385D09C-4944-0541-99D7-C1F3A8EFA0D6}" destId="{37F38FA2-084F-4FE4-B5BB-40BB7A4BCEDE}" srcOrd="1" destOrd="0" parTransId="{7EE6629A-30E5-42C9-9C74-A74A8F8D570B}" sibTransId="{FC9C2D30-3D42-406F-B188-510A41B9379F}"/>
    <dgm:cxn modelId="{6EA3A4EB-3FC9-0549-89C8-E76D6787C6E7}" srcId="{8385D09C-4944-0541-99D7-C1F3A8EFA0D6}" destId="{B165CB88-1FE2-4147-8C97-9BC8DCB25240}" srcOrd="0" destOrd="0" parTransId="{0CD2C3C0-F49E-4D4C-BFA6-02EB4C71DFE1}" sibTransId="{758BA8F8-DC12-A04E-A5F5-F32C6E518A16}"/>
    <dgm:cxn modelId="{3DFD18EC-E3C6-49A0-8EC7-A93DC6EA3F25}" type="presOf" srcId="{E24E509C-493B-F14E-BCC2-F38F90226B6E}" destId="{C285E543-50A4-824A-9314-6DA8FC3C4BFD}" srcOrd="0" destOrd="0" presId="urn:microsoft.com/office/officeart/2005/8/layout/hList1"/>
    <dgm:cxn modelId="{E37E5CE2-07BE-44E3-B8CB-539E4EDA2430}" type="presParOf" srcId="{DD109E4F-D1F2-AB46-B516-1999042AABDD}" destId="{C37FF34C-B412-AB4F-B2EB-D3AF9BD4C859}" srcOrd="0" destOrd="0" presId="urn:microsoft.com/office/officeart/2005/8/layout/hList1"/>
    <dgm:cxn modelId="{112EE343-AD02-4D81-9DEF-5B834A5701BE}" type="presParOf" srcId="{C37FF34C-B412-AB4F-B2EB-D3AF9BD4C859}" destId="{C285E543-50A4-824A-9314-6DA8FC3C4BFD}" srcOrd="0" destOrd="0" presId="urn:microsoft.com/office/officeart/2005/8/layout/hList1"/>
    <dgm:cxn modelId="{9BF3F953-5B57-43D1-BDF2-D318C42B58AA}" type="presParOf" srcId="{C37FF34C-B412-AB4F-B2EB-D3AF9BD4C859}" destId="{40924C04-2B99-E249-85C4-A7848F61FF03}" srcOrd="1" destOrd="0" presId="urn:microsoft.com/office/officeart/2005/8/layout/hList1"/>
    <dgm:cxn modelId="{2F7A993D-C4D0-403D-9B97-446A956ABFCF}" type="presParOf" srcId="{DD109E4F-D1F2-AB46-B516-1999042AABDD}" destId="{F1E1BCCB-1A2A-4840-BAA5-07E7015CBF39}" srcOrd="1" destOrd="0" presId="urn:microsoft.com/office/officeart/2005/8/layout/hList1"/>
    <dgm:cxn modelId="{AB5117D5-6323-40B3-86E8-256FBCFAABDF}" type="presParOf" srcId="{DD109E4F-D1F2-AB46-B516-1999042AABDD}" destId="{09D2881A-1388-AB44-88FC-A8B73A2FA499}" srcOrd="2" destOrd="0" presId="urn:microsoft.com/office/officeart/2005/8/layout/hList1"/>
    <dgm:cxn modelId="{008E744B-E81B-4D1B-9B15-77AA68C2A04B}" type="presParOf" srcId="{09D2881A-1388-AB44-88FC-A8B73A2FA499}" destId="{DC62E722-15A2-8341-BA93-C1BB2F52C7DD}" srcOrd="0" destOrd="0" presId="urn:microsoft.com/office/officeart/2005/8/layout/hList1"/>
    <dgm:cxn modelId="{E38AAE26-6BA1-49CB-996E-F911196D3783}" type="presParOf" srcId="{09D2881A-1388-AB44-88FC-A8B73A2FA499}" destId="{F654E1EC-4CA9-DA45-B9CD-06F1A553032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5E543-50A4-824A-9314-6DA8FC3C4BFD}">
      <dsp:nvSpPr>
        <dsp:cNvPr id="0" name=""/>
        <dsp:cNvSpPr/>
      </dsp:nvSpPr>
      <dsp:spPr>
        <a:xfrm>
          <a:off x="51" y="45100"/>
          <a:ext cx="4913783" cy="74968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rtl="0">
            <a:lnSpc>
              <a:spcPct val="90000"/>
            </a:lnSpc>
            <a:spcBef>
              <a:spcPct val="0"/>
            </a:spcBef>
            <a:spcAft>
              <a:spcPct val="35000"/>
            </a:spcAft>
            <a:buNone/>
          </a:pPr>
          <a:r>
            <a:rPr lang="en-US" sz="2000" kern="1200" dirty="0">
              <a:latin typeface="Calibri Light" panose="020F0302020204030204"/>
            </a:rPr>
            <a:t>SCELC (Statewide California Electronic Consortium)</a:t>
          </a:r>
          <a:endParaRPr lang="en-US" sz="2000" kern="1200" dirty="0"/>
        </a:p>
      </dsp:txBody>
      <dsp:txXfrm>
        <a:off x="51" y="45100"/>
        <a:ext cx="4913783" cy="749689"/>
      </dsp:txXfrm>
    </dsp:sp>
    <dsp:sp modelId="{40924C04-2B99-E249-85C4-A7848F61FF03}">
      <dsp:nvSpPr>
        <dsp:cNvPr id="0" name=""/>
        <dsp:cNvSpPr/>
      </dsp:nvSpPr>
      <dsp:spPr>
        <a:xfrm>
          <a:off x="51" y="794790"/>
          <a:ext cx="4913783" cy="2415599"/>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a:latin typeface="Calibri Light" panose="020F0302020204030204"/>
            </a:rPr>
            <a:t>Longtime members but joined the SCELC SPP in 2020/2021 FY</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rtl="0">
            <a:lnSpc>
              <a:spcPct val="90000"/>
            </a:lnSpc>
            <a:spcBef>
              <a:spcPct val="0"/>
            </a:spcBef>
            <a:spcAft>
              <a:spcPct val="15000"/>
            </a:spcAft>
            <a:buChar char="•"/>
          </a:pPr>
          <a:r>
            <a:rPr lang="en-US" sz="2000" kern="1200" dirty="0">
              <a:latin typeface="Calibri Light" panose="020F0302020204030204"/>
              <a:cs typeface="Calibri Light" panose="020F0302020204030204"/>
            </a:rPr>
            <a:t>Committed over 75,000 monographs for retention</a:t>
          </a:r>
        </a:p>
        <a:p>
          <a:pPr marL="228600" lvl="1" indent="-228600" algn="l" defTabSz="889000">
            <a:lnSpc>
              <a:spcPct val="90000"/>
            </a:lnSpc>
            <a:spcBef>
              <a:spcPct val="0"/>
            </a:spcBef>
            <a:spcAft>
              <a:spcPct val="15000"/>
            </a:spcAft>
            <a:buChar char="•"/>
          </a:pPr>
          <a:endParaRPr lang="en-US" sz="2000" kern="1200" dirty="0">
            <a:latin typeface="Calibri Light" panose="020F0302020204030204"/>
            <a:cs typeface="Calibri Light" panose="020F0302020204030204"/>
          </a:endParaRPr>
        </a:p>
        <a:p>
          <a:pPr marL="228600" lvl="1" indent="-228600" algn="l" defTabSz="889000">
            <a:lnSpc>
              <a:spcPct val="90000"/>
            </a:lnSpc>
            <a:spcBef>
              <a:spcPct val="0"/>
            </a:spcBef>
            <a:spcAft>
              <a:spcPct val="15000"/>
            </a:spcAft>
            <a:buChar char="•"/>
          </a:pPr>
          <a:endParaRPr lang="en-US" sz="2000" kern="1200" dirty="0">
            <a:latin typeface="Calibri Light" panose="020F0302020204030204"/>
            <a:cs typeface="Calibri Light" panose="020F0302020204030204"/>
          </a:endParaRPr>
        </a:p>
      </dsp:txBody>
      <dsp:txXfrm>
        <a:off x="51" y="794790"/>
        <a:ext cx="4913783" cy="2415599"/>
      </dsp:txXfrm>
    </dsp:sp>
    <dsp:sp modelId="{DC62E722-15A2-8341-BA93-C1BB2F52C7DD}">
      <dsp:nvSpPr>
        <dsp:cNvPr id="0" name=""/>
        <dsp:cNvSpPr/>
      </dsp:nvSpPr>
      <dsp:spPr>
        <a:xfrm>
          <a:off x="5601764" y="45100"/>
          <a:ext cx="4913783" cy="74968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rgbClr val="000000"/>
              </a:solidFill>
              <a:latin typeface="Calibri"/>
              <a:cs typeface="Calibri"/>
            </a:rPr>
            <a:t>WEST (Western Regional Storage Trust)</a:t>
          </a:r>
        </a:p>
      </dsp:txBody>
      <dsp:txXfrm>
        <a:off x="5601764" y="45100"/>
        <a:ext cx="4913783" cy="749689"/>
      </dsp:txXfrm>
    </dsp:sp>
    <dsp:sp modelId="{F654E1EC-4CA9-DA45-B9CD-06F1A553032B}">
      <dsp:nvSpPr>
        <dsp:cNvPr id="0" name=""/>
        <dsp:cNvSpPr/>
      </dsp:nvSpPr>
      <dsp:spPr>
        <a:xfrm>
          <a:off x="5601764" y="794790"/>
          <a:ext cx="4913783" cy="2415599"/>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a:latin typeface="Calibri Light" panose="020F0302020204030204"/>
            </a:rPr>
            <a:t>Participated in JRNL Gap-Fill Pilot while deaccessioning</a:t>
          </a:r>
          <a:endParaRPr lang="en-US" sz="2000" kern="1200" dirty="0"/>
        </a:p>
        <a:p>
          <a:pPr marL="228600" lvl="1" indent="-228600" algn="l" defTabSz="889000" rtl="0">
            <a:lnSpc>
              <a:spcPct val="90000"/>
            </a:lnSpc>
            <a:spcBef>
              <a:spcPct val="0"/>
            </a:spcBef>
            <a:spcAft>
              <a:spcPct val="15000"/>
            </a:spcAft>
            <a:buChar char="•"/>
          </a:pPr>
          <a:endParaRPr lang="en-US" sz="2000" kern="1200" dirty="0">
            <a:latin typeface="Calibri Light" panose="020F0302020204030204"/>
          </a:endParaRPr>
        </a:p>
        <a:p>
          <a:pPr marL="228600" lvl="1" indent="-228600" algn="l" defTabSz="889000" rtl="0">
            <a:lnSpc>
              <a:spcPct val="90000"/>
            </a:lnSpc>
            <a:spcBef>
              <a:spcPct val="0"/>
            </a:spcBef>
            <a:spcAft>
              <a:spcPct val="15000"/>
            </a:spcAft>
            <a:buChar char="•"/>
          </a:pPr>
          <a:r>
            <a:rPr lang="en-US" sz="2000" kern="1200" dirty="0">
              <a:latin typeface="Calibri Light" panose="020F0302020204030204"/>
            </a:rPr>
            <a:t>Now in the process of joining as a member</a:t>
          </a:r>
          <a:endParaRPr lang="en-US" sz="2000" kern="1200" dirty="0"/>
        </a:p>
        <a:p>
          <a:pPr marL="228600" lvl="1" indent="-228600" algn="l" defTabSz="889000" rtl="0">
            <a:lnSpc>
              <a:spcPct val="90000"/>
            </a:lnSpc>
            <a:spcBef>
              <a:spcPct val="0"/>
            </a:spcBef>
            <a:spcAft>
              <a:spcPct val="15000"/>
            </a:spcAft>
            <a:buChar char="•"/>
          </a:pPr>
          <a:endParaRPr lang="en-US" sz="2000" kern="1200" dirty="0">
            <a:latin typeface="Calibri Light" panose="020F0302020204030204"/>
          </a:endParaRPr>
        </a:p>
      </dsp:txBody>
      <dsp:txXfrm>
        <a:off x="5601764" y="794790"/>
        <a:ext cx="4913783" cy="24155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F2E8C83F-52BC-8B43-A2B0-FA5A545A16C4}" type="datetimeFigureOut">
              <a:rPr lang="en-US" smtClean="0"/>
              <a:pPr/>
              <a:t>6/14/2023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10C5A3B7-2A90-754E-921C-04C79BA80EAC}" type="slidenum">
              <a:rPr lang="en-US" smtClean="0"/>
              <a:pPr/>
              <a:t>‹#›</a:t>
            </a:fld>
            <a:endParaRPr lang="en-US" dirty="0"/>
          </a:p>
        </p:txBody>
      </p:sp>
    </p:spTree>
    <p:extLst>
      <p:ext uri="{BB962C8B-B14F-4D97-AF65-F5344CB8AC3E}">
        <p14:creationId xmlns:p14="http://schemas.microsoft.com/office/powerpoint/2010/main" val="868756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C5A3B7-2A90-754E-921C-04C79BA80EAC}" type="slidenum">
              <a:rPr lang="en-US" smtClean="0"/>
              <a:pPr/>
              <a:t>1</a:t>
            </a:fld>
            <a:endParaRPr lang="en-US" dirty="0"/>
          </a:p>
        </p:txBody>
      </p:sp>
    </p:spTree>
    <p:extLst>
      <p:ext uri="{BB962C8B-B14F-4D97-AF65-F5344CB8AC3E}">
        <p14:creationId xmlns:p14="http://schemas.microsoft.com/office/powerpoint/2010/main" val="3600464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GTU is a union of schools and programs that, together, represent the world’s major religions in collaboration. We’re a consortia of several member schools and affiliates of diverse faiths, with both in-person and remote students worldwide. We support over 30 unique degree concentrations and we’re one of the largest theological libraries in the West. So our collection has to cover a wide breadth of topics, with the depth of resources needed for graduate level research.</a:t>
            </a:r>
          </a:p>
        </p:txBody>
      </p:sp>
      <p:sp>
        <p:nvSpPr>
          <p:cNvPr id="4" name="Slide Number Placeholder 3"/>
          <p:cNvSpPr>
            <a:spLocks noGrp="1"/>
          </p:cNvSpPr>
          <p:nvPr>
            <p:ph type="sldNum" sz="quarter" idx="5"/>
          </p:nvPr>
        </p:nvSpPr>
        <p:spPr/>
        <p:txBody>
          <a:bodyPr/>
          <a:lstStyle/>
          <a:p>
            <a:fld id="{10C5A3B7-2A90-754E-921C-04C79BA80EAC}" type="slidenum">
              <a:rPr lang="en-US" smtClean="0"/>
              <a:pPr/>
              <a:t>2</a:t>
            </a:fld>
            <a:endParaRPr lang="en-US" dirty="0"/>
          </a:p>
        </p:txBody>
      </p:sp>
    </p:spTree>
    <p:extLst>
      <p:ext uri="{BB962C8B-B14F-4D97-AF65-F5344CB8AC3E}">
        <p14:creationId xmlns:p14="http://schemas.microsoft.com/office/powerpoint/2010/main" val="769147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why shared print? Why did the GTU join shared print programs?</a:t>
            </a:r>
          </a:p>
          <a:p>
            <a:endParaRPr lang="en-US" dirty="0"/>
          </a:p>
          <a:p>
            <a:r>
              <a:rPr lang="en-US" dirty="0"/>
              <a:t>In 2021 we began a library alteration project that required the GTU to consolidate the research collections from 3 floors down to 1 main floor and a basement. This meant reducing the total collection footprint by about 30%. But we also wanted to avoid long term storage costs that we would sustain by simply moving that 30% of the collection off-site, and we needed to sustain our status as a research organization by securing access to research content in print and digital forms in order to make sure our patrons had the resources they need.</a:t>
            </a:r>
          </a:p>
        </p:txBody>
      </p:sp>
      <p:sp>
        <p:nvSpPr>
          <p:cNvPr id="4" name="Slide Number Placeholder 3"/>
          <p:cNvSpPr>
            <a:spLocks noGrp="1"/>
          </p:cNvSpPr>
          <p:nvPr>
            <p:ph type="sldNum" sz="quarter" idx="5"/>
          </p:nvPr>
        </p:nvSpPr>
        <p:spPr/>
        <p:txBody>
          <a:bodyPr/>
          <a:lstStyle/>
          <a:p>
            <a:fld id="{10C5A3B7-2A90-754E-921C-04C79BA80EAC}" type="slidenum">
              <a:rPr lang="en-US" smtClean="0"/>
              <a:pPr/>
              <a:t>3</a:t>
            </a:fld>
            <a:endParaRPr lang="en-US" dirty="0"/>
          </a:p>
        </p:txBody>
      </p:sp>
    </p:spTree>
    <p:extLst>
      <p:ext uri="{BB962C8B-B14F-4D97-AF65-F5344CB8AC3E}">
        <p14:creationId xmlns:p14="http://schemas.microsoft.com/office/powerpoint/2010/main" val="1807186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dirty="0">
                <a:solidFill>
                  <a:srgbClr val="000000"/>
                </a:solidFill>
              </a:rPr>
              <a:t>So we decided to begin participation in two shared print programs, SCELC and WEST. SCELC we had already been a member of for a while but in the 2020/2021 fiscal year we joined their shared print program and committed for retention over 75,000 of our own monographs. At the same time we used OCLC’s collection analysis tool </a:t>
            </a:r>
            <a:r>
              <a:rPr lang="en-US" dirty="0" err="1">
                <a:solidFill>
                  <a:srgbClr val="000000"/>
                </a:solidFill>
              </a:rPr>
              <a:t>GreenGlass</a:t>
            </a:r>
            <a:r>
              <a:rPr lang="en-US" dirty="0">
                <a:solidFill>
                  <a:srgbClr val="000000"/>
                </a:solidFill>
              </a:rPr>
              <a:t> to make sure that the items we were deaccessioning were committed for retention at other SCELC participant libraries, with the ultimate goal being, to reestablish access to the things we had to physically remove from our collection. With the same idea in mind we began looking into participation in WEST. While we were unable to join WEST at the time that we were initially deaccessioning, we knew that we would be joining WEST in the near future, this coming fiscal year, and so we first used the Print Archives and Preservation Registry PAPR to compare our serials holding and start selecting for deaccessioning those items already committed for retention with WEST, and then we joined WEST’s Journal Retention and Needs Listing to contribute to fill gaps in the holdings of those institutions who had committed to retain titles we were deaccessioning so that we could make sure to retain access to those items in the future and not lose them entirely even if we didn’t have the space to commit to retaining them at a later date. </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lang="en-US" dirty="0">
              <a:cs typeface="Arial"/>
            </a:endParaRPr>
          </a:p>
        </p:txBody>
      </p:sp>
      <p:sp>
        <p:nvSpPr>
          <p:cNvPr id="4" name="Slide Number Placeholder 3"/>
          <p:cNvSpPr>
            <a:spLocks noGrp="1"/>
          </p:cNvSpPr>
          <p:nvPr>
            <p:ph type="sldNum" sz="quarter" idx="5"/>
          </p:nvPr>
        </p:nvSpPr>
        <p:spPr/>
        <p:txBody>
          <a:bodyPr/>
          <a:lstStyle/>
          <a:p>
            <a:fld id="{10C5A3B7-2A90-754E-921C-04C79BA80EAC}" type="slidenum">
              <a:rPr lang="en-US" smtClean="0"/>
              <a:pPr/>
              <a:t>4</a:t>
            </a:fld>
            <a:endParaRPr lang="en-US" dirty="0"/>
          </a:p>
        </p:txBody>
      </p:sp>
    </p:spTree>
    <p:extLst>
      <p:ext uri="{BB962C8B-B14F-4D97-AF65-F5344CB8AC3E}">
        <p14:creationId xmlns:p14="http://schemas.microsoft.com/office/powerpoint/2010/main" val="3250179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of our participation we’ve been able to see some significant tangible value that’s been added for the GTU. </a:t>
            </a:r>
          </a:p>
          <a:p>
            <a:r>
              <a:rPr lang="en-US" dirty="0"/>
              <a:t>As of 2022 SCELC had 50 participating libraries holding approximately 2.7 million retention commitments. During our alteration project we removed approximately 26,000 monographs, meaning that even if we only hypothetically have regular access to half of the retention commitments in SCELC through resource sharing we still have a 50 to 1 ratio of accessible items gained versus lost. </a:t>
            </a:r>
          </a:p>
          <a:p>
            <a:r>
              <a:rPr lang="en-US" dirty="0"/>
              <a:t>Applying similar logic to WEST’s holdings of 833,000 volumes across 65 libraries, since we removed approximately 33,540 volumes, assuming access to half gives us a 12 to 1 ratio of access gained to access lost.</a:t>
            </a:r>
          </a:p>
          <a:p>
            <a:endParaRPr lang="en-US" dirty="0"/>
          </a:p>
          <a:p>
            <a:r>
              <a:rPr lang="en-US" dirty="0"/>
              <a:t>Now, this is a hypothetical scenario, and the math isn’t perfect because as I said we made sure to check for retention commitments for the items we deaccessioned, so some of those items in the SCELC and WEST collective collections are items we’re retaining access to, not gaining access to, but the point is, that through joining these two shared print programs we’ve been able to not only meet our goal of reestablishing access to deaccessioned items, but we’ve actually increased access overall. </a:t>
            </a:r>
          </a:p>
          <a:p>
            <a:endParaRPr lang="en-US" dirty="0"/>
          </a:p>
          <a:p>
            <a:r>
              <a:rPr lang="en-US" dirty="0"/>
              <a:t>Meaning that our ability to provide access to necessary resources for patrons both in-person and remote, has been significantly increased, even while we had to move to a smaller physical footprint which has allowed our collection to establish itself in a more sustainable way moving forward.</a:t>
            </a:r>
          </a:p>
        </p:txBody>
      </p:sp>
      <p:sp>
        <p:nvSpPr>
          <p:cNvPr id="4" name="Slide Number Placeholder 3"/>
          <p:cNvSpPr>
            <a:spLocks noGrp="1"/>
          </p:cNvSpPr>
          <p:nvPr>
            <p:ph type="sldNum" sz="quarter" idx="5"/>
          </p:nvPr>
        </p:nvSpPr>
        <p:spPr/>
        <p:txBody>
          <a:bodyPr/>
          <a:lstStyle/>
          <a:p>
            <a:fld id="{10C5A3B7-2A90-754E-921C-04C79BA80EAC}" type="slidenum">
              <a:rPr lang="en-US" smtClean="0"/>
              <a:pPr/>
              <a:t>5</a:t>
            </a:fld>
            <a:endParaRPr lang="en-US" dirty="0"/>
          </a:p>
        </p:txBody>
      </p:sp>
    </p:spTree>
    <p:extLst>
      <p:ext uri="{BB962C8B-B14F-4D97-AF65-F5344CB8AC3E}">
        <p14:creationId xmlns:p14="http://schemas.microsoft.com/office/powerpoint/2010/main" val="732588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tangible value, we largely expected, and we were in fact relying on that value when we decided to join those two shared print programs. </a:t>
            </a:r>
          </a:p>
          <a:p>
            <a:endParaRPr lang="en-US" dirty="0"/>
          </a:p>
          <a:p>
            <a:r>
              <a:rPr lang="en-US" dirty="0"/>
              <a:t>But what we didn’t expect was an intangible value that we started to see a few months after we completed the physical work of our alteration project, and which we’re only now beginning to benefit from. </a:t>
            </a:r>
          </a:p>
          <a:p>
            <a:br>
              <a:rPr lang="en-US" dirty="0"/>
            </a:br>
            <a:r>
              <a:rPr lang="en-US" dirty="0"/>
              <a:t>We decided during our voluntary holdings validation process to physically mark items committed for retention. We’re just using a small sticker, indicating that those items are part of a shared print program. Our original thought process was to create a physical indicator to keep those items safe from any future deaccessioning projects. But we saw was that faculty and patrons in general were now coming up to us to ask about the stickers, which gave us the opportunity to tell them about the shared print programs we were a part of and what the stickers meant for those specific items. In turn we then saw increased interest in those times in the collection, increased awareness about the uniqueness of our collection, since a significant portion of the items we’ve retained are not widely held by other libraries, and increased investment then in the collection by faculty and patrons, especially members of the Faculty Library Committee, which in turn means increased investment and awareness of our collection in member schools as a whole since Faculty Library Committee members are often our first line of communication to member schools. </a:t>
            </a:r>
          </a:p>
        </p:txBody>
      </p:sp>
      <p:sp>
        <p:nvSpPr>
          <p:cNvPr id="4" name="Slide Number Placeholder 3"/>
          <p:cNvSpPr>
            <a:spLocks noGrp="1"/>
          </p:cNvSpPr>
          <p:nvPr>
            <p:ph type="sldNum" sz="quarter" idx="5"/>
          </p:nvPr>
        </p:nvSpPr>
        <p:spPr/>
        <p:txBody>
          <a:bodyPr/>
          <a:lstStyle/>
          <a:p>
            <a:fld id="{10C5A3B7-2A90-754E-921C-04C79BA80EAC}" type="slidenum">
              <a:rPr lang="en-US" smtClean="0"/>
              <a:pPr/>
              <a:t>6</a:t>
            </a:fld>
            <a:endParaRPr lang="en-US" dirty="0"/>
          </a:p>
        </p:txBody>
      </p:sp>
    </p:spTree>
    <p:extLst>
      <p:ext uri="{BB962C8B-B14F-4D97-AF65-F5344CB8AC3E}">
        <p14:creationId xmlns:p14="http://schemas.microsoft.com/office/powerpoint/2010/main" val="2024555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Ultimately, participation in shared print programs has provided the GTU two key enduring values which are represented in the tangible and intangible benefits I laid out before: access, and advocacy. Not only was the GTU able to use Shared Print participation to restore access to items we weeded during our alteration project, but we in turn gained access to hundreds of thousands of more items which we would otherwise not be able to provide to our patrons. Additionally, participation in Shared print through our own retention commitments brought an awareness to our collection from faculty and other patrons which has led to increased advocacy for our collection on our behalf from faculty and patrons who now can visually see one of the strengths of our collection represented on the shelves, creating essentially a collection that can help advocate for itself.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Together, these two values have allowed us to start forging a path forward more sustainably and to continue illustrating the strength our collection brings to our members during a time when tightening budgets and decreased resources overall could otherwise threaten our collection. The enduring value that shared print has brought to us and our collection has allowed us to even more clearly illustrate the enduring value of us and our collection to key stakeholders and constituents, both in expected and unexpected ways.</a:t>
            </a:r>
          </a:p>
          <a:p>
            <a:endParaRPr lang="en-US" dirty="0"/>
          </a:p>
        </p:txBody>
      </p:sp>
      <p:sp>
        <p:nvSpPr>
          <p:cNvPr id="4" name="Slide Number Placeholder 3"/>
          <p:cNvSpPr>
            <a:spLocks noGrp="1"/>
          </p:cNvSpPr>
          <p:nvPr>
            <p:ph type="sldNum" sz="quarter" idx="5"/>
          </p:nvPr>
        </p:nvSpPr>
        <p:spPr/>
        <p:txBody>
          <a:bodyPr/>
          <a:lstStyle/>
          <a:p>
            <a:fld id="{10C5A3B7-2A90-754E-921C-04C79BA80EAC}" type="slidenum">
              <a:rPr lang="en-US" smtClean="0"/>
              <a:pPr/>
              <a:t>7</a:t>
            </a:fld>
            <a:endParaRPr lang="en-US" dirty="0"/>
          </a:p>
        </p:txBody>
      </p:sp>
    </p:spTree>
    <p:extLst>
      <p:ext uri="{BB962C8B-B14F-4D97-AF65-F5344CB8AC3E}">
        <p14:creationId xmlns:p14="http://schemas.microsoft.com/office/powerpoint/2010/main" val="3063495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E4772-45EF-334F-A596-0C6DF825AD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16DD44-9E67-C643-BD96-EB483CB5BF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0F0C03-301D-394B-9CDC-4172C082BB5A}"/>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5" name="Footer Placeholder 4">
            <a:extLst>
              <a:ext uri="{FF2B5EF4-FFF2-40B4-BE49-F238E27FC236}">
                <a16:creationId xmlns:a16="http://schemas.microsoft.com/office/drawing/2014/main" id="{5B4F7FD5-E565-694B-8D73-E21D1D233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0A20A-E548-E44B-989E-94C13CE8FABB}"/>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2300712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D912E-B14E-364B-97F4-163E2905D7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40D6FD-96F8-954C-8C33-2FCA84AAF4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C47196-691D-434A-84B1-28A0DA873D1D}"/>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5" name="Footer Placeholder 4">
            <a:extLst>
              <a:ext uri="{FF2B5EF4-FFF2-40B4-BE49-F238E27FC236}">
                <a16:creationId xmlns:a16="http://schemas.microsoft.com/office/drawing/2014/main" id="{2D7AB1FA-8787-3149-BD90-51D8970EF2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0EF510-DAAC-DD4B-ABCA-3B5B95978C95}"/>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3648364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4D0354-DDAF-1849-8FA0-EB7CF55C10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B52EEA-8D55-8D40-B9D2-0035737270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FAFD3-3EB5-DB41-815C-12768738E795}"/>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5" name="Footer Placeholder 4">
            <a:extLst>
              <a:ext uri="{FF2B5EF4-FFF2-40B4-BE49-F238E27FC236}">
                <a16:creationId xmlns:a16="http://schemas.microsoft.com/office/drawing/2014/main" id="{949C77FC-AB42-3C4E-9A9B-16CA341E0B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73CCC-69AD-E346-82E6-9BA68AFE625C}"/>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344418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38C6-F402-9748-878F-545F81FCBC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C0BF71-4AC5-F54D-8235-F469E0CCE0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3E13A2-05DA-B842-9C81-B9B56F265493}"/>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5" name="Footer Placeholder 4">
            <a:extLst>
              <a:ext uri="{FF2B5EF4-FFF2-40B4-BE49-F238E27FC236}">
                <a16:creationId xmlns:a16="http://schemas.microsoft.com/office/drawing/2014/main" id="{E9BA9F92-1EB9-F249-92DF-BAC7522723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7BE88-83A9-E941-B5C6-B53D659CDEAF}"/>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412649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04EB1-2FB4-8947-B306-A223636EF5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B0BEB6-F340-E64F-9F8B-483A6D1D51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FB3C95-F2D0-7144-B2D6-8CD88D4EFEC8}"/>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5" name="Footer Placeholder 4">
            <a:extLst>
              <a:ext uri="{FF2B5EF4-FFF2-40B4-BE49-F238E27FC236}">
                <a16:creationId xmlns:a16="http://schemas.microsoft.com/office/drawing/2014/main" id="{205CC619-AF0C-DD4C-BB5C-4554919FD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7BCF34-2019-EF4D-94BC-ECC613EB8987}"/>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330619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D2470-E57B-F54F-8BF2-01E1F11F99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6572BE-6AD3-4648-ABEA-60771CDFF8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24D713-8E4B-2A4D-A5F1-4AA4B634CE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C903E0-CDA0-2F4B-A403-5A29E6219A73}"/>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6" name="Footer Placeholder 5">
            <a:extLst>
              <a:ext uri="{FF2B5EF4-FFF2-40B4-BE49-F238E27FC236}">
                <a16:creationId xmlns:a16="http://schemas.microsoft.com/office/drawing/2014/main" id="{0A4DA3FC-F2D4-364B-A989-508751122D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30740-C214-644D-9862-64009E264AEB}"/>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417509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17ED6-BFC1-4646-8D9D-11730D4ACA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7D277D-38C6-5C43-BE63-614A10A4FE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2FD879-3DF7-474B-AEC1-CEF12B788A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0CEB02-B86D-9D4E-8C09-DEEF081A40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FAB599-BDE1-E44E-94E1-402EA234BB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0F67DC-D5E6-BA4D-A6E1-9AF176460DCC}"/>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8" name="Footer Placeholder 7">
            <a:extLst>
              <a:ext uri="{FF2B5EF4-FFF2-40B4-BE49-F238E27FC236}">
                <a16:creationId xmlns:a16="http://schemas.microsoft.com/office/drawing/2014/main" id="{5B4F2715-37AA-8C4C-BD32-0F055C72C4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805BBE-BFF2-A54C-849C-EA743A8056AE}"/>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1431028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47C2B-6E99-0544-A061-4A977F08C3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468604-0D5B-6441-AAED-B93FFCF91D8F}"/>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4" name="Footer Placeholder 3">
            <a:extLst>
              <a:ext uri="{FF2B5EF4-FFF2-40B4-BE49-F238E27FC236}">
                <a16:creationId xmlns:a16="http://schemas.microsoft.com/office/drawing/2014/main" id="{A6FD9C92-52C9-FA49-A358-236CB45433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BAE05-9E01-4E46-B67C-B24270E6B5FD}"/>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2412884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028544-DB75-6D4C-BBBF-46548C5BE11F}"/>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3" name="Footer Placeholder 2">
            <a:extLst>
              <a:ext uri="{FF2B5EF4-FFF2-40B4-BE49-F238E27FC236}">
                <a16:creationId xmlns:a16="http://schemas.microsoft.com/office/drawing/2014/main" id="{BCEA4011-D8A2-444E-A69F-B9A9548A4A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E6FD23-71D2-4446-AE6C-1B5E45E3450A}"/>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37139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3CE2D-3DE4-834B-A9BE-4E5E8CFD69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8A8DF1-0FC6-8C45-9730-33CB77C224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81205E-C307-7C4A-ABA4-D4A72BFFE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6404CC-8156-3046-832B-48EF58CCF3A1}"/>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6" name="Footer Placeholder 5">
            <a:extLst>
              <a:ext uri="{FF2B5EF4-FFF2-40B4-BE49-F238E27FC236}">
                <a16:creationId xmlns:a16="http://schemas.microsoft.com/office/drawing/2014/main" id="{BB0A80DC-02FE-2045-A92C-F14AF02754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C60157-07E3-0E40-B513-A2A76728EC3A}"/>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276723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FD8D3-ED91-AE49-9FD5-40F4DD8A7A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F5BEC8-D53E-7E4A-920C-AC4F9CD043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70BAB0-1231-554F-AE5F-40D3BC77A6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B64E20-FFFE-C847-AC29-1C5F2877D428}"/>
              </a:ext>
            </a:extLst>
          </p:cNvPr>
          <p:cNvSpPr>
            <a:spLocks noGrp="1"/>
          </p:cNvSpPr>
          <p:nvPr>
            <p:ph type="dt" sz="half" idx="10"/>
          </p:nvPr>
        </p:nvSpPr>
        <p:spPr/>
        <p:txBody>
          <a:bodyPr/>
          <a:lstStyle/>
          <a:p>
            <a:fld id="{5B52FFAA-B442-D246-BB39-A78ADBBAADD2}" type="datetimeFigureOut">
              <a:rPr lang="en-US" smtClean="0"/>
              <a:t>6/14/2023</a:t>
            </a:fld>
            <a:endParaRPr lang="en-US"/>
          </a:p>
        </p:txBody>
      </p:sp>
      <p:sp>
        <p:nvSpPr>
          <p:cNvPr id="6" name="Footer Placeholder 5">
            <a:extLst>
              <a:ext uri="{FF2B5EF4-FFF2-40B4-BE49-F238E27FC236}">
                <a16:creationId xmlns:a16="http://schemas.microsoft.com/office/drawing/2014/main" id="{11EEBA74-DEC0-664F-ABB7-6C8731AF94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5FA29B-09CB-2942-B994-B42C4C84C5F2}"/>
              </a:ext>
            </a:extLst>
          </p:cNvPr>
          <p:cNvSpPr>
            <a:spLocks noGrp="1"/>
          </p:cNvSpPr>
          <p:nvPr>
            <p:ph type="sldNum" sz="quarter" idx="12"/>
          </p:nvPr>
        </p:nvSpPr>
        <p:spPr/>
        <p:txBody>
          <a:bodyPr/>
          <a:lstStyle/>
          <a:p>
            <a:fld id="{1234DA11-143D-A14E-8C90-7382389846BA}" type="slidenum">
              <a:rPr lang="en-US" smtClean="0"/>
              <a:t>‹#›</a:t>
            </a:fld>
            <a:endParaRPr lang="en-US"/>
          </a:p>
        </p:txBody>
      </p:sp>
    </p:spTree>
    <p:extLst>
      <p:ext uri="{BB962C8B-B14F-4D97-AF65-F5344CB8AC3E}">
        <p14:creationId xmlns:p14="http://schemas.microsoft.com/office/powerpoint/2010/main" val="570711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E366DB-C8EE-354C-A721-9F17E59D68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F04E3C1-AC42-E94E-8447-398F1CF704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016DE56-BD01-7D48-98EB-26F696E289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panose="020B0604020202020204" pitchFamily="34" charset="0"/>
              </a:defRPr>
            </a:lvl1pPr>
          </a:lstStyle>
          <a:p>
            <a:fld id="{5B52FFAA-B442-D246-BB39-A78ADBBAADD2}" type="datetimeFigureOut">
              <a:rPr lang="en-US" smtClean="0"/>
              <a:pPr/>
              <a:t>6/14/2023</a:t>
            </a:fld>
            <a:endParaRPr lang="en-US" dirty="0"/>
          </a:p>
        </p:txBody>
      </p:sp>
      <p:sp>
        <p:nvSpPr>
          <p:cNvPr id="5" name="Footer Placeholder 4">
            <a:extLst>
              <a:ext uri="{FF2B5EF4-FFF2-40B4-BE49-F238E27FC236}">
                <a16:creationId xmlns:a16="http://schemas.microsoft.com/office/drawing/2014/main" id="{239D5444-0ADC-4E4F-9D63-F2627025B1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1F869683-3986-504D-BA0C-6AFE5AB70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panose="020B0604020202020204" pitchFamily="34" charset="0"/>
              </a:defRPr>
            </a:lvl1pPr>
          </a:lstStyle>
          <a:p>
            <a:fld id="{1234DA11-143D-A14E-8C90-7382389846BA}" type="slidenum">
              <a:rPr lang="en-US" smtClean="0"/>
              <a:pPr/>
              <a:t>‹#›</a:t>
            </a:fld>
            <a:endParaRPr lang="en-US" dirty="0"/>
          </a:p>
        </p:txBody>
      </p:sp>
    </p:spTree>
    <p:extLst>
      <p:ext uri="{BB962C8B-B14F-4D97-AF65-F5344CB8AC3E}">
        <p14:creationId xmlns:p14="http://schemas.microsoft.com/office/powerpoint/2010/main" val="3696141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emf"/><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B173E15C-E69E-7D4A-84D4-04F6A1F30ABF}"/>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0"/>
            <a:ext cx="12330952" cy="6858000"/>
          </a:xfrm>
          <a:prstGeom prst="rect">
            <a:avLst/>
          </a:prstGeom>
        </p:spPr>
      </p:pic>
      <p:sp>
        <p:nvSpPr>
          <p:cNvPr id="2" name="TextBox 1">
            <a:extLst>
              <a:ext uri="{FF2B5EF4-FFF2-40B4-BE49-F238E27FC236}">
                <a16:creationId xmlns:a16="http://schemas.microsoft.com/office/drawing/2014/main" id="{8E4BA4C2-A01C-324C-8104-F2BFAFE0AB7E}"/>
              </a:ext>
            </a:extLst>
          </p:cNvPr>
          <p:cNvSpPr txBox="1"/>
          <p:nvPr/>
        </p:nvSpPr>
        <p:spPr>
          <a:xfrm>
            <a:off x="2963585" y="2012189"/>
            <a:ext cx="7221071" cy="3785652"/>
          </a:xfrm>
          <a:prstGeom prst="rect">
            <a:avLst/>
          </a:prstGeom>
          <a:noFill/>
        </p:spPr>
        <p:txBody>
          <a:bodyPr wrap="square" rtlCol="0">
            <a:spAutoFit/>
          </a:bodyPr>
          <a:lstStyle/>
          <a:p>
            <a:r>
              <a:rPr lang="en-US" sz="4800" b="1" dirty="0">
                <a:latin typeface="Arial" panose="020B0604020202020204" pitchFamily="34" charset="0"/>
              </a:rPr>
              <a:t>The Tangible and Intangible Value of Shared Print for the GTU</a:t>
            </a:r>
          </a:p>
          <a:p>
            <a:endParaRPr lang="en-US" sz="1600" dirty="0">
              <a:latin typeface="Arial" panose="020B0604020202020204" pitchFamily="34" charset="0"/>
            </a:endParaRPr>
          </a:p>
          <a:p>
            <a:r>
              <a:rPr lang="en-US" sz="1600" dirty="0">
                <a:latin typeface="Arial" panose="020B0604020202020204" pitchFamily="34" charset="0"/>
              </a:rPr>
              <a:t>June 2023</a:t>
            </a:r>
          </a:p>
          <a:p>
            <a:r>
              <a:rPr lang="en-US" sz="1600" dirty="0">
                <a:latin typeface="Arial" panose="020B0604020202020204" pitchFamily="34" charset="0"/>
              </a:rPr>
              <a:t>Veronika (Nika) Worth, Shared Collections Librarian</a:t>
            </a:r>
          </a:p>
        </p:txBody>
      </p:sp>
      <p:pic>
        <p:nvPicPr>
          <p:cNvPr id="9" name="Picture 8">
            <a:extLst>
              <a:ext uri="{FF2B5EF4-FFF2-40B4-BE49-F238E27FC236}">
                <a16:creationId xmlns:a16="http://schemas.microsoft.com/office/drawing/2014/main" id="{6603D945-E2DF-6844-A03A-2E5716C83287}"/>
              </a:ext>
            </a:extLst>
          </p:cNvPr>
          <p:cNvPicPr>
            <a:picLocks noChangeAspect="1"/>
          </p:cNvPicPr>
          <p:nvPr/>
        </p:nvPicPr>
        <p:blipFill>
          <a:blip r:embed="rId5"/>
          <a:stretch>
            <a:fillRect/>
          </a:stretch>
        </p:blipFill>
        <p:spPr>
          <a:xfrm>
            <a:off x="341035" y="361519"/>
            <a:ext cx="5245100" cy="1828800"/>
          </a:xfrm>
          <a:prstGeom prst="rect">
            <a:avLst/>
          </a:prstGeom>
        </p:spPr>
      </p:pic>
      <p:pic>
        <p:nvPicPr>
          <p:cNvPr id="3" name="Picture 2">
            <a:extLst>
              <a:ext uri="{FF2B5EF4-FFF2-40B4-BE49-F238E27FC236}">
                <a16:creationId xmlns:a16="http://schemas.microsoft.com/office/drawing/2014/main" id="{168C84CA-ED46-34B0-D03E-ED79DED89839}"/>
              </a:ext>
            </a:extLst>
          </p:cNvPr>
          <p:cNvPicPr>
            <a:picLocks noChangeAspect="1"/>
          </p:cNvPicPr>
          <p:nvPr/>
        </p:nvPicPr>
        <p:blipFill>
          <a:blip r:embed="rId6"/>
          <a:stretch>
            <a:fillRect/>
          </a:stretch>
        </p:blipFill>
        <p:spPr>
          <a:xfrm>
            <a:off x="160647" y="6311285"/>
            <a:ext cx="3109328" cy="302545"/>
          </a:xfrm>
          <a:prstGeom prst="rect">
            <a:avLst/>
          </a:prstGeom>
        </p:spPr>
      </p:pic>
    </p:spTree>
    <p:extLst>
      <p:ext uri="{BB962C8B-B14F-4D97-AF65-F5344CB8AC3E}">
        <p14:creationId xmlns:p14="http://schemas.microsoft.com/office/powerpoint/2010/main" val="2210364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Rounded Corners 128">
            <a:extLst>
              <a:ext uri="{FF2B5EF4-FFF2-40B4-BE49-F238E27FC236}">
                <a16:creationId xmlns:a16="http://schemas.microsoft.com/office/drawing/2014/main" id="{D4B01F30-3AD3-DCD1-67B6-46EBD63DDDD7}"/>
              </a:ext>
            </a:extLst>
          </p:cNvPr>
          <p:cNvSpPr/>
          <p:nvPr/>
        </p:nvSpPr>
        <p:spPr>
          <a:xfrm>
            <a:off x="316523" y="244598"/>
            <a:ext cx="11558953" cy="143021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91F572-3AA8-421C-8A88-03BBEAA77505}"/>
              </a:ext>
            </a:extLst>
          </p:cNvPr>
          <p:cNvSpPr>
            <a:spLocks noGrp="1"/>
          </p:cNvSpPr>
          <p:nvPr>
            <p:ph type="title"/>
          </p:nvPr>
        </p:nvSpPr>
        <p:spPr>
          <a:xfrm>
            <a:off x="838200" y="349250"/>
            <a:ext cx="10515600" cy="1325563"/>
          </a:xfrm>
        </p:spPr>
        <p:txBody>
          <a:bodyPr/>
          <a:lstStyle/>
          <a:p>
            <a:pPr algn="ctr"/>
            <a:r>
              <a:rPr lang="en-US" dirty="0">
                <a:solidFill>
                  <a:schemeClr val="bg1"/>
                </a:solidFill>
                <a:latin typeface="Calibri"/>
                <a:cs typeface="Arial"/>
              </a:rPr>
              <a:t>Who are we and who do serve?</a:t>
            </a:r>
          </a:p>
        </p:txBody>
      </p:sp>
      <p:sp>
        <p:nvSpPr>
          <p:cNvPr id="117" name="Content Placeholder 116">
            <a:extLst>
              <a:ext uri="{FF2B5EF4-FFF2-40B4-BE49-F238E27FC236}">
                <a16:creationId xmlns:a16="http://schemas.microsoft.com/office/drawing/2014/main" id="{73B551C2-F496-8643-1A02-653A918FC29D}"/>
              </a:ext>
            </a:extLst>
          </p:cNvPr>
          <p:cNvSpPr>
            <a:spLocks noGrp="1"/>
          </p:cNvSpPr>
          <p:nvPr>
            <p:ph idx="1"/>
          </p:nvPr>
        </p:nvSpPr>
        <p:spPr>
          <a:xfrm>
            <a:off x="838200" y="1864615"/>
            <a:ext cx="10515600" cy="4351338"/>
          </a:xfrm>
        </p:spPr>
        <p:txBody>
          <a:bodyPr vert="horz" lIns="91440" tIns="45720" rIns="91440" bIns="45720" rtlCol="0" anchor="t">
            <a:normAutofit/>
          </a:bodyPr>
          <a:lstStyle/>
          <a:p>
            <a:pPr>
              <a:lnSpc>
                <a:spcPct val="200000"/>
              </a:lnSpc>
            </a:pPr>
            <a:r>
              <a:rPr lang="en-US" dirty="0">
                <a:latin typeface="Calibri"/>
                <a:cs typeface="Arial"/>
              </a:rPr>
              <a:t>Consortia of several member schools and affiliates of diverse faiths</a:t>
            </a:r>
            <a:endParaRPr lang="en-US" dirty="0">
              <a:latin typeface="Calibri"/>
              <a:cs typeface="Calibri"/>
            </a:endParaRPr>
          </a:p>
          <a:p>
            <a:pPr lvl="1">
              <a:lnSpc>
                <a:spcPct val="200000"/>
              </a:lnSpc>
            </a:pPr>
            <a:r>
              <a:rPr lang="en-US" dirty="0">
                <a:latin typeface="Calibri"/>
                <a:cs typeface="Arial"/>
              </a:rPr>
              <a:t>With both in-person and remote students worldwide</a:t>
            </a:r>
          </a:p>
          <a:p>
            <a:pPr>
              <a:lnSpc>
                <a:spcPct val="200000"/>
              </a:lnSpc>
            </a:pPr>
            <a:r>
              <a:rPr lang="en-US" dirty="0">
                <a:latin typeface="Calibri"/>
                <a:cs typeface="Arial"/>
              </a:rPr>
              <a:t>Supports over 30 unique degree concentrations</a:t>
            </a:r>
          </a:p>
          <a:p>
            <a:pPr>
              <a:lnSpc>
                <a:spcPct val="200000"/>
              </a:lnSpc>
            </a:pPr>
            <a:r>
              <a:rPr lang="en-US" dirty="0">
                <a:latin typeface="Calibri"/>
                <a:cs typeface="Arial"/>
              </a:rPr>
              <a:t>One of the largest theological libraries in the West</a:t>
            </a:r>
          </a:p>
          <a:p>
            <a:endParaRPr lang="en-US" dirty="0">
              <a:cs typeface="Arial" panose="020B0604020202020204" pitchFamily="34" charset="0"/>
            </a:endParaRPr>
          </a:p>
        </p:txBody>
      </p:sp>
      <p:pic>
        <p:nvPicPr>
          <p:cNvPr id="4" name="Picture 3">
            <a:extLst>
              <a:ext uri="{FF2B5EF4-FFF2-40B4-BE49-F238E27FC236}">
                <a16:creationId xmlns:a16="http://schemas.microsoft.com/office/drawing/2014/main" id="{557754FC-4644-8D09-83BC-C7070C0948C3}"/>
              </a:ext>
            </a:extLst>
          </p:cNvPr>
          <p:cNvPicPr>
            <a:picLocks noChangeAspect="1"/>
          </p:cNvPicPr>
          <p:nvPr/>
        </p:nvPicPr>
        <p:blipFill>
          <a:blip r:embed="rId3"/>
          <a:stretch>
            <a:fillRect/>
          </a:stretch>
        </p:blipFill>
        <p:spPr>
          <a:xfrm>
            <a:off x="160647" y="6462558"/>
            <a:ext cx="3109328" cy="302545"/>
          </a:xfrm>
          <a:prstGeom prst="rect">
            <a:avLst/>
          </a:prstGeom>
        </p:spPr>
      </p:pic>
    </p:spTree>
    <p:extLst>
      <p:ext uri="{BB962C8B-B14F-4D97-AF65-F5344CB8AC3E}">
        <p14:creationId xmlns:p14="http://schemas.microsoft.com/office/powerpoint/2010/main" val="144411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Rounded Corners 128">
            <a:extLst>
              <a:ext uri="{FF2B5EF4-FFF2-40B4-BE49-F238E27FC236}">
                <a16:creationId xmlns:a16="http://schemas.microsoft.com/office/drawing/2014/main" id="{D4B01F30-3AD3-DCD1-67B6-46EBD63DDDD7}"/>
              </a:ext>
            </a:extLst>
          </p:cNvPr>
          <p:cNvSpPr/>
          <p:nvPr/>
        </p:nvSpPr>
        <p:spPr>
          <a:xfrm>
            <a:off x="316522" y="293076"/>
            <a:ext cx="11558953" cy="143021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91F572-3AA8-421C-8A88-03BBEAA77505}"/>
              </a:ext>
            </a:extLst>
          </p:cNvPr>
          <p:cNvSpPr>
            <a:spLocks noGrp="1"/>
          </p:cNvSpPr>
          <p:nvPr>
            <p:ph type="title"/>
          </p:nvPr>
        </p:nvSpPr>
        <p:spPr>
          <a:xfrm>
            <a:off x="838200" y="349250"/>
            <a:ext cx="10515600" cy="1325563"/>
          </a:xfrm>
        </p:spPr>
        <p:txBody>
          <a:bodyPr/>
          <a:lstStyle/>
          <a:p>
            <a:pPr algn="ctr"/>
            <a:r>
              <a:rPr lang="en-US" dirty="0">
                <a:solidFill>
                  <a:schemeClr val="bg1"/>
                </a:solidFill>
                <a:latin typeface="Calibri"/>
                <a:cs typeface="Arial"/>
              </a:rPr>
              <a:t>Why shared print?</a:t>
            </a:r>
          </a:p>
        </p:txBody>
      </p:sp>
      <p:sp>
        <p:nvSpPr>
          <p:cNvPr id="117" name="Content Placeholder 116">
            <a:extLst>
              <a:ext uri="{FF2B5EF4-FFF2-40B4-BE49-F238E27FC236}">
                <a16:creationId xmlns:a16="http://schemas.microsoft.com/office/drawing/2014/main" id="{73B551C2-F496-8643-1A02-653A918FC29D}"/>
              </a:ext>
            </a:extLst>
          </p:cNvPr>
          <p:cNvSpPr>
            <a:spLocks noGrp="1"/>
          </p:cNvSpPr>
          <p:nvPr>
            <p:ph idx="1"/>
          </p:nvPr>
        </p:nvSpPr>
        <p:spPr>
          <a:xfrm>
            <a:off x="838200" y="1864615"/>
            <a:ext cx="10515600" cy="4351338"/>
          </a:xfrm>
        </p:spPr>
        <p:txBody>
          <a:bodyPr vert="horz" lIns="91440" tIns="45720" rIns="91440" bIns="45720" rtlCol="0" anchor="t">
            <a:normAutofit/>
          </a:bodyPr>
          <a:lstStyle/>
          <a:p>
            <a:pPr marL="0" indent="0">
              <a:lnSpc>
                <a:spcPct val="100000"/>
              </a:lnSpc>
              <a:spcBef>
                <a:spcPts val="0"/>
              </a:spcBef>
              <a:buNone/>
            </a:pPr>
            <a:r>
              <a:rPr lang="en-US" dirty="0">
                <a:latin typeface="Calibri"/>
                <a:cs typeface="Arial"/>
              </a:rPr>
              <a:t>Began a library alteration project in 2021 that required the GTU to:</a:t>
            </a:r>
          </a:p>
          <a:p>
            <a:pPr marL="0" indent="0">
              <a:lnSpc>
                <a:spcPct val="100000"/>
              </a:lnSpc>
              <a:spcBef>
                <a:spcPts val="0"/>
              </a:spcBef>
              <a:buNone/>
            </a:pPr>
            <a:endParaRPr lang="en-US" sz="3600" dirty="0">
              <a:latin typeface="Calibri"/>
              <a:cs typeface="Arial"/>
            </a:endParaRPr>
          </a:p>
          <a:p>
            <a:pPr marL="285750" indent="-285750">
              <a:lnSpc>
                <a:spcPct val="100000"/>
              </a:lnSpc>
              <a:spcBef>
                <a:spcPts val="0"/>
              </a:spcBef>
              <a:spcAft>
                <a:spcPts val="1200"/>
              </a:spcAft>
              <a:buFont typeface="Arial,Sans-Serif" panose="020B0604020202020204" pitchFamily="34" charset="0"/>
            </a:pPr>
            <a:r>
              <a:rPr lang="en-US" sz="2400" dirty="0">
                <a:latin typeface="Calibri"/>
                <a:cs typeface="Calibri"/>
              </a:rPr>
              <a:t>Consolidate the research collections from 3 floors to 1.5 floors</a:t>
            </a:r>
          </a:p>
          <a:p>
            <a:pPr marL="285750" indent="-285750">
              <a:lnSpc>
                <a:spcPct val="100000"/>
              </a:lnSpc>
              <a:spcBef>
                <a:spcPts val="0"/>
              </a:spcBef>
              <a:spcAft>
                <a:spcPts val="1200"/>
              </a:spcAft>
              <a:buFont typeface="Arial,Sans-Serif" panose="020B0604020202020204" pitchFamily="34" charset="0"/>
            </a:pPr>
            <a:r>
              <a:rPr lang="en-US" sz="2400" dirty="0">
                <a:latin typeface="Calibri"/>
                <a:cs typeface="Calibri"/>
              </a:rPr>
              <a:t>Reduce the collection footprint 30% (~7,000 linear feet, ~65,000 volumes)</a:t>
            </a:r>
          </a:p>
          <a:p>
            <a:pPr marL="285750" indent="-285750">
              <a:lnSpc>
                <a:spcPct val="100000"/>
              </a:lnSpc>
              <a:spcBef>
                <a:spcPts val="0"/>
              </a:spcBef>
              <a:spcAft>
                <a:spcPts val="1200"/>
              </a:spcAft>
              <a:buFont typeface="Arial,Sans-Serif" panose="020B0604020202020204" pitchFamily="34" charset="0"/>
            </a:pPr>
            <a:r>
              <a:rPr lang="en-US" sz="2400" dirty="0">
                <a:latin typeface="Calibri"/>
                <a:cs typeface="Calibri"/>
              </a:rPr>
              <a:t>Avoid additional long-term storage costs (permanent off-site shelving options)</a:t>
            </a:r>
          </a:p>
          <a:p>
            <a:pPr marL="285750" indent="-285750">
              <a:lnSpc>
                <a:spcPct val="100000"/>
              </a:lnSpc>
              <a:spcBef>
                <a:spcPts val="0"/>
              </a:spcBef>
              <a:spcAft>
                <a:spcPts val="1200"/>
              </a:spcAft>
              <a:buFont typeface="Arial,Sans-Serif" panose="020B0604020202020204" pitchFamily="34" charset="0"/>
            </a:pPr>
            <a:r>
              <a:rPr lang="en-US" sz="2400" dirty="0">
                <a:latin typeface="Calibri"/>
                <a:cs typeface="Calibri"/>
              </a:rPr>
              <a:t>Sustain GTU’s status as a research organization by securing access to research content in print and digital forms</a:t>
            </a:r>
            <a:endParaRPr lang="en-US" sz="2400" dirty="0"/>
          </a:p>
          <a:p>
            <a:endParaRPr lang="en-US" dirty="0">
              <a:cs typeface="Arial" panose="020B0604020202020204" pitchFamily="34" charset="0"/>
            </a:endParaRPr>
          </a:p>
        </p:txBody>
      </p:sp>
      <p:pic>
        <p:nvPicPr>
          <p:cNvPr id="4" name="Picture 3">
            <a:extLst>
              <a:ext uri="{FF2B5EF4-FFF2-40B4-BE49-F238E27FC236}">
                <a16:creationId xmlns:a16="http://schemas.microsoft.com/office/drawing/2014/main" id="{8EF095C3-51B0-D6A5-1645-9F9A73184AE8}"/>
              </a:ext>
            </a:extLst>
          </p:cNvPr>
          <p:cNvPicPr>
            <a:picLocks noChangeAspect="1"/>
          </p:cNvPicPr>
          <p:nvPr/>
        </p:nvPicPr>
        <p:blipFill>
          <a:blip r:embed="rId3"/>
          <a:stretch>
            <a:fillRect/>
          </a:stretch>
        </p:blipFill>
        <p:spPr>
          <a:xfrm>
            <a:off x="160647" y="6462558"/>
            <a:ext cx="3109328" cy="302545"/>
          </a:xfrm>
          <a:prstGeom prst="rect">
            <a:avLst/>
          </a:prstGeom>
        </p:spPr>
      </p:pic>
    </p:spTree>
    <p:extLst>
      <p:ext uri="{BB962C8B-B14F-4D97-AF65-F5344CB8AC3E}">
        <p14:creationId xmlns:p14="http://schemas.microsoft.com/office/powerpoint/2010/main" val="1970886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DB3F95-5746-094A-98D1-4B696168A8BC}"/>
              </a:ext>
            </a:extLst>
          </p:cNvPr>
          <p:cNvSpPr>
            <a:spLocks noGrp="1"/>
          </p:cNvSpPr>
          <p:nvPr>
            <p:ph type="title"/>
          </p:nvPr>
        </p:nvSpPr>
        <p:spPr>
          <a:xfrm>
            <a:off x="838200" y="185327"/>
            <a:ext cx="10515600" cy="1325563"/>
          </a:xfrm>
          <a:solidFill>
            <a:srgbClr val="3FA5A9"/>
          </a:solidFill>
        </p:spPr>
        <p:txBody>
          <a:bodyPr>
            <a:normAutofit/>
          </a:bodyPr>
          <a:lstStyle/>
          <a:p>
            <a:r>
              <a:rPr lang="en-US" dirty="0">
                <a:solidFill>
                  <a:schemeClr val="bg1"/>
                </a:solidFill>
                <a:latin typeface="Arial"/>
                <a:cs typeface="Arial"/>
              </a:rPr>
              <a:t>Shared Print and the GTU</a:t>
            </a:r>
            <a:endParaRPr lang="en-US" dirty="0">
              <a:solidFill>
                <a:schemeClr val="bg1"/>
              </a:solidFill>
              <a:cs typeface="Arial"/>
            </a:endParaRPr>
          </a:p>
        </p:txBody>
      </p:sp>
      <p:graphicFrame>
        <p:nvGraphicFramePr>
          <p:cNvPr id="4" name="Content Placeholder 3">
            <a:extLst>
              <a:ext uri="{FF2B5EF4-FFF2-40B4-BE49-F238E27FC236}">
                <a16:creationId xmlns:a16="http://schemas.microsoft.com/office/drawing/2014/main" id="{0E46FA4A-DDA6-0444-B5AF-0FE43286556E}"/>
              </a:ext>
            </a:extLst>
          </p:cNvPr>
          <p:cNvGraphicFramePr>
            <a:graphicFrameLocks noGrp="1"/>
          </p:cNvGraphicFramePr>
          <p:nvPr>
            <p:ph idx="1"/>
            <p:extLst>
              <p:ext uri="{D42A27DB-BD31-4B8C-83A1-F6EECF244321}">
                <p14:modId xmlns:p14="http://schemas.microsoft.com/office/powerpoint/2010/main" val="2824684117"/>
              </p:ext>
            </p:extLst>
          </p:nvPr>
        </p:nvGraphicFramePr>
        <p:xfrm>
          <a:off x="838200" y="1649018"/>
          <a:ext cx="10515600" cy="3255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7" name="Picture 26">
            <a:extLst>
              <a:ext uri="{FF2B5EF4-FFF2-40B4-BE49-F238E27FC236}">
                <a16:creationId xmlns:a16="http://schemas.microsoft.com/office/drawing/2014/main" id="{5223035F-5E3D-1A50-A756-609CDC4E28A0}"/>
              </a:ext>
            </a:extLst>
          </p:cNvPr>
          <p:cNvPicPr>
            <a:picLocks noChangeAspect="1"/>
          </p:cNvPicPr>
          <p:nvPr/>
        </p:nvPicPr>
        <p:blipFill>
          <a:blip r:embed="rId8"/>
          <a:stretch>
            <a:fillRect/>
          </a:stretch>
        </p:blipFill>
        <p:spPr>
          <a:xfrm>
            <a:off x="160647" y="6462558"/>
            <a:ext cx="3109328" cy="302545"/>
          </a:xfrm>
          <a:prstGeom prst="rect">
            <a:avLst/>
          </a:prstGeom>
        </p:spPr>
      </p:pic>
      <p:sp>
        <p:nvSpPr>
          <p:cNvPr id="2" name="Rectangle: Rounded Corners 1">
            <a:extLst>
              <a:ext uri="{FF2B5EF4-FFF2-40B4-BE49-F238E27FC236}">
                <a16:creationId xmlns:a16="http://schemas.microsoft.com/office/drawing/2014/main" id="{A0C9D3FD-BA6E-6649-F821-E9FD7629B1A9}"/>
              </a:ext>
            </a:extLst>
          </p:cNvPr>
          <p:cNvSpPr/>
          <p:nvPr/>
        </p:nvSpPr>
        <p:spPr>
          <a:xfrm>
            <a:off x="914399" y="5042637"/>
            <a:ext cx="10344727" cy="1330036"/>
          </a:xfrm>
          <a:prstGeom prst="roundRect">
            <a:avLst/>
          </a:prstGeom>
          <a:solidFill>
            <a:srgbClr val="3FA5A9"/>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855174C-C102-F02F-9C44-819CFAB28665}"/>
              </a:ext>
            </a:extLst>
          </p:cNvPr>
          <p:cNvSpPr txBox="1"/>
          <p:nvPr/>
        </p:nvSpPr>
        <p:spPr>
          <a:xfrm flipH="1">
            <a:off x="1255683" y="5230601"/>
            <a:ext cx="9513917" cy="954107"/>
          </a:xfrm>
          <a:prstGeom prst="rect">
            <a:avLst/>
          </a:prstGeom>
          <a:noFill/>
        </p:spPr>
        <p:txBody>
          <a:bodyPr wrap="square" rtlCol="0">
            <a:spAutoFit/>
          </a:bodyPr>
          <a:lstStyle/>
          <a:p>
            <a:pPr algn="ctr"/>
            <a:r>
              <a:rPr lang="en-US" sz="2800" dirty="0">
                <a:solidFill>
                  <a:schemeClr val="bg1"/>
                </a:solidFill>
              </a:rPr>
              <a:t>Used PAPR and </a:t>
            </a:r>
            <a:r>
              <a:rPr lang="en-US" sz="2800" dirty="0" err="1">
                <a:solidFill>
                  <a:schemeClr val="bg1"/>
                </a:solidFill>
              </a:rPr>
              <a:t>GreenGlass</a:t>
            </a:r>
            <a:r>
              <a:rPr lang="en-US" sz="2800" dirty="0">
                <a:solidFill>
                  <a:schemeClr val="bg1"/>
                </a:solidFill>
              </a:rPr>
              <a:t> to ensure items being deaccessioned has print retentions elsewhere.</a:t>
            </a:r>
          </a:p>
        </p:txBody>
      </p:sp>
    </p:spTree>
    <p:extLst>
      <p:ext uri="{BB962C8B-B14F-4D97-AF65-F5344CB8AC3E}">
        <p14:creationId xmlns:p14="http://schemas.microsoft.com/office/powerpoint/2010/main" val="3218484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1065BCA-143E-2DA8-C52F-5EDA26DCCA01}"/>
              </a:ext>
            </a:extLst>
          </p:cNvPr>
          <p:cNvSpPr/>
          <p:nvPr/>
        </p:nvSpPr>
        <p:spPr>
          <a:xfrm>
            <a:off x="480785" y="4150702"/>
            <a:ext cx="11186556" cy="1733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1FCD188-060C-D741-AD2C-512EDE5B9F73}"/>
              </a:ext>
            </a:extLst>
          </p:cNvPr>
          <p:cNvSpPr/>
          <p:nvPr/>
        </p:nvSpPr>
        <p:spPr>
          <a:xfrm>
            <a:off x="-76200" y="5049"/>
            <a:ext cx="12344400" cy="1262269"/>
          </a:xfrm>
          <a:prstGeom prst="rect">
            <a:avLst/>
          </a:prstGeom>
          <a:solidFill>
            <a:srgbClr val="3F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pic>
        <p:nvPicPr>
          <p:cNvPr id="19" name="Picture 18">
            <a:extLst>
              <a:ext uri="{FF2B5EF4-FFF2-40B4-BE49-F238E27FC236}">
                <a16:creationId xmlns:a16="http://schemas.microsoft.com/office/drawing/2014/main" id="{B3FEDB98-6C48-8048-A17D-486E98D6FDDD}"/>
              </a:ext>
            </a:extLst>
          </p:cNvPr>
          <p:cNvPicPr>
            <a:picLocks noChangeAspect="1"/>
          </p:cNvPicPr>
          <p:nvPr/>
        </p:nvPicPr>
        <p:blipFill>
          <a:blip r:embed="rId3"/>
          <a:stretch>
            <a:fillRect/>
          </a:stretch>
        </p:blipFill>
        <p:spPr>
          <a:xfrm>
            <a:off x="160647" y="6462558"/>
            <a:ext cx="3109328" cy="302545"/>
          </a:xfrm>
          <a:prstGeom prst="rect">
            <a:avLst/>
          </a:prstGeom>
        </p:spPr>
      </p:pic>
      <p:sp>
        <p:nvSpPr>
          <p:cNvPr id="10" name="Rectangle 9">
            <a:extLst>
              <a:ext uri="{FF2B5EF4-FFF2-40B4-BE49-F238E27FC236}">
                <a16:creationId xmlns:a16="http://schemas.microsoft.com/office/drawing/2014/main" id="{3C123D72-1287-B846-AC6F-D26232B954FC}"/>
              </a:ext>
            </a:extLst>
          </p:cNvPr>
          <p:cNvSpPr/>
          <p:nvPr/>
        </p:nvSpPr>
        <p:spPr>
          <a:xfrm>
            <a:off x="580767" y="1558809"/>
            <a:ext cx="9717447" cy="923330"/>
          </a:xfrm>
          <a:prstGeom prst="rect">
            <a:avLst/>
          </a:prstGeom>
        </p:spPr>
        <p:txBody>
          <a:bodyPr wrap="square" lIns="91440" tIns="45720" rIns="91440" bIns="45720" anchor="t">
            <a:spAutoFit/>
          </a:bodyPr>
          <a:lstStyle/>
          <a:p>
            <a:endParaRPr lang="en-US" dirty="0">
              <a:cs typeface="Calibri"/>
            </a:endParaRPr>
          </a:p>
          <a:p>
            <a:endParaRPr lang="en-US" dirty="0"/>
          </a:p>
          <a:p>
            <a:endParaRPr lang="en-US" dirty="0"/>
          </a:p>
        </p:txBody>
      </p:sp>
      <p:sp>
        <p:nvSpPr>
          <p:cNvPr id="12" name="TextBox 11">
            <a:extLst>
              <a:ext uri="{FF2B5EF4-FFF2-40B4-BE49-F238E27FC236}">
                <a16:creationId xmlns:a16="http://schemas.microsoft.com/office/drawing/2014/main" id="{B702FEDD-F1FC-E240-AF08-CFB799FF1F33}"/>
              </a:ext>
            </a:extLst>
          </p:cNvPr>
          <p:cNvSpPr txBox="1"/>
          <p:nvPr/>
        </p:nvSpPr>
        <p:spPr>
          <a:xfrm>
            <a:off x="580768" y="487017"/>
            <a:ext cx="10620632" cy="584775"/>
          </a:xfrm>
          <a:prstGeom prst="rect">
            <a:avLst/>
          </a:prstGeom>
          <a:noFill/>
          <a:ln>
            <a:noFill/>
          </a:ln>
        </p:spPr>
        <p:txBody>
          <a:bodyPr wrap="square" lIns="91440" tIns="45720" rIns="91440" bIns="45720" rtlCol="0" anchor="t">
            <a:spAutoFit/>
          </a:bodyPr>
          <a:lstStyle/>
          <a:p>
            <a:r>
              <a:rPr lang="en-US" sz="3200" dirty="0">
                <a:solidFill>
                  <a:schemeClr val="bg1"/>
                </a:solidFill>
                <a:latin typeface="Arial"/>
                <a:cs typeface="Arial"/>
              </a:rPr>
              <a:t>Tangible</a:t>
            </a:r>
            <a:endParaRPr lang="en-US" dirty="0"/>
          </a:p>
        </p:txBody>
      </p:sp>
      <p:sp>
        <p:nvSpPr>
          <p:cNvPr id="2" name="TextBox 1">
            <a:extLst>
              <a:ext uri="{FF2B5EF4-FFF2-40B4-BE49-F238E27FC236}">
                <a16:creationId xmlns:a16="http://schemas.microsoft.com/office/drawing/2014/main" id="{C567DECA-5E3B-5DA5-6036-4247106B94FB}"/>
              </a:ext>
            </a:extLst>
          </p:cNvPr>
          <p:cNvSpPr txBox="1"/>
          <p:nvPr/>
        </p:nvSpPr>
        <p:spPr>
          <a:xfrm>
            <a:off x="480785" y="1605642"/>
            <a:ext cx="11556999"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lvl="1" indent="-285750">
              <a:buFont typeface="Arial"/>
              <a:buChar char="•"/>
            </a:pPr>
            <a:r>
              <a:rPr lang="en-US" dirty="0">
                <a:cs typeface="Calibri" panose="020F0502020204030204"/>
              </a:rPr>
              <a:t>As of 2022 50 libraries currently participate in the SCELC Shared Print Program with approx. 2.7 million retentions</a:t>
            </a:r>
          </a:p>
          <a:p>
            <a:pPr marL="742950" lvl="1" indent="-285750">
              <a:buFont typeface="Arial"/>
              <a:buChar char="•"/>
            </a:pPr>
            <a:r>
              <a:rPr lang="en-US" dirty="0">
                <a:cs typeface="Calibri" panose="020F0502020204030204"/>
              </a:rPr>
              <a:t>Removed approx. 26,000 monographs, equaling a 50 to 1 ratio even if we can only access half of retentions through resource sharing</a:t>
            </a:r>
          </a:p>
          <a:p>
            <a:pPr marL="742950" lvl="1" indent="-285750">
              <a:buFont typeface="Arial"/>
              <a:buChar char="•"/>
            </a:pPr>
            <a:endParaRPr lang="en-US" dirty="0">
              <a:cs typeface="Calibri" panose="020F0502020204030204"/>
            </a:endParaRPr>
          </a:p>
          <a:p>
            <a:pPr marL="742950" lvl="1" indent="-285750">
              <a:buFont typeface="Arial"/>
              <a:buChar char="•"/>
            </a:pPr>
            <a:r>
              <a:rPr lang="en-US" dirty="0">
                <a:cs typeface="Calibri" panose="020F0502020204030204"/>
              </a:rPr>
              <a:t>WEST has 65 libraries with 833,000 volumes currently </a:t>
            </a:r>
          </a:p>
          <a:p>
            <a:pPr marL="742950" lvl="1" indent="-285750">
              <a:buFont typeface="Arial"/>
              <a:buChar char="•"/>
            </a:pPr>
            <a:r>
              <a:rPr lang="en-US" dirty="0">
                <a:cs typeface="Calibri" panose="020F0502020204030204"/>
              </a:rPr>
              <a:t>Removed approx. 33,540 volumes, equaling a 12 to 1 ration with only half access through resource sharing</a:t>
            </a:r>
          </a:p>
        </p:txBody>
      </p:sp>
      <p:sp>
        <p:nvSpPr>
          <p:cNvPr id="3" name="TextBox 2">
            <a:extLst>
              <a:ext uri="{FF2B5EF4-FFF2-40B4-BE49-F238E27FC236}">
                <a16:creationId xmlns:a16="http://schemas.microsoft.com/office/drawing/2014/main" id="{3AE81207-9A29-CF18-599E-FA6A43A22B9D}"/>
              </a:ext>
            </a:extLst>
          </p:cNvPr>
          <p:cNvSpPr txBox="1"/>
          <p:nvPr/>
        </p:nvSpPr>
        <p:spPr>
          <a:xfrm>
            <a:off x="1081809" y="4540546"/>
            <a:ext cx="10028382" cy="954107"/>
          </a:xfrm>
          <a:prstGeom prst="rect">
            <a:avLst/>
          </a:prstGeom>
          <a:noFill/>
        </p:spPr>
        <p:txBody>
          <a:bodyPr wrap="square" rtlCol="0">
            <a:spAutoFit/>
          </a:bodyPr>
          <a:lstStyle/>
          <a:p>
            <a:pPr algn="ctr"/>
            <a:r>
              <a:rPr lang="en-US" sz="2800" dirty="0">
                <a:solidFill>
                  <a:schemeClr val="bg1"/>
                </a:solidFill>
              </a:rPr>
              <a:t>As a result, not only did we reestablish access to deaccessioned items, but we increased access overall.</a:t>
            </a:r>
          </a:p>
        </p:txBody>
      </p:sp>
    </p:spTree>
    <p:extLst>
      <p:ext uri="{BB962C8B-B14F-4D97-AF65-F5344CB8AC3E}">
        <p14:creationId xmlns:p14="http://schemas.microsoft.com/office/powerpoint/2010/main" val="262157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62CF2CF8-D83A-37B8-2FEE-C39B1C5E9AAA}"/>
              </a:ext>
            </a:extLst>
          </p:cNvPr>
          <p:cNvSpPr/>
          <p:nvPr/>
        </p:nvSpPr>
        <p:spPr>
          <a:xfrm>
            <a:off x="426042" y="1631990"/>
            <a:ext cx="11433005" cy="85277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1FCD188-060C-D741-AD2C-512EDE5B9F73}"/>
              </a:ext>
            </a:extLst>
          </p:cNvPr>
          <p:cNvSpPr/>
          <p:nvPr/>
        </p:nvSpPr>
        <p:spPr>
          <a:xfrm>
            <a:off x="-76200" y="5049"/>
            <a:ext cx="12344400" cy="1262269"/>
          </a:xfrm>
          <a:prstGeom prst="rect">
            <a:avLst/>
          </a:prstGeom>
          <a:solidFill>
            <a:srgbClr val="3F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pic>
        <p:nvPicPr>
          <p:cNvPr id="19" name="Picture 18">
            <a:extLst>
              <a:ext uri="{FF2B5EF4-FFF2-40B4-BE49-F238E27FC236}">
                <a16:creationId xmlns:a16="http://schemas.microsoft.com/office/drawing/2014/main" id="{B3FEDB98-6C48-8048-A17D-486E98D6FDDD}"/>
              </a:ext>
            </a:extLst>
          </p:cNvPr>
          <p:cNvPicPr>
            <a:picLocks noChangeAspect="1"/>
          </p:cNvPicPr>
          <p:nvPr/>
        </p:nvPicPr>
        <p:blipFill>
          <a:blip r:embed="rId3"/>
          <a:stretch>
            <a:fillRect/>
          </a:stretch>
        </p:blipFill>
        <p:spPr>
          <a:xfrm>
            <a:off x="160647" y="6462558"/>
            <a:ext cx="3109328" cy="302545"/>
          </a:xfrm>
          <a:prstGeom prst="rect">
            <a:avLst/>
          </a:prstGeom>
        </p:spPr>
      </p:pic>
      <p:sp>
        <p:nvSpPr>
          <p:cNvPr id="10" name="Rectangle 9">
            <a:extLst>
              <a:ext uri="{FF2B5EF4-FFF2-40B4-BE49-F238E27FC236}">
                <a16:creationId xmlns:a16="http://schemas.microsoft.com/office/drawing/2014/main" id="{3C123D72-1287-B846-AC6F-D26232B954FC}"/>
              </a:ext>
            </a:extLst>
          </p:cNvPr>
          <p:cNvSpPr/>
          <p:nvPr/>
        </p:nvSpPr>
        <p:spPr>
          <a:xfrm>
            <a:off x="872346" y="1635257"/>
            <a:ext cx="10534537" cy="1231106"/>
          </a:xfrm>
          <a:prstGeom prst="rect">
            <a:avLst/>
          </a:prstGeom>
        </p:spPr>
        <p:txBody>
          <a:bodyPr wrap="square" lIns="91440" tIns="45720" rIns="91440" bIns="45720" anchor="t">
            <a:spAutoFit/>
          </a:bodyPr>
          <a:lstStyle/>
          <a:p>
            <a:pPr algn="ctr">
              <a:lnSpc>
                <a:spcPct val="200000"/>
              </a:lnSpc>
            </a:pPr>
            <a:r>
              <a:rPr lang="en-US" sz="1900" dirty="0">
                <a:solidFill>
                  <a:schemeClr val="bg1"/>
                </a:solidFill>
              </a:rPr>
              <a:t>During holdings validation process, made the decision to physically mark items committed for retention </a:t>
            </a:r>
            <a:endParaRPr lang="en-US" sz="1900" dirty="0">
              <a:solidFill>
                <a:schemeClr val="bg1"/>
              </a:solidFill>
              <a:cs typeface="Calibri"/>
            </a:endParaRPr>
          </a:p>
          <a:p>
            <a:endParaRPr lang="en-US" dirty="0"/>
          </a:p>
          <a:p>
            <a:endParaRPr lang="en-US" dirty="0"/>
          </a:p>
        </p:txBody>
      </p:sp>
      <p:sp>
        <p:nvSpPr>
          <p:cNvPr id="12" name="TextBox 11">
            <a:extLst>
              <a:ext uri="{FF2B5EF4-FFF2-40B4-BE49-F238E27FC236}">
                <a16:creationId xmlns:a16="http://schemas.microsoft.com/office/drawing/2014/main" id="{B702FEDD-F1FC-E240-AF08-CFB799FF1F33}"/>
              </a:ext>
            </a:extLst>
          </p:cNvPr>
          <p:cNvSpPr txBox="1"/>
          <p:nvPr/>
        </p:nvSpPr>
        <p:spPr>
          <a:xfrm>
            <a:off x="580768" y="487017"/>
            <a:ext cx="10620632" cy="584775"/>
          </a:xfrm>
          <a:prstGeom prst="rect">
            <a:avLst/>
          </a:prstGeom>
          <a:noFill/>
          <a:ln>
            <a:noFill/>
          </a:ln>
        </p:spPr>
        <p:txBody>
          <a:bodyPr wrap="square" lIns="91440" tIns="45720" rIns="91440" bIns="45720" rtlCol="0" anchor="t">
            <a:spAutoFit/>
          </a:bodyPr>
          <a:lstStyle/>
          <a:p>
            <a:r>
              <a:rPr lang="en-US" sz="3200" dirty="0">
                <a:solidFill>
                  <a:schemeClr val="bg1"/>
                </a:solidFill>
                <a:latin typeface="Arial"/>
                <a:cs typeface="Arial"/>
              </a:rPr>
              <a:t>Intangible</a:t>
            </a:r>
            <a:endParaRPr lang="en-US" dirty="0"/>
          </a:p>
        </p:txBody>
      </p:sp>
      <p:sp>
        <p:nvSpPr>
          <p:cNvPr id="2" name="TextBox 1">
            <a:extLst>
              <a:ext uri="{FF2B5EF4-FFF2-40B4-BE49-F238E27FC236}">
                <a16:creationId xmlns:a16="http://schemas.microsoft.com/office/drawing/2014/main" id="{5163BB3A-B8D8-DD61-702F-D2C250BF341D}"/>
              </a:ext>
            </a:extLst>
          </p:cNvPr>
          <p:cNvSpPr txBox="1"/>
          <p:nvPr/>
        </p:nvSpPr>
        <p:spPr>
          <a:xfrm>
            <a:off x="423139" y="2523786"/>
            <a:ext cx="11345722" cy="3046988"/>
          </a:xfrm>
          <a:prstGeom prst="rect">
            <a:avLst/>
          </a:prstGeom>
          <a:noFill/>
        </p:spPr>
        <p:txBody>
          <a:bodyPr wrap="square" rtlCol="0">
            <a:spAutoFit/>
          </a:bodyPr>
          <a:lstStyle/>
          <a:p>
            <a:r>
              <a:rPr lang="en-US" sz="2400" dirty="0"/>
              <a:t>As a result, we’ve seen…</a:t>
            </a:r>
          </a:p>
          <a:p>
            <a:endParaRPr lang="en-US" sz="2400" dirty="0"/>
          </a:p>
          <a:p>
            <a:pPr marL="285750" indent="-285750">
              <a:buFont typeface="Arial" panose="020B0604020202020204" pitchFamily="34" charset="0"/>
              <a:buChar char="•"/>
            </a:pPr>
            <a:r>
              <a:rPr lang="en-US" sz="2400" dirty="0"/>
              <a:t>Increased interest in those items in the collection</a:t>
            </a:r>
          </a:p>
          <a:p>
            <a:pPr marL="285750" indent="-285750">
              <a:buFont typeface="Arial" panose="020B0604020202020204" pitchFamily="34" charset="0"/>
              <a:buChar char="•"/>
            </a:pPr>
            <a:r>
              <a:rPr lang="en-US" sz="2400" dirty="0"/>
              <a:t>Increased awareness of the uniqueness of our collection</a:t>
            </a:r>
          </a:p>
          <a:p>
            <a:pPr marL="285750" indent="-285750">
              <a:buFont typeface="Arial" panose="020B0604020202020204" pitchFamily="34" charset="0"/>
              <a:buChar char="•"/>
            </a:pPr>
            <a:r>
              <a:rPr lang="en-US" sz="2400" dirty="0"/>
              <a:t>Increased investment in the collection by faculty, especially members of the Faculty Library Committee</a:t>
            </a:r>
          </a:p>
          <a:p>
            <a:pPr marL="742950" lvl="1" indent="-285750">
              <a:buFont typeface="Arial" panose="020B0604020202020204" pitchFamily="34" charset="0"/>
              <a:buChar char="•"/>
            </a:pPr>
            <a:r>
              <a:rPr lang="en-US" sz="2400" dirty="0"/>
              <a:t>Which in turn means increased investment and awareness of collection in member schools</a:t>
            </a:r>
          </a:p>
        </p:txBody>
      </p:sp>
    </p:spTree>
    <p:extLst>
      <p:ext uri="{BB962C8B-B14F-4D97-AF65-F5344CB8AC3E}">
        <p14:creationId xmlns:p14="http://schemas.microsoft.com/office/powerpoint/2010/main" val="1656483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E329B6E-85FB-E235-194B-9FC6D97CE804}"/>
              </a:ext>
            </a:extLst>
          </p:cNvPr>
          <p:cNvSpPr/>
          <p:nvPr/>
        </p:nvSpPr>
        <p:spPr>
          <a:xfrm>
            <a:off x="318654" y="365125"/>
            <a:ext cx="11554691" cy="132556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6C7927-2A4B-C0CF-E6D8-428E5B0FA141}"/>
              </a:ext>
            </a:extLst>
          </p:cNvPr>
          <p:cNvSpPr>
            <a:spLocks noGrp="1"/>
          </p:cNvSpPr>
          <p:nvPr>
            <p:ph type="title"/>
          </p:nvPr>
        </p:nvSpPr>
        <p:spPr/>
        <p:txBody>
          <a:bodyPr/>
          <a:lstStyle/>
          <a:p>
            <a:r>
              <a:rPr lang="en-US" dirty="0">
                <a:solidFill>
                  <a:schemeClr val="bg1"/>
                </a:solidFill>
              </a:rPr>
              <a:t>Value Moving Forward</a:t>
            </a:r>
          </a:p>
        </p:txBody>
      </p:sp>
      <p:sp>
        <p:nvSpPr>
          <p:cNvPr id="3" name="Content Placeholder 2">
            <a:extLst>
              <a:ext uri="{FF2B5EF4-FFF2-40B4-BE49-F238E27FC236}">
                <a16:creationId xmlns:a16="http://schemas.microsoft.com/office/drawing/2014/main" id="{B9E15379-9159-3AD3-EDDD-4CAC992F4E42}"/>
              </a:ext>
            </a:extLst>
          </p:cNvPr>
          <p:cNvSpPr>
            <a:spLocks noGrp="1"/>
          </p:cNvSpPr>
          <p:nvPr>
            <p:ph idx="1"/>
          </p:nvPr>
        </p:nvSpPr>
        <p:spPr>
          <a:xfrm>
            <a:off x="838200" y="2126487"/>
            <a:ext cx="10515600" cy="4351338"/>
          </a:xfrm>
        </p:spPr>
        <p:txBody>
          <a:bodyPr/>
          <a:lstStyle/>
          <a:p>
            <a:r>
              <a:rPr lang="en-US" dirty="0"/>
              <a:t>Access to over 1 million more resources</a:t>
            </a:r>
          </a:p>
          <a:p>
            <a:r>
              <a:rPr lang="en-US" dirty="0"/>
              <a:t>Advocacy on our behalf from faculty and other patrons</a:t>
            </a:r>
          </a:p>
          <a:p>
            <a:endParaRPr lang="en-US" dirty="0"/>
          </a:p>
          <a:p>
            <a:endParaRPr lang="en-US" dirty="0"/>
          </a:p>
          <a:p>
            <a:endParaRPr lang="en-US" dirty="0"/>
          </a:p>
          <a:p>
            <a:r>
              <a:rPr lang="en-US" dirty="0"/>
              <a:t>More sustainable path forward</a:t>
            </a:r>
          </a:p>
          <a:p>
            <a:r>
              <a:rPr lang="en-US" dirty="0"/>
              <a:t>Clearer illustration of value proposition to stakeholders</a:t>
            </a:r>
          </a:p>
        </p:txBody>
      </p:sp>
      <p:sp>
        <p:nvSpPr>
          <p:cNvPr id="5" name="Arrow: Down 4">
            <a:extLst>
              <a:ext uri="{FF2B5EF4-FFF2-40B4-BE49-F238E27FC236}">
                <a16:creationId xmlns:a16="http://schemas.microsoft.com/office/drawing/2014/main" id="{14FBF526-73CB-CE1D-1D20-71DBC3374AC0}"/>
              </a:ext>
            </a:extLst>
          </p:cNvPr>
          <p:cNvSpPr/>
          <p:nvPr/>
        </p:nvSpPr>
        <p:spPr>
          <a:xfrm>
            <a:off x="5522026" y="3429000"/>
            <a:ext cx="914400" cy="1033153"/>
          </a:xfrm>
          <a:prstGeom prst="downArrow">
            <a:avLst/>
          </a:prstGeom>
          <a:solidFill>
            <a:srgbClr val="3FA5A9"/>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680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1FCD188-060C-D741-AD2C-512EDE5B9F73}"/>
              </a:ext>
            </a:extLst>
          </p:cNvPr>
          <p:cNvSpPr/>
          <p:nvPr/>
        </p:nvSpPr>
        <p:spPr>
          <a:xfrm>
            <a:off x="-76200" y="5049"/>
            <a:ext cx="12344400" cy="1262269"/>
          </a:xfrm>
          <a:prstGeom prst="rect">
            <a:avLst/>
          </a:prstGeom>
          <a:solidFill>
            <a:srgbClr val="3F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pic>
        <p:nvPicPr>
          <p:cNvPr id="19" name="Picture 18">
            <a:extLst>
              <a:ext uri="{FF2B5EF4-FFF2-40B4-BE49-F238E27FC236}">
                <a16:creationId xmlns:a16="http://schemas.microsoft.com/office/drawing/2014/main" id="{B3FEDB98-6C48-8048-A17D-486E98D6FDDD}"/>
              </a:ext>
            </a:extLst>
          </p:cNvPr>
          <p:cNvPicPr>
            <a:picLocks noChangeAspect="1"/>
          </p:cNvPicPr>
          <p:nvPr/>
        </p:nvPicPr>
        <p:blipFill>
          <a:blip r:embed="rId2"/>
          <a:stretch>
            <a:fillRect/>
          </a:stretch>
        </p:blipFill>
        <p:spPr>
          <a:xfrm>
            <a:off x="160647" y="6462558"/>
            <a:ext cx="3109328" cy="302545"/>
          </a:xfrm>
          <a:prstGeom prst="rect">
            <a:avLst/>
          </a:prstGeom>
        </p:spPr>
      </p:pic>
      <p:sp>
        <p:nvSpPr>
          <p:cNvPr id="2" name="TextBox 1">
            <a:extLst>
              <a:ext uri="{FF2B5EF4-FFF2-40B4-BE49-F238E27FC236}">
                <a16:creationId xmlns:a16="http://schemas.microsoft.com/office/drawing/2014/main" id="{C739ACBB-D7E5-3B4A-BFA5-B6516D4C244D}"/>
              </a:ext>
            </a:extLst>
          </p:cNvPr>
          <p:cNvSpPr txBox="1"/>
          <p:nvPr/>
        </p:nvSpPr>
        <p:spPr>
          <a:xfrm>
            <a:off x="580768" y="1541059"/>
            <a:ext cx="7510287" cy="369332"/>
          </a:xfrm>
          <a:prstGeom prst="rect">
            <a:avLst/>
          </a:prstGeom>
          <a:solidFill>
            <a:schemeClr val="bg1"/>
          </a:solidFill>
          <a:ln>
            <a:noFill/>
          </a:ln>
        </p:spPr>
        <p:txBody>
          <a:bodyPr wrap="square" rtlCol="0">
            <a:spAutoFit/>
          </a:bodyPr>
          <a:lstStyle/>
          <a:p>
            <a:pPr>
              <a:spcAft>
                <a:spcPts val="1200"/>
              </a:spcAft>
            </a:pPr>
            <a:endParaRPr lang="en-US" dirty="0">
              <a:cs typeface="Arial" panose="020B0604020202020204" pitchFamily="34" charset="0"/>
            </a:endParaRPr>
          </a:p>
        </p:txBody>
      </p:sp>
      <p:sp>
        <p:nvSpPr>
          <p:cNvPr id="3" name="Title 2">
            <a:extLst>
              <a:ext uri="{FF2B5EF4-FFF2-40B4-BE49-F238E27FC236}">
                <a16:creationId xmlns:a16="http://schemas.microsoft.com/office/drawing/2014/main" id="{39744D7E-1C98-4030-ABD6-0CFC06989CD7}"/>
              </a:ext>
            </a:extLst>
          </p:cNvPr>
          <p:cNvSpPr>
            <a:spLocks noGrp="1"/>
          </p:cNvSpPr>
          <p:nvPr>
            <p:ph type="ctrTitle"/>
          </p:nvPr>
        </p:nvSpPr>
        <p:spPr/>
        <p:txBody>
          <a:bodyPr>
            <a:normAutofit/>
          </a:bodyPr>
          <a:lstStyle/>
          <a:p>
            <a:r>
              <a:rPr lang="en-US" sz="3600" i="1" dirty="0"/>
              <a:t>Thank you!</a:t>
            </a:r>
            <a:br>
              <a:rPr lang="en-US" sz="3600" i="1" dirty="0"/>
            </a:br>
            <a:br>
              <a:rPr lang="en-US" sz="3600" i="1" dirty="0"/>
            </a:br>
            <a:endParaRPr lang="en-US" sz="3600" i="1" dirty="0"/>
          </a:p>
        </p:txBody>
      </p:sp>
    </p:spTree>
    <p:extLst>
      <p:ext uri="{BB962C8B-B14F-4D97-AF65-F5344CB8AC3E}">
        <p14:creationId xmlns:p14="http://schemas.microsoft.com/office/powerpoint/2010/main" val="2554076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1657800-303E-6F41-ACCB-E82943660DAD}"/>
              </a:ext>
            </a:extLst>
          </p:cNvPr>
          <p:cNvPicPr>
            <a:picLocks noChangeAspect="1"/>
          </p:cNvPicPr>
          <p:nvPr/>
        </p:nvPicPr>
        <p:blipFill>
          <a:blip r:embed="rId2"/>
          <a:stretch>
            <a:fillRect/>
          </a:stretch>
        </p:blipFill>
        <p:spPr>
          <a:xfrm>
            <a:off x="0" y="0"/>
            <a:ext cx="12192000" cy="6858000"/>
          </a:xfrm>
          <a:prstGeom prst="rect">
            <a:avLst/>
          </a:prstGeom>
          <a:noFill/>
        </p:spPr>
      </p:pic>
      <p:pic>
        <p:nvPicPr>
          <p:cNvPr id="16" name="Picture 15">
            <a:extLst>
              <a:ext uri="{FF2B5EF4-FFF2-40B4-BE49-F238E27FC236}">
                <a16:creationId xmlns:a16="http://schemas.microsoft.com/office/drawing/2014/main" id="{7C9B9669-B0E0-0745-8994-8AA6B46F1030}"/>
              </a:ext>
            </a:extLst>
          </p:cNvPr>
          <p:cNvPicPr>
            <a:picLocks noChangeAspect="1"/>
          </p:cNvPicPr>
          <p:nvPr/>
        </p:nvPicPr>
        <p:blipFill>
          <a:blip r:embed="rId3"/>
          <a:stretch>
            <a:fillRect/>
          </a:stretch>
        </p:blipFill>
        <p:spPr>
          <a:xfrm>
            <a:off x="2323070" y="2406650"/>
            <a:ext cx="5791200" cy="2044700"/>
          </a:xfrm>
          <a:prstGeom prst="rect">
            <a:avLst/>
          </a:prstGeom>
          <a:effectLst>
            <a:glow>
              <a:schemeClr val="accent1">
                <a:alpha val="40000"/>
              </a:schemeClr>
            </a:glow>
            <a:outerShdw sx="1000" sy="1000" algn="ctr" rotWithShape="0">
              <a:srgbClr val="000000"/>
            </a:outerShdw>
            <a:reflection endPos="0" dir="5400000" sy="-100000" algn="bl" rotWithShape="0"/>
          </a:effectLst>
        </p:spPr>
      </p:pic>
      <p:sp>
        <p:nvSpPr>
          <p:cNvPr id="5" name="TextBox 4">
            <a:extLst>
              <a:ext uri="{FF2B5EF4-FFF2-40B4-BE49-F238E27FC236}">
                <a16:creationId xmlns:a16="http://schemas.microsoft.com/office/drawing/2014/main" id="{4967353A-4906-FC46-8F76-0809F1B2C93A}"/>
              </a:ext>
            </a:extLst>
          </p:cNvPr>
          <p:cNvSpPr txBox="1"/>
          <p:nvPr/>
        </p:nvSpPr>
        <p:spPr>
          <a:xfrm>
            <a:off x="4646141" y="6025264"/>
            <a:ext cx="4668438" cy="523220"/>
          </a:xfrm>
          <a:prstGeom prst="rect">
            <a:avLst/>
          </a:prstGeom>
          <a:noFill/>
        </p:spPr>
        <p:txBody>
          <a:bodyPr wrap="square" rtlCol="0">
            <a:spAutoFit/>
          </a:bodyPr>
          <a:lstStyle/>
          <a:p>
            <a:r>
              <a:rPr lang="en-US" sz="2800" dirty="0" err="1">
                <a:solidFill>
                  <a:schemeClr val="bg1"/>
                </a:solidFill>
                <a:latin typeface="Georgia" panose="02040502050405020303" pitchFamily="18" charset="0"/>
              </a:rPr>
              <a:t>gtu.edu</a:t>
            </a:r>
            <a:endParaRPr lang="en-US" sz="2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28367495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694B067B2FF40B261615814C66A5F" ma:contentTypeVersion="18" ma:contentTypeDescription="Create a new document." ma:contentTypeScope="" ma:versionID="beb267368fe97fe2086c3328d52e1bac">
  <xsd:schema xmlns:xsd="http://www.w3.org/2001/XMLSchema" xmlns:xs="http://www.w3.org/2001/XMLSchema" xmlns:p="http://schemas.microsoft.com/office/2006/metadata/properties" xmlns:ns2="ed6d9811-989b-4532-9e2e-157abaf88845" xmlns:ns3="ab7ea216-da95-4632-b1c0-fd5d145d2747" targetNamespace="http://schemas.microsoft.com/office/2006/metadata/properties" ma:root="true" ma:fieldsID="f1142defa14de1938987edd6d9180ee7" ns2:_="" ns3:_="">
    <xsd:import namespace="ed6d9811-989b-4532-9e2e-157abaf88845"/>
    <xsd:import namespace="ab7ea216-da95-4632-b1c0-fd5d145d274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3:TaxCatchAll" minOccurs="0"/>
                <xsd:element ref="ns2:lcf76f155ced4ddcb4097134ff3c332f"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6d9811-989b-4532-9e2e-157abaf888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ceb4399-a030-40db-a155-15b06e8f696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7ea216-da95-4632-b1c0-fd5d145d274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5ba214c4-7dce-45a6-b0b6-53f95bdf5fb5}" ma:internalName="TaxCatchAll" ma:showField="CatchAllData" ma:web="ab7ea216-da95-4632-b1c0-fd5d145d274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b7ea216-da95-4632-b1c0-fd5d145d2747" xsi:nil="true"/>
    <lcf76f155ced4ddcb4097134ff3c332f xmlns="ed6d9811-989b-4532-9e2e-157abaf8884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034B870-6C30-4AD6-B38F-7ADE9D24D5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6d9811-989b-4532-9e2e-157abaf88845"/>
    <ds:schemaRef ds:uri="ab7ea216-da95-4632-b1c0-fd5d145d27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B8A5B8-0AD9-48AC-8685-C8B8823A1BB9}">
  <ds:schemaRefs>
    <ds:schemaRef ds:uri="http://schemas.microsoft.com/sharepoint/v3/contenttype/forms"/>
  </ds:schemaRefs>
</ds:datastoreItem>
</file>

<file path=customXml/itemProps3.xml><?xml version="1.0" encoding="utf-8"?>
<ds:datastoreItem xmlns:ds="http://schemas.openxmlformats.org/officeDocument/2006/customXml" ds:itemID="{D157DA3E-A862-47CE-8BA1-95797564AD68}">
  <ds:schemaRefs>
    <ds:schemaRef ds:uri="http://schemas.microsoft.com/office/2006/metadata/properties"/>
    <ds:schemaRef ds:uri="http://schemas.microsoft.com/office/infopath/2007/PartnerControls"/>
    <ds:schemaRef ds:uri="ab7ea216-da95-4632-b1c0-fd5d145d2747"/>
    <ds:schemaRef ds:uri="ed6d9811-989b-4532-9e2e-157abaf88845"/>
  </ds:schemaRefs>
</ds:datastoreItem>
</file>

<file path=docProps/app.xml><?xml version="1.0" encoding="utf-8"?>
<Properties xmlns="http://schemas.openxmlformats.org/officeDocument/2006/extended-properties" xmlns:vt="http://schemas.openxmlformats.org/officeDocument/2006/docPropsVTypes">
  <TotalTime>1108</TotalTime>
  <Words>1609</Words>
  <Application>Microsoft Office PowerPoint</Application>
  <PresentationFormat>Widescreen</PresentationFormat>
  <Paragraphs>76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Who are we and who do serve?</vt:lpstr>
      <vt:lpstr>Why shared print?</vt:lpstr>
      <vt:lpstr>Shared Print and the GTU</vt:lpstr>
      <vt:lpstr>PowerPoint Presentation</vt:lpstr>
      <vt:lpstr>PowerPoint Presentation</vt:lpstr>
      <vt:lpstr>Value Moving Forward</vt:lpstr>
      <vt:lpstr>Thank you!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cousins</dc:creator>
  <cp:lastModifiedBy>Worth, Veronika</cp:lastModifiedBy>
  <cp:revision>202</cp:revision>
  <cp:lastPrinted>2020-02-03T02:37:15Z</cp:lastPrinted>
  <dcterms:created xsi:type="dcterms:W3CDTF">2020-02-02T18:13:35Z</dcterms:created>
  <dcterms:modified xsi:type="dcterms:W3CDTF">2023-06-14T20:22:47Z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0x010100E64694B067B2FF40B261615814C66A5F</vt:lpwstr>
  </property>
  <property fmtid="{D5CDD505-2E9C-101B-9397-08002B2CF9AE}" pid="3" name="Order">
    <vt:r8>628000</vt:r8>
  </property>
  <property fmtid="{D5CDD505-2E9C-101B-9397-08002B2CF9AE}" pid="4" name="MediaServiceImageTags">
    <vt:lpwstr/>
  </property>
</Properties>
</file>