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0" r:id="rId3"/>
    <p:sldId id="259" r:id="rId4"/>
    <p:sldId id="257" r:id="rId5"/>
    <p:sldId id="264" r:id="rId6"/>
    <p:sldId id="265" r:id="rId7"/>
    <p:sldId id="261" r:id="rId8"/>
    <p:sldId id="258" r:id="rId9"/>
    <p:sldId id="267" r:id="rId10"/>
    <p:sldId id="262" r:id="rId11"/>
    <p:sldId id="269"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78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2"/>
    <p:restoredTop sz="75146"/>
  </p:normalViewPr>
  <p:slideViewPr>
    <p:cSldViewPr snapToGrid="0">
      <p:cViewPr varScale="1">
        <p:scale>
          <a:sx n="111" d="100"/>
          <a:sy n="111" d="100"/>
        </p:scale>
        <p:origin x="11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er Durrant" userId="0b801706-920d-46c9-912a-ed0195443d0b" providerId="ADAL" clId="{18DD510A-8BC9-014C-BD32-6014D97648D4}"/>
    <pc:docChg chg="undo custSel addSld delSld modSld sldOrd">
      <pc:chgData name="Summer Durrant" userId="0b801706-920d-46c9-912a-ed0195443d0b" providerId="ADAL" clId="{18DD510A-8BC9-014C-BD32-6014D97648D4}" dt="2023-06-21T13:17:26.711" v="5320" actId="20577"/>
      <pc:docMkLst>
        <pc:docMk/>
      </pc:docMkLst>
      <pc:sldChg chg="modSp mod modNotesTx">
        <pc:chgData name="Summer Durrant" userId="0b801706-920d-46c9-912a-ed0195443d0b" providerId="ADAL" clId="{18DD510A-8BC9-014C-BD32-6014D97648D4}" dt="2023-06-21T13:13:15.741" v="5277" actId="20577"/>
        <pc:sldMkLst>
          <pc:docMk/>
          <pc:sldMk cId="3474742512" sldId="256"/>
        </pc:sldMkLst>
        <pc:spChg chg="mod">
          <ac:chgData name="Summer Durrant" userId="0b801706-920d-46c9-912a-ed0195443d0b" providerId="ADAL" clId="{18DD510A-8BC9-014C-BD32-6014D97648D4}" dt="2023-06-13T20:17:36.264" v="45" actId="20577"/>
          <ac:spMkLst>
            <pc:docMk/>
            <pc:sldMk cId="3474742512" sldId="256"/>
            <ac:spMk id="2" creationId="{75FF84A6-988C-DFDF-350C-5783280F6F97}"/>
          </ac:spMkLst>
        </pc:spChg>
      </pc:sldChg>
      <pc:sldChg chg="addSp delSp modSp mod modNotesTx">
        <pc:chgData name="Summer Durrant" userId="0b801706-920d-46c9-912a-ed0195443d0b" providerId="ADAL" clId="{18DD510A-8BC9-014C-BD32-6014D97648D4}" dt="2023-06-21T13:17:26.711" v="5320" actId="20577"/>
        <pc:sldMkLst>
          <pc:docMk/>
          <pc:sldMk cId="1973417659" sldId="258"/>
        </pc:sldMkLst>
        <pc:spChg chg="mod">
          <ac:chgData name="Summer Durrant" userId="0b801706-920d-46c9-912a-ed0195443d0b" providerId="ADAL" clId="{18DD510A-8BC9-014C-BD32-6014D97648D4}" dt="2023-06-14T14:23:31.830" v="578" actId="20577"/>
          <ac:spMkLst>
            <pc:docMk/>
            <pc:sldMk cId="1973417659" sldId="258"/>
            <ac:spMk id="2" creationId="{A933E3C0-AAE0-B9A8-5345-AD1876948FB3}"/>
          </ac:spMkLst>
        </pc:spChg>
        <pc:spChg chg="mod">
          <ac:chgData name="Summer Durrant" userId="0b801706-920d-46c9-912a-ed0195443d0b" providerId="ADAL" clId="{18DD510A-8BC9-014C-BD32-6014D97648D4}" dt="2023-06-21T13:17:26.711" v="5320" actId="20577"/>
          <ac:spMkLst>
            <pc:docMk/>
            <pc:sldMk cId="1973417659" sldId="258"/>
            <ac:spMk id="4" creationId="{5C86F323-4B23-D8C5-AAC8-52F4313A4CC6}"/>
          </ac:spMkLst>
        </pc:spChg>
        <pc:spChg chg="add del mod">
          <ac:chgData name="Summer Durrant" userId="0b801706-920d-46c9-912a-ed0195443d0b" providerId="ADAL" clId="{18DD510A-8BC9-014C-BD32-6014D97648D4}" dt="2023-06-14T14:30:13.181" v="742"/>
          <ac:spMkLst>
            <pc:docMk/>
            <pc:sldMk cId="1973417659" sldId="258"/>
            <ac:spMk id="5" creationId="{686ED0CD-7F12-4ED5-0D3F-2B2083CD155C}"/>
          </ac:spMkLst>
        </pc:spChg>
        <pc:spChg chg="add del mod">
          <ac:chgData name="Summer Durrant" userId="0b801706-920d-46c9-912a-ed0195443d0b" providerId="ADAL" clId="{18DD510A-8BC9-014C-BD32-6014D97648D4}" dt="2023-06-14T15:05:16.184" v="2071" actId="931"/>
          <ac:spMkLst>
            <pc:docMk/>
            <pc:sldMk cId="1973417659" sldId="258"/>
            <ac:spMk id="16" creationId="{DA93FEE7-C23F-4986-DD04-8E64B06E0BBE}"/>
          </ac:spMkLst>
        </pc:spChg>
        <pc:picChg chg="add del mod">
          <ac:chgData name="Summer Durrant" userId="0b801706-920d-46c9-912a-ed0195443d0b" providerId="ADAL" clId="{18DD510A-8BC9-014C-BD32-6014D97648D4}" dt="2023-06-14T15:04:52.465" v="2066" actId="478"/>
          <ac:picMkLst>
            <pc:docMk/>
            <pc:sldMk cId="1973417659" sldId="258"/>
            <ac:picMk id="7" creationId="{482C6576-118A-0E45-ADC9-EE8801CF2342}"/>
          </ac:picMkLst>
        </pc:picChg>
        <pc:picChg chg="del">
          <ac:chgData name="Summer Durrant" userId="0b801706-920d-46c9-912a-ed0195443d0b" providerId="ADAL" clId="{18DD510A-8BC9-014C-BD32-6014D97648D4}" dt="2023-06-14T14:10:04.801" v="410" actId="478"/>
          <ac:picMkLst>
            <pc:docMk/>
            <pc:sldMk cId="1973417659" sldId="258"/>
            <ac:picMk id="9" creationId="{FAF680AC-53AC-33C6-A53B-9643F2E5725D}"/>
          </ac:picMkLst>
        </pc:picChg>
        <pc:picChg chg="add del mod">
          <ac:chgData name="Summer Durrant" userId="0b801706-920d-46c9-912a-ed0195443d0b" providerId="ADAL" clId="{18DD510A-8BC9-014C-BD32-6014D97648D4}" dt="2023-06-14T15:05:01.907" v="2068" actId="478"/>
          <ac:picMkLst>
            <pc:docMk/>
            <pc:sldMk cId="1973417659" sldId="258"/>
            <ac:picMk id="10" creationId="{ED839ABF-6A42-A87F-00A8-B9A050C137DA}"/>
          </ac:picMkLst>
        </pc:picChg>
        <pc:picChg chg="add del mod">
          <ac:chgData name="Summer Durrant" userId="0b801706-920d-46c9-912a-ed0195443d0b" providerId="ADAL" clId="{18DD510A-8BC9-014C-BD32-6014D97648D4}" dt="2023-06-14T14:32:58.513" v="758" actId="478"/>
          <ac:picMkLst>
            <pc:docMk/>
            <pc:sldMk cId="1973417659" sldId="258"/>
            <ac:picMk id="12" creationId="{631E6004-5F72-2668-FCB1-135D41CF519B}"/>
          </ac:picMkLst>
        </pc:picChg>
        <pc:picChg chg="add del mod">
          <ac:chgData name="Summer Durrant" userId="0b801706-920d-46c9-912a-ed0195443d0b" providerId="ADAL" clId="{18DD510A-8BC9-014C-BD32-6014D97648D4}" dt="2023-06-14T15:05:04.746" v="2069" actId="478"/>
          <ac:picMkLst>
            <pc:docMk/>
            <pc:sldMk cId="1973417659" sldId="258"/>
            <ac:picMk id="14" creationId="{64C7822B-79B8-4E22-C8E7-29707C7A336A}"/>
          </ac:picMkLst>
        </pc:picChg>
        <pc:picChg chg="add mod">
          <ac:chgData name="Summer Durrant" userId="0b801706-920d-46c9-912a-ed0195443d0b" providerId="ADAL" clId="{18DD510A-8BC9-014C-BD32-6014D97648D4}" dt="2023-06-14T15:05:16.184" v="2071" actId="931"/>
          <ac:picMkLst>
            <pc:docMk/>
            <pc:sldMk cId="1973417659" sldId="258"/>
            <ac:picMk id="18" creationId="{81E019DE-2336-BF47-3F99-0DA7FA1C780E}"/>
          </ac:picMkLst>
        </pc:picChg>
      </pc:sldChg>
      <pc:sldChg chg="modSp mod modNotesTx">
        <pc:chgData name="Summer Durrant" userId="0b801706-920d-46c9-912a-ed0195443d0b" providerId="ADAL" clId="{18DD510A-8BC9-014C-BD32-6014D97648D4}" dt="2023-06-21T13:13:28.660" v="5279" actId="20577"/>
        <pc:sldMkLst>
          <pc:docMk/>
          <pc:sldMk cId="1395903414" sldId="259"/>
        </pc:sldMkLst>
        <pc:spChg chg="mod">
          <ac:chgData name="Summer Durrant" userId="0b801706-920d-46c9-912a-ed0195443d0b" providerId="ADAL" clId="{18DD510A-8BC9-014C-BD32-6014D97648D4}" dt="2023-06-14T15:53:12.520" v="2488" actId="1076"/>
          <ac:spMkLst>
            <pc:docMk/>
            <pc:sldMk cId="1395903414" sldId="259"/>
            <ac:spMk id="6" creationId="{2E62DBCD-8525-2BC3-A208-3FA4E62DE636}"/>
          </ac:spMkLst>
        </pc:spChg>
      </pc:sldChg>
      <pc:sldChg chg="modSp mod modNotesTx">
        <pc:chgData name="Summer Durrant" userId="0b801706-920d-46c9-912a-ed0195443d0b" providerId="ADAL" clId="{18DD510A-8BC9-014C-BD32-6014D97648D4}" dt="2023-06-21T13:13:00.636" v="5275" actId="20577"/>
        <pc:sldMkLst>
          <pc:docMk/>
          <pc:sldMk cId="3313427578" sldId="260"/>
        </pc:sldMkLst>
        <pc:spChg chg="mod">
          <ac:chgData name="Summer Durrant" userId="0b801706-920d-46c9-912a-ed0195443d0b" providerId="ADAL" clId="{18DD510A-8BC9-014C-BD32-6014D97648D4}" dt="2023-06-14T16:29:14.773" v="4800" actId="20577"/>
          <ac:spMkLst>
            <pc:docMk/>
            <pc:sldMk cId="3313427578" sldId="260"/>
            <ac:spMk id="4" creationId="{133E7047-E6B4-DF7A-EF80-7C56C468D1E1}"/>
          </ac:spMkLst>
        </pc:spChg>
      </pc:sldChg>
      <pc:sldChg chg="modSp mod">
        <pc:chgData name="Summer Durrant" userId="0b801706-920d-46c9-912a-ed0195443d0b" providerId="ADAL" clId="{18DD510A-8BC9-014C-BD32-6014D97648D4}" dt="2023-06-14T16:00:31.600" v="2971" actId="20577"/>
        <pc:sldMkLst>
          <pc:docMk/>
          <pc:sldMk cId="2163562178" sldId="263"/>
        </pc:sldMkLst>
        <pc:spChg chg="mod">
          <ac:chgData name="Summer Durrant" userId="0b801706-920d-46c9-912a-ed0195443d0b" providerId="ADAL" clId="{18DD510A-8BC9-014C-BD32-6014D97648D4}" dt="2023-06-14T16:00:31.600" v="2971" actId="20577"/>
          <ac:spMkLst>
            <pc:docMk/>
            <pc:sldMk cId="2163562178" sldId="263"/>
            <ac:spMk id="5" creationId="{00000000-0000-0000-0000-000000000000}"/>
          </ac:spMkLst>
        </pc:spChg>
      </pc:sldChg>
      <pc:sldChg chg="modSp mod modNotesTx">
        <pc:chgData name="Summer Durrant" userId="0b801706-920d-46c9-912a-ed0195443d0b" providerId="ADAL" clId="{18DD510A-8BC9-014C-BD32-6014D97648D4}" dt="2023-06-21T13:14:23.757" v="5294" actId="15"/>
        <pc:sldMkLst>
          <pc:docMk/>
          <pc:sldMk cId="2845611661" sldId="264"/>
        </pc:sldMkLst>
        <pc:spChg chg="mod">
          <ac:chgData name="Summer Durrant" userId="0b801706-920d-46c9-912a-ed0195443d0b" providerId="ADAL" clId="{18DD510A-8BC9-014C-BD32-6014D97648D4}" dt="2023-06-14T16:05:33.754" v="3061" actId="313"/>
          <ac:spMkLst>
            <pc:docMk/>
            <pc:sldMk cId="2845611661" sldId="264"/>
            <ac:spMk id="8" creationId="{DE983249-80AF-3CB0-9324-7A4AA02AB900}"/>
          </ac:spMkLst>
        </pc:spChg>
      </pc:sldChg>
      <pc:sldChg chg="modSp mod modNotesTx">
        <pc:chgData name="Summer Durrant" userId="0b801706-920d-46c9-912a-ed0195443d0b" providerId="ADAL" clId="{18DD510A-8BC9-014C-BD32-6014D97648D4}" dt="2023-06-21T13:14:46.917" v="5301" actId="20577"/>
        <pc:sldMkLst>
          <pc:docMk/>
          <pc:sldMk cId="1964358447" sldId="265"/>
        </pc:sldMkLst>
        <pc:spChg chg="mod">
          <ac:chgData name="Summer Durrant" userId="0b801706-920d-46c9-912a-ed0195443d0b" providerId="ADAL" clId="{18DD510A-8BC9-014C-BD32-6014D97648D4}" dt="2023-06-14T16:09:27.950" v="3408" actId="20577"/>
          <ac:spMkLst>
            <pc:docMk/>
            <pc:sldMk cId="1964358447" sldId="265"/>
            <ac:spMk id="5" creationId="{41324252-1963-00E1-2989-0A1B4FE8866A}"/>
          </ac:spMkLst>
        </pc:spChg>
        <pc:graphicFrameChg chg="mod">
          <ac:chgData name="Summer Durrant" userId="0b801706-920d-46c9-912a-ed0195443d0b" providerId="ADAL" clId="{18DD510A-8BC9-014C-BD32-6014D97648D4}" dt="2023-06-14T16:31:32.179" v="4801"/>
          <ac:graphicFrameMkLst>
            <pc:docMk/>
            <pc:sldMk cId="1964358447" sldId="265"/>
            <ac:graphicFrameMk id="7" creationId="{B0AA73A7-C8A0-DF2B-6CC4-9C86017C4498}"/>
          </ac:graphicFrameMkLst>
        </pc:graphicFrameChg>
      </pc:sldChg>
      <pc:sldChg chg="addSp delSp modSp new del mod ord">
        <pc:chgData name="Summer Durrant" userId="0b801706-920d-46c9-912a-ed0195443d0b" providerId="ADAL" clId="{18DD510A-8BC9-014C-BD32-6014D97648D4}" dt="2023-06-14T15:04:48.904" v="2065" actId="2696"/>
        <pc:sldMkLst>
          <pc:docMk/>
          <pc:sldMk cId="511766333" sldId="266"/>
        </pc:sldMkLst>
        <pc:spChg chg="mod">
          <ac:chgData name="Summer Durrant" userId="0b801706-920d-46c9-912a-ed0195443d0b" providerId="ADAL" clId="{18DD510A-8BC9-014C-BD32-6014D97648D4}" dt="2023-06-14T14:51:40.013" v="1380" actId="20577"/>
          <ac:spMkLst>
            <pc:docMk/>
            <pc:sldMk cId="511766333" sldId="266"/>
            <ac:spMk id="2" creationId="{39290DF8-A6C5-0C8A-6BC1-7275102FA174}"/>
          </ac:spMkLst>
        </pc:spChg>
        <pc:spChg chg="del">
          <ac:chgData name="Summer Durrant" userId="0b801706-920d-46c9-912a-ed0195443d0b" providerId="ADAL" clId="{18DD510A-8BC9-014C-BD32-6014D97648D4}" dt="2023-06-14T14:41:38.649" v="897" actId="931"/>
          <ac:spMkLst>
            <pc:docMk/>
            <pc:sldMk cId="511766333" sldId="266"/>
            <ac:spMk id="3" creationId="{9541B8FE-255F-69BB-DAD6-08283D101DAA}"/>
          </ac:spMkLst>
        </pc:spChg>
        <pc:spChg chg="mod">
          <ac:chgData name="Summer Durrant" userId="0b801706-920d-46c9-912a-ed0195443d0b" providerId="ADAL" clId="{18DD510A-8BC9-014C-BD32-6014D97648D4}" dt="2023-06-14T14:55:51.143" v="1538" actId="20577"/>
          <ac:spMkLst>
            <pc:docMk/>
            <pc:sldMk cId="511766333" sldId="266"/>
            <ac:spMk id="4" creationId="{069171F0-DA94-6CF9-F057-46CB265EB836}"/>
          </ac:spMkLst>
        </pc:spChg>
        <pc:picChg chg="add mod">
          <ac:chgData name="Summer Durrant" userId="0b801706-920d-46c9-912a-ed0195443d0b" providerId="ADAL" clId="{18DD510A-8BC9-014C-BD32-6014D97648D4}" dt="2023-06-14T14:41:38.649" v="897" actId="931"/>
          <ac:picMkLst>
            <pc:docMk/>
            <pc:sldMk cId="511766333" sldId="266"/>
            <ac:picMk id="6" creationId="{83012D91-922B-686E-0639-7D737089E528}"/>
          </ac:picMkLst>
        </pc:picChg>
      </pc:sldChg>
      <pc:sldChg chg="new del">
        <pc:chgData name="Summer Durrant" userId="0b801706-920d-46c9-912a-ed0195443d0b" providerId="ADAL" clId="{18DD510A-8BC9-014C-BD32-6014D97648D4}" dt="2023-06-14T14:08:04.348" v="387" actId="2696"/>
        <pc:sldMkLst>
          <pc:docMk/>
          <pc:sldMk cId="2579083897" sldId="266"/>
        </pc:sldMkLst>
      </pc:sldChg>
      <pc:sldChg chg="add del">
        <pc:chgData name="Summer Durrant" userId="0b801706-920d-46c9-912a-ed0195443d0b" providerId="ADAL" clId="{18DD510A-8BC9-014C-BD32-6014D97648D4}" dt="2023-06-14T14:40:18.216" v="831" actId="2696"/>
        <pc:sldMkLst>
          <pc:docMk/>
          <pc:sldMk cId="3410913290" sldId="266"/>
        </pc:sldMkLst>
      </pc:sldChg>
      <pc:sldChg chg="addSp delSp modSp add del mod modClrScheme chgLayout">
        <pc:chgData name="Summer Durrant" userId="0b801706-920d-46c9-912a-ed0195443d0b" providerId="ADAL" clId="{18DD510A-8BC9-014C-BD32-6014D97648D4}" dt="2023-06-14T14:36:56.416" v="776" actId="2696"/>
        <pc:sldMkLst>
          <pc:docMk/>
          <pc:sldMk cId="4279457691" sldId="266"/>
        </pc:sldMkLst>
        <pc:spChg chg="mod ord">
          <ac:chgData name="Summer Durrant" userId="0b801706-920d-46c9-912a-ed0195443d0b" providerId="ADAL" clId="{18DD510A-8BC9-014C-BD32-6014D97648D4}" dt="2023-06-14T14:36:49.767" v="775" actId="700"/>
          <ac:spMkLst>
            <pc:docMk/>
            <pc:sldMk cId="4279457691" sldId="266"/>
            <ac:spMk id="2" creationId="{A933E3C0-AAE0-B9A8-5345-AD1876948FB3}"/>
          </ac:spMkLst>
        </pc:spChg>
        <pc:spChg chg="mod ord">
          <ac:chgData name="Summer Durrant" userId="0b801706-920d-46c9-912a-ed0195443d0b" providerId="ADAL" clId="{18DD510A-8BC9-014C-BD32-6014D97648D4}" dt="2023-06-14T14:36:49.767" v="775" actId="700"/>
          <ac:spMkLst>
            <pc:docMk/>
            <pc:sldMk cId="4279457691" sldId="266"/>
            <ac:spMk id="4" creationId="{5C86F323-4B23-D8C5-AAC8-52F4313A4CC6}"/>
          </ac:spMkLst>
        </pc:spChg>
        <pc:spChg chg="add del mod">
          <ac:chgData name="Summer Durrant" userId="0b801706-920d-46c9-912a-ed0195443d0b" providerId="ADAL" clId="{18DD510A-8BC9-014C-BD32-6014D97648D4}" dt="2023-06-14T14:36:46.886" v="774" actId="700"/>
          <ac:spMkLst>
            <pc:docMk/>
            <pc:sldMk cId="4279457691" sldId="266"/>
            <ac:spMk id="5" creationId="{57495752-C83D-463B-1A65-79AC9FCE8083}"/>
          </ac:spMkLst>
        </pc:spChg>
        <pc:spChg chg="add mod ord">
          <ac:chgData name="Summer Durrant" userId="0b801706-920d-46c9-912a-ed0195443d0b" providerId="ADAL" clId="{18DD510A-8BC9-014C-BD32-6014D97648D4}" dt="2023-06-14T14:36:49.767" v="775" actId="700"/>
          <ac:spMkLst>
            <pc:docMk/>
            <pc:sldMk cId="4279457691" sldId="266"/>
            <ac:spMk id="6" creationId="{140402C5-659D-EF55-5329-8DD5B39909C9}"/>
          </ac:spMkLst>
        </pc:spChg>
        <pc:picChg chg="del mod ord">
          <ac:chgData name="Summer Durrant" userId="0b801706-920d-46c9-912a-ed0195443d0b" providerId="ADAL" clId="{18DD510A-8BC9-014C-BD32-6014D97648D4}" dt="2023-06-14T14:36:36.909" v="773" actId="478"/>
          <ac:picMkLst>
            <pc:docMk/>
            <pc:sldMk cId="4279457691" sldId="266"/>
            <ac:picMk id="9" creationId="{FAF680AC-53AC-33C6-A53B-9643F2E5725D}"/>
          </ac:picMkLst>
        </pc:picChg>
      </pc:sldChg>
      <pc:sldChg chg="addSp delSp modSp add mod modNotesTx">
        <pc:chgData name="Summer Durrant" userId="0b801706-920d-46c9-912a-ed0195443d0b" providerId="ADAL" clId="{18DD510A-8BC9-014C-BD32-6014D97648D4}" dt="2023-06-21T13:15:23.973" v="5312" actId="20577"/>
        <pc:sldMkLst>
          <pc:docMk/>
          <pc:sldMk cId="2023419751" sldId="267"/>
        </pc:sldMkLst>
        <pc:spChg chg="mod">
          <ac:chgData name="Summer Durrant" userId="0b801706-920d-46c9-912a-ed0195443d0b" providerId="ADAL" clId="{18DD510A-8BC9-014C-BD32-6014D97648D4}" dt="2023-06-14T17:00:08.597" v="5053" actId="20577"/>
          <ac:spMkLst>
            <pc:docMk/>
            <pc:sldMk cId="2023419751" sldId="267"/>
            <ac:spMk id="4" creationId="{069171F0-DA94-6CF9-F057-46CB265EB836}"/>
          </ac:spMkLst>
        </pc:spChg>
        <pc:spChg chg="add mod">
          <ac:chgData name="Summer Durrant" userId="0b801706-920d-46c9-912a-ed0195443d0b" providerId="ADAL" clId="{18DD510A-8BC9-014C-BD32-6014D97648D4}" dt="2023-06-14T15:15:39.192" v="2476" actId="20577"/>
          <ac:spMkLst>
            <pc:docMk/>
            <pc:sldMk cId="2023419751" sldId="267"/>
            <ac:spMk id="5" creationId="{EB4C9F40-15EA-9FDB-0F6C-C521E41369D2}"/>
          </ac:spMkLst>
        </pc:spChg>
        <pc:picChg chg="del">
          <ac:chgData name="Summer Durrant" userId="0b801706-920d-46c9-912a-ed0195443d0b" providerId="ADAL" clId="{18DD510A-8BC9-014C-BD32-6014D97648D4}" dt="2023-06-14T14:58:20.034" v="1540" actId="478"/>
          <ac:picMkLst>
            <pc:docMk/>
            <pc:sldMk cId="2023419751" sldId="267"/>
            <ac:picMk id="6" creationId="{83012D91-922B-686E-0639-7D737089E528}"/>
          </ac:picMkLst>
        </pc:picChg>
      </pc:sldChg>
      <pc:sldChg chg="addSp delSp modSp new del mod modClrScheme chgLayout">
        <pc:chgData name="Summer Durrant" userId="0b801706-920d-46c9-912a-ed0195443d0b" providerId="ADAL" clId="{18DD510A-8BC9-014C-BD32-6014D97648D4}" dt="2023-06-14T16:25:01.319" v="4799" actId="2696"/>
        <pc:sldMkLst>
          <pc:docMk/>
          <pc:sldMk cId="1720540386" sldId="268"/>
        </pc:sldMkLst>
        <pc:spChg chg="del mod ord">
          <ac:chgData name="Summer Durrant" userId="0b801706-920d-46c9-912a-ed0195443d0b" providerId="ADAL" clId="{18DD510A-8BC9-014C-BD32-6014D97648D4}" dt="2023-06-14T15:54:07.585" v="2491" actId="700"/>
          <ac:spMkLst>
            <pc:docMk/>
            <pc:sldMk cId="1720540386" sldId="268"/>
            <ac:spMk id="2" creationId="{9BCB1A60-5F3B-D8FA-37A8-1AF5C922C966}"/>
          </ac:spMkLst>
        </pc:spChg>
        <pc:spChg chg="del mod ord">
          <ac:chgData name="Summer Durrant" userId="0b801706-920d-46c9-912a-ed0195443d0b" providerId="ADAL" clId="{18DD510A-8BC9-014C-BD32-6014D97648D4}" dt="2023-06-14T15:54:07.585" v="2491" actId="700"/>
          <ac:spMkLst>
            <pc:docMk/>
            <pc:sldMk cId="1720540386" sldId="268"/>
            <ac:spMk id="3" creationId="{E9E5CC7D-CE4A-E8F3-5297-F01E9E7E51B4}"/>
          </ac:spMkLst>
        </pc:spChg>
        <pc:spChg chg="add mod ord">
          <ac:chgData name="Summer Durrant" userId="0b801706-920d-46c9-912a-ed0195443d0b" providerId="ADAL" clId="{18DD510A-8BC9-014C-BD32-6014D97648D4}" dt="2023-06-14T16:14:49.606" v="3998" actId="700"/>
          <ac:spMkLst>
            <pc:docMk/>
            <pc:sldMk cId="1720540386" sldId="268"/>
            <ac:spMk id="4" creationId="{E39313F6-7388-E281-21EE-F060FA20C5AB}"/>
          </ac:spMkLst>
        </pc:spChg>
        <pc:spChg chg="add del mod ord">
          <ac:chgData name="Summer Durrant" userId="0b801706-920d-46c9-912a-ed0195443d0b" providerId="ADAL" clId="{18DD510A-8BC9-014C-BD32-6014D97648D4}" dt="2023-06-14T16:17:12.992" v="4107" actId="478"/>
          <ac:spMkLst>
            <pc:docMk/>
            <pc:sldMk cId="1720540386" sldId="268"/>
            <ac:spMk id="5" creationId="{4C3AD685-21AE-9A5B-E4BB-A6920E212F0B}"/>
          </ac:spMkLst>
        </pc:spChg>
        <pc:spChg chg="add del mod ord">
          <ac:chgData name="Summer Durrant" userId="0b801706-920d-46c9-912a-ed0195443d0b" providerId="ADAL" clId="{18DD510A-8BC9-014C-BD32-6014D97648D4}" dt="2023-06-14T16:00:58.779" v="2972"/>
          <ac:spMkLst>
            <pc:docMk/>
            <pc:sldMk cId="1720540386" sldId="268"/>
            <ac:spMk id="6" creationId="{347BF824-24B9-206C-98F8-F673ABDA5E22}"/>
          </ac:spMkLst>
        </pc:spChg>
        <pc:spChg chg="add del mod">
          <ac:chgData name="Summer Durrant" userId="0b801706-920d-46c9-912a-ed0195443d0b" providerId="ADAL" clId="{18DD510A-8BC9-014C-BD32-6014D97648D4}" dt="2023-06-14T16:02:59.873" v="2979" actId="478"/>
          <ac:spMkLst>
            <pc:docMk/>
            <pc:sldMk cId="1720540386" sldId="268"/>
            <ac:spMk id="11" creationId="{2C3064C1-1167-526C-3419-A157C88F5C7A}"/>
          </ac:spMkLst>
        </pc:spChg>
        <pc:spChg chg="add mod ord">
          <ac:chgData name="Summer Durrant" userId="0b801706-920d-46c9-912a-ed0195443d0b" providerId="ADAL" clId="{18DD510A-8BC9-014C-BD32-6014D97648D4}" dt="2023-06-14T16:15:25.954" v="4033" actId="27636"/>
          <ac:spMkLst>
            <pc:docMk/>
            <pc:sldMk cId="1720540386" sldId="268"/>
            <ac:spMk id="12" creationId="{FC29410C-A502-8D06-A2E0-064E677016E1}"/>
          </ac:spMkLst>
        </pc:spChg>
        <pc:picChg chg="add del mod">
          <ac:chgData name="Summer Durrant" userId="0b801706-920d-46c9-912a-ed0195443d0b" providerId="ADAL" clId="{18DD510A-8BC9-014C-BD32-6014D97648D4}" dt="2023-06-14T16:02:57.041" v="2978" actId="478"/>
          <ac:picMkLst>
            <pc:docMk/>
            <pc:sldMk cId="1720540386" sldId="268"/>
            <ac:picMk id="7" creationId="{76B1C4F4-E4D0-3A31-8658-CF3AAA0C061F}"/>
          </ac:picMkLst>
        </pc:picChg>
        <pc:picChg chg="add del mod">
          <ac:chgData name="Summer Durrant" userId="0b801706-920d-46c9-912a-ed0195443d0b" providerId="ADAL" clId="{18DD510A-8BC9-014C-BD32-6014D97648D4}" dt="2023-06-14T16:03:01.447" v="2980" actId="478"/>
          <ac:picMkLst>
            <pc:docMk/>
            <pc:sldMk cId="1720540386" sldId="268"/>
            <ac:picMk id="9" creationId="{C04F5F18-2FAD-F385-9DF0-249FC23AD46A}"/>
          </ac:picMkLst>
        </pc:picChg>
      </pc:sldChg>
      <pc:sldChg chg="modSp new mod modNotesTx">
        <pc:chgData name="Summer Durrant" userId="0b801706-920d-46c9-912a-ed0195443d0b" providerId="ADAL" clId="{18DD510A-8BC9-014C-BD32-6014D97648D4}" dt="2023-06-21T13:15:40.621" v="5314" actId="20577"/>
        <pc:sldMkLst>
          <pc:docMk/>
          <pc:sldMk cId="395197962" sldId="269"/>
        </pc:sldMkLst>
        <pc:spChg chg="mod">
          <ac:chgData name="Summer Durrant" userId="0b801706-920d-46c9-912a-ed0195443d0b" providerId="ADAL" clId="{18DD510A-8BC9-014C-BD32-6014D97648D4}" dt="2023-06-14T16:24:54.775" v="4798" actId="20577"/>
          <ac:spMkLst>
            <pc:docMk/>
            <pc:sldMk cId="395197962" sldId="269"/>
            <ac:spMk id="2" creationId="{4E93694F-4D73-5B40-0545-103D2D9312D6}"/>
          </ac:spMkLst>
        </pc:spChg>
        <pc:spChg chg="mod">
          <ac:chgData name="Summer Durrant" userId="0b801706-920d-46c9-912a-ed0195443d0b" providerId="ADAL" clId="{18DD510A-8BC9-014C-BD32-6014D97648D4}" dt="2023-06-14T17:07:40.362" v="5273" actId="20577"/>
          <ac:spMkLst>
            <pc:docMk/>
            <pc:sldMk cId="395197962" sldId="269"/>
            <ac:spMk id="3" creationId="{D962019C-4BF4-7F80-E41C-2B517BE9B01B}"/>
          </ac:spMkLst>
        </pc:spChg>
        <pc:spChg chg="mod">
          <ac:chgData name="Summer Durrant" userId="0b801706-920d-46c9-912a-ed0195443d0b" providerId="ADAL" clId="{18DD510A-8BC9-014C-BD32-6014D97648D4}" dt="2023-06-14T16:24:31.835" v="4773"/>
          <ac:spMkLst>
            <pc:docMk/>
            <pc:sldMk cId="395197962" sldId="269"/>
            <ac:spMk id="4" creationId="{2DC4C5FC-2F68-51F7-061E-00E9D696F8E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E3402A-F918-42BF-BA2E-9C51123E8952}" type="doc">
      <dgm:prSet loTypeId="urn:microsoft.com/office/officeart/2005/8/layout/hChevron3" loCatId="process" qsTypeId="urn:microsoft.com/office/officeart/2005/8/quickstyle/simple1" qsCatId="simple" csTypeId="urn:microsoft.com/office/officeart/2005/8/colors/colorful1" csCatId="colorful" phldr="1"/>
      <dgm:spPr/>
    </dgm:pt>
    <dgm:pt modelId="{9BF2F365-4AB4-4980-87A9-B3C5D0D3FC0F}">
      <dgm:prSet phldrT="[Text]" custT="1"/>
      <dgm:spPr>
        <a:solidFill>
          <a:schemeClr val="accent6"/>
        </a:solidFill>
      </dgm:spPr>
      <dgm:t>
        <a:bodyPr/>
        <a:lstStyle/>
        <a:p>
          <a:r>
            <a:rPr lang="en-US" sz="2000" dirty="0"/>
            <a:t>2013</a:t>
          </a:r>
        </a:p>
      </dgm:t>
    </dgm:pt>
    <dgm:pt modelId="{F590B728-B5E8-411C-A8A0-C3304A3F803F}" type="parTrans" cxnId="{874E0BB3-B0DE-46D2-9FC4-2F4269B92986}">
      <dgm:prSet/>
      <dgm:spPr/>
      <dgm:t>
        <a:bodyPr/>
        <a:lstStyle/>
        <a:p>
          <a:endParaRPr lang="en-US"/>
        </a:p>
      </dgm:t>
    </dgm:pt>
    <dgm:pt modelId="{9997AE46-344C-4469-B82F-0D93C5508482}" type="sibTrans" cxnId="{874E0BB3-B0DE-46D2-9FC4-2F4269B92986}">
      <dgm:prSet/>
      <dgm:spPr/>
      <dgm:t>
        <a:bodyPr/>
        <a:lstStyle/>
        <a:p>
          <a:endParaRPr lang="en-US"/>
        </a:p>
      </dgm:t>
    </dgm:pt>
    <dgm:pt modelId="{914B7FFF-714D-4C0C-87E3-5E6F39A05D85}">
      <dgm:prSet phldrT="[Text]" custT="1"/>
      <dgm:spPr>
        <a:solidFill>
          <a:schemeClr val="accent5"/>
        </a:solidFill>
      </dgm:spPr>
      <dgm:t>
        <a:bodyPr/>
        <a:lstStyle/>
        <a:p>
          <a:r>
            <a:rPr lang="en-US" sz="2000" dirty="0"/>
            <a:t>2022</a:t>
          </a:r>
        </a:p>
      </dgm:t>
    </dgm:pt>
    <dgm:pt modelId="{818790C2-DAC2-4585-850E-898281196589}" type="parTrans" cxnId="{936D33DA-68B8-48F5-B89E-CAECB54145F9}">
      <dgm:prSet/>
      <dgm:spPr/>
      <dgm:t>
        <a:bodyPr/>
        <a:lstStyle/>
        <a:p>
          <a:endParaRPr lang="en-US"/>
        </a:p>
      </dgm:t>
    </dgm:pt>
    <dgm:pt modelId="{9C5C0DFC-63B7-4E1F-897F-A71CB8448925}" type="sibTrans" cxnId="{936D33DA-68B8-48F5-B89E-CAECB54145F9}">
      <dgm:prSet/>
      <dgm:spPr/>
      <dgm:t>
        <a:bodyPr/>
        <a:lstStyle/>
        <a:p>
          <a:endParaRPr lang="en-US"/>
        </a:p>
      </dgm:t>
    </dgm:pt>
    <dgm:pt modelId="{9C3D172E-1BE6-46C7-B207-8833BBABACB6}">
      <dgm:prSet phldrT="[Text]" custT="1"/>
      <dgm:spPr>
        <a:solidFill>
          <a:schemeClr val="accent3"/>
        </a:solidFill>
      </dgm:spPr>
      <dgm:t>
        <a:bodyPr/>
        <a:lstStyle/>
        <a:p>
          <a:r>
            <a:rPr lang="en-US" sz="2000" dirty="0"/>
            <a:t>2023</a:t>
          </a:r>
        </a:p>
      </dgm:t>
    </dgm:pt>
    <dgm:pt modelId="{B88EB3A5-1263-407D-B398-6E8238D5183C}" type="parTrans" cxnId="{FFB32373-3C46-4718-BF38-BCAD403DF837}">
      <dgm:prSet/>
      <dgm:spPr/>
      <dgm:t>
        <a:bodyPr/>
        <a:lstStyle/>
        <a:p>
          <a:endParaRPr lang="en-US"/>
        </a:p>
      </dgm:t>
    </dgm:pt>
    <dgm:pt modelId="{2FB76652-788A-4D7D-B0AF-3F97D33F9855}" type="sibTrans" cxnId="{FFB32373-3C46-4718-BF38-BCAD403DF837}">
      <dgm:prSet/>
      <dgm:spPr/>
      <dgm:t>
        <a:bodyPr/>
        <a:lstStyle/>
        <a:p>
          <a:endParaRPr lang="en-US"/>
        </a:p>
      </dgm:t>
    </dgm:pt>
    <dgm:pt modelId="{625426A0-C181-4586-955D-5E839FCEDEDC}" type="pres">
      <dgm:prSet presAssocID="{FCE3402A-F918-42BF-BA2E-9C51123E8952}" presName="Name0" presStyleCnt="0">
        <dgm:presLayoutVars>
          <dgm:dir/>
          <dgm:resizeHandles val="exact"/>
        </dgm:presLayoutVars>
      </dgm:prSet>
      <dgm:spPr/>
    </dgm:pt>
    <dgm:pt modelId="{1574CA3A-CC47-47DF-AF20-63A9ED826F55}" type="pres">
      <dgm:prSet presAssocID="{9BF2F365-4AB4-4980-87A9-B3C5D0D3FC0F}" presName="parTxOnly" presStyleLbl="node1" presStyleIdx="0" presStyleCnt="3" custScaleY="61703" custLinFactNeighborX="572" custLinFactNeighborY="24346">
        <dgm:presLayoutVars>
          <dgm:bulletEnabled val="1"/>
        </dgm:presLayoutVars>
      </dgm:prSet>
      <dgm:spPr/>
    </dgm:pt>
    <dgm:pt modelId="{DB17F40B-71A1-4F90-83C4-7583FCF53FEB}" type="pres">
      <dgm:prSet presAssocID="{9997AE46-344C-4469-B82F-0D93C5508482}" presName="parSpace" presStyleCnt="0"/>
      <dgm:spPr/>
    </dgm:pt>
    <dgm:pt modelId="{80921BCC-670A-4941-9911-2E6CE536CD19}" type="pres">
      <dgm:prSet presAssocID="{914B7FFF-714D-4C0C-87E3-5E6F39A05D85}" presName="parTxOnly" presStyleLbl="node1" presStyleIdx="1" presStyleCnt="3" custScaleY="61703" custLinFactNeighborX="572" custLinFactNeighborY="24346">
        <dgm:presLayoutVars>
          <dgm:bulletEnabled val="1"/>
        </dgm:presLayoutVars>
      </dgm:prSet>
      <dgm:spPr/>
    </dgm:pt>
    <dgm:pt modelId="{7E121C5E-ABC5-4749-A9D6-2EACE682FFBF}" type="pres">
      <dgm:prSet presAssocID="{9C5C0DFC-63B7-4E1F-897F-A71CB8448925}" presName="parSpace" presStyleCnt="0"/>
      <dgm:spPr/>
    </dgm:pt>
    <dgm:pt modelId="{41F0E089-F81C-4511-BBC9-F1B8F2596786}" type="pres">
      <dgm:prSet presAssocID="{9C3D172E-1BE6-46C7-B207-8833BBABACB6}" presName="parTxOnly" presStyleLbl="node1" presStyleIdx="2" presStyleCnt="3" custScaleY="61703" custLinFactNeighborX="572" custLinFactNeighborY="24346">
        <dgm:presLayoutVars>
          <dgm:bulletEnabled val="1"/>
        </dgm:presLayoutVars>
      </dgm:prSet>
      <dgm:spPr/>
    </dgm:pt>
  </dgm:ptLst>
  <dgm:cxnLst>
    <dgm:cxn modelId="{C8F13039-7F0B-4B61-B06B-DA73FAC60D31}" type="presOf" srcId="{9BF2F365-4AB4-4980-87A9-B3C5D0D3FC0F}" destId="{1574CA3A-CC47-47DF-AF20-63A9ED826F55}" srcOrd="0" destOrd="0" presId="urn:microsoft.com/office/officeart/2005/8/layout/hChevron3"/>
    <dgm:cxn modelId="{8FBA4657-9AF3-4F6A-A0A9-F9337C243C76}" type="presOf" srcId="{9C3D172E-1BE6-46C7-B207-8833BBABACB6}" destId="{41F0E089-F81C-4511-BBC9-F1B8F2596786}" srcOrd="0" destOrd="0" presId="urn:microsoft.com/office/officeart/2005/8/layout/hChevron3"/>
    <dgm:cxn modelId="{FFB32373-3C46-4718-BF38-BCAD403DF837}" srcId="{FCE3402A-F918-42BF-BA2E-9C51123E8952}" destId="{9C3D172E-1BE6-46C7-B207-8833BBABACB6}" srcOrd="2" destOrd="0" parTransId="{B88EB3A5-1263-407D-B398-6E8238D5183C}" sibTransId="{2FB76652-788A-4D7D-B0AF-3F97D33F9855}"/>
    <dgm:cxn modelId="{F4DB51AC-473D-4DC9-93BC-F8D7B933D326}" type="presOf" srcId="{FCE3402A-F918-42BF-BA2E-9C51123E8952}" destId="{625426A0-C181-4586-955D-5E839FCEDEDC}" srcOrd="0" destOrd="0" presId="urn:microsoft.com/office/officeart/2005/8/layout/hChevron3"/>
    <dgm:cxn modelId="{874E0BB3-B0DE-46D2-9FC4-2F4269B92986}" srcId="{FCE3402A-F918-42BF-BA2E-9C51123E8952}" destId="{9BF2F365-4AB4-4980-87A9-B3C5D0D3FC0F}" srcOrd="0" destOrd="0" parTransId="{F590B728-B5E8-411C-A8A0-C3304A3F803F}" sibTransId="{9997AE46-344C-4469-B82F-0D93C5508482}"/>
    <dgm:cxn modelId="{936D33DA-68B8-48F5-B89E-CAECB54145F9}" srcId="{FCE3402A-F918-42BF-BA2E-9C51123E8952}" destId="{914B7FFF-714D-4C0C-87E3-5E6F39A05D85}" srcOrd="1" destOrd="0" parTransId="{818790C2-DAC2-4585-850E-898281196589}" sibTransId="{9C5C0DFC-63B7-4E1F-897F-A71CB8448925}"/>
    <dgm:cxn modelId="{06318EE7-A968-46FC-B90F-47C4D2133AE3}" type="presOf" srcId="{914B7FFF-714D-4C0C-87E3-5E6F39A05D85}" destId="{80921BCC-670A-4941-9911-2E6CE536CD19}" srcOrd="0" destOrd="0" presId="urn:microsoft.com/office/officeart/2005/8/layout/hChevron3"/>
    <dgm:cxn modelId="{3810B877-53B4-4A90-8A17-B52987658C0F}" type="presParOf" srcId="{625426A0-C181-4586-955D-5E839FCEDEDC}" destId="{1574CA3A-CC47-47DF-AF20-63A9ED826F55}" srcOrd="0" destOrd="0" presId="urn:microsoft.com/office/officeart/2005/8/layout/hChevron3"/>
    <dgm:cxn modelId="{464F0769-A48A-4AC5-98E4-27096E7EB8CF}" type="presParOf" srcId="{625426A0-C181-4586-955D-5E839FCEDEDC}" destId="{DB17F40B-71A1-4F90-83C4-7583FCF53FEB}" srcOrd="1" destOrd="0" presId="urn:microsoft.com/office/officeart/2005/8/layout/hChevron3"/>
    <dgm:cxn modelId="{EE9B2F28-D031-49C4-B294-B32F61908E30}" type="presParOf" srcId="{625426A0-C181-4586-955D-5E839FCEDEDC}" destId="{80921BCC-670A-4941-9911-2E6CE536CD19}" srcOrd="2" destOrd="0" presId="urn:microsoft.com/office/officeart/2005/8/layout/hChevron3"/>
    <dgm:cxn modelId="{C78C9B9E-48C7-4872-8550-8A19A90B61FB}" type="presParOf" srcId="{625426A0-C181-4586-955D-5E839FCEDEDC}" destId="{7E121C5E-ABC5-4749-A9D6-2EACE682FFBF}" srcOrd="3" destOrd="0" presId="urn:microsoft.com/office/officeart/2005/8/layout/hChevron3"/>
    <dgm:cxn modelId="{75FA5C91-3FA6-49B1-AD22-D846C458BDB7}" type="presParOf" srcId="{625426A0-C181-4586-955D-5E839FCEDEDC}" destId="{41F0E089-F81C-4511-BBC9-F1B8F2596786}"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EF2131-6BB6-034F-92D1-4A28A4DE343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A0DA4C8-B524-1D43-B986-8C3E9F275E4B}">
      <dgm:prSet phldrT="[Text]" custT="1"/>
      <dgm:spPr>
        <a:solidFill>
          <a:schemeClr val="accent6"/>
        </a:solidFill>
      </dgm:spPr>
      <dgm:t>
        <a:bodyPr/>
        <a:lstStyle/>
        <a:p>
          <a:r>
            <a:rPr lang="en-US" sz="3600"/>
            <a:t>MOU for Rare and Unique Materials</a:t>
          </a:r>
          <a:endParaRPr lang="en-US" sz="3600" dirty="0"/>
        </a:p>
      </dgm:t>
    </dgm:pt>
    <dgm:pt modelId="{E4DD02AF-B694-0B43-B2E5-41111AEB6B65}" type="parTrans" cxnId="{66FAD0E5-47C5-EB4D-8C0A-A0770D5602A2}">
      <dgm:prSet/>
      <dgm:spPr/>
      <dgm:t>
        <a:bodyPr/>
        <a:lstStyle/>
        <a:p>
          <a:endParaRPr lang="en-US"/>
        </a:p>
      </dgm:t>
    </dgm:pt>
    <dgm:pt modelId="{D36A5E51-1272-8C41-B373-E8E557ED6270}" type="sibTrans" cxnId="{66FAD0E5-47C5-EB4D-8C0A-A0770D5602A2}">
      <dgm:prSet/>
      <dgm:spPr/>
      <dgm:t>
        <a:bodyPr/>
        <a:lstStyle/>
        <a:p>
          <a:endParaRPr lang="en-US"/>
        </a:p>
      </dgm:t>
    </dgm:pt>
    <dgm:pt modelId="{0D4E534C-2D30-BF45-A657-38552A4AD1D4}">
      <dgm:prSet phldrT="[Text]" custT="1"/>
      <dgm:spPr/>
      <dgm:t>
        <a:bodyPr/>
        <a:lstStyle/>
        <a:p>
          <a:r>
            <a:rPr lang="en-US" sz="3600"/>
            <a:t>MOU for Widely Held Titles</a:t>
          </a:r>
          <a:endParaRPr lang="en-US" sz="3600" dirty="0"/>
        </a:p>
      </dgm:t>
    </dgm:pt>
    <dgm:pt modelId="{E39BEDC9-26D2-F94F-9234-A1AC35C28352}" type="parTrans" cxnId="{C2DB4777-B586-124D-A964-42ED30A8E78D}">
      <dgm:prSet/>
      <dgm:spPr/>
      <dgm:t>
        <a:bodyPr/>
        <a:lstStyle/>
        <a:p>
          <a:endParaRPr lang="en-US"/>
        </a:p>
      </dgm:t>
    </dgm:pt>
    <dgm:pt modelId="{2C3E920C-F92D-9F4E-A30C-C02AF7EC6D89}" type="sibTrans" cxnId="{C2DB4777-B586-124D-A964-42ED30A8E78D}">
      <dgm:prSet/>
      <dgm:spPr/>
      <dgm:t>
        <a:bodyPr/>
        <a:lstStyle/>
        <a:p>
          <a:endParaRPr lang="en-US"/>
        </a:p>
      </dgm:t>
    </dgm:pt>
    <dgm:pt modelId="{694AE68B-DD57-664D-A8AB-050DB87E0C9E}">
      <dgm:prSet phldrT="[Text]" custT="1"/>
      <dgm:spPr/>
      <dgm:t>
        <a:bodyPr/>
        <a:lstStyle/>
        <a:p>
          <a:r>
            <a:rPr lang="en-US" sz="3600"/>
            <a:t>Recommended threshold of four print titles</a:t>
          </a:r>
          <a:endParaRPr lang="en-US" sz="3600" dirty="0"/>
        </a:p>
      </dgm:t>
    </dgm:pt>
    <dgm:pt modelId="{D6986408-F538-364C-9C41-D2AEAB774693}" type="parTrans" cxnId="{6E5A94A5-63F5-4149-8D3C-305F4DD4EF86}">
      <dgm:prSet/>
      <dgm:spPr/>
      <dgm:t>
        <a:bodyPr/>
        <a:lstStyle/>
        <a:p>
          <a:endParaRPr lang="en-US"/>
        </a:p>
      </dgm:t>
    </dgm:pt>
    <dgm:pt modelId="{0A47CE61-3F2D-ED45-AB92-F685B62DA852}" type="sibTrans" cxnId="{6E5A94A5-63F5-4149-8D3C-305F4DD4EF86}">
      <dgm:prSet/>
      <dgm:spPr/>
      <dgm:t>
        <a:bodyPr/>
        <a:lstStyle/>
        <a:p>
          <a:endParaRPr lang="en-US"/>
        </a:p>
      </dgm:t>
    </dgm:pt>
    <dgm:pt modelId="{69B19576-06CF-8E46-9E44-FCF9F218C3E7}">
      <dgm:prSet phldrT="[Text]" custT="1"/>
      <dgm:spPr/>
      <dgm:t>
        <a:bodyPr/>
        <a:lstStyle/>
        <a:p>
          <a:r>
            <a:rPr lang="en-US" sz="3600"/>
            <a:t>Acquisition of shared e-book collections</a:t>
          </a:r>
          <a:endParaRPr lang="en-US" sz="3600" dirty="0"/>
        </a:p>
      </dgm:t>
    </dgm:pt>
    <dgm:pt modelId="{86ED1BEE-162D-4E4F-AC24-A567AFE625E5}" type="parTrans" cxnId="{C6457402-5C8B-534F-91DC-73ABFA5577C0}">
      <dgm:prSet/>
      <dgm:spPr/>
      <dgm:t>
        <a:bodyPr/>
        <a:lstStyle/>
        <a:p>
          <a:endParaRPr lang="en-US"/>
        </a:p>
      </dgm:t>
    </dgm:pt>
    <dgm:pt modelId="{E2DE20A7-E812-964D-9CC0-D101E00BF631}" type="sibTrans" cxnId="{C6457402-5C8B-534F-91DC-73ABFA5577C0}">
      <dgm:prSet/>
      <dgm:spPr/>
      <dgm:t>
        <a:bodyPr/>
        <a:lstStyle/>
        <a:p>
          <a:endParaRPr lang="en-US"/>
        </a:p>
      </dgm:t>
    </dgm:pt>
    <dgm:pt modelId="{B36E8540-6C8E-8C49-9028-0CE6A5206769}" type="pres">
      <dgm:prSet presAssocID="{67EF2131-6BB6-034F-92D1-4A28A4DE343F}" presName="linear" presStyleCnt="0">
        <dgm:presLayoutVars>
          <dgm:animLvl val="lvl"/>
          <dgm:resizeHandles val="exact"/>
        </dgm:presLayoutVars>
      </dgm:prSet>
      <dgm:spPr/>
    </dgm:pt>
    <dgm:pt modelId="{2BADEFEA-CFAD-B94D-A376-A3E768899E3D}" type="pres">
      <dgm:prSet presAssocID="{0A0DA4C8-B524-1D43-B986-8C3E9F275E4B}" presName="parentText" presStyleLbl="node1" presStyleIdx="0" presStyleCnt="4">
        <dgm:presLayoutVars>
          <dgm:chMax val="0"/>
          <dgm:bulletEnabled val="1"/>
        </dgm:presLayoutVars>
      </dgm:prSet>
      <dgm:spPr/>
    </dgm:pt>
    <dgm:pt modelId="{23A6DBC6-B8BA-EE46-B05E-DA5A14017DEF}" type="pres">
      <dgm:prSet presAssocID="{D36A5E51-1272-8C41-B373-E8E557ED6270}" presName="spacer" presStyleCnt="0"/>
      <dgm:spPr/>
    </dgm:pt>
    <dgm:pt modelId="{BBB8C743-8576-A243-A25D-6F9A12A808AB}" type="pres">
      <dgm:prSet presAssocID="{0D4E534C-2D30-BF45-A657-38552A4AD1D4}" presName="parentText" presStyleLbl="node1" presStyleIdx="1" presStyleCnt="4">
        <dgm:presLayoutVars>
          <dgm:chMax val="0"/>
          <dgm:bulletEnabled val="1"/>
        </dgm:presLayoutVars>
      </dgm:prSet>
      <dgm:spPr/>
    </dgm:pt>
    <dgm:pt modelId="{EBB0D3B6-BEDD-A448-B68E-1E16FFD257CF}" type="pres">
      <dgm:prSet presAssocID="{2C3E920C-F92D-9F4E-A30C-C02AF7EC6D89}" presName="spacer" presStyleCnt="0"/>
      <dgm:spPr/>
    </dgm:pt>
    <dgm:pt modelId="{F6C253AF-DB66-344C-8525-94D0C19CB655}" type="pres">
      <dgm:prSet presAssocID="{694AE68B-DD57-664D-A8AB-050DB87E0C9E}" presName="parentText" presStyleLbl="node1" presStyleIdx="2" presStyleCnt="4">
        <dgm:presLayoutVars>
          <dgm:chMax val="0"/>
          <dgm:bulletEnabled val="1"/>
        </dgm:presLayoutVars>
      </dgm:prSet>
      <dgm:spPr/>
    </dgm:pt>
    <dgm:pt modelId="{6900B194-3DBD-ED4E-82F5-413E52037CB4}" type="pres">
      <dgm:prSet presAssocID="{0A47CE61-3F2D-ED45-AB92-F685B62DA852}" presName="spacer" presStyleCnt="0"/>
      <dgm:spPr/>
    </dgm:pt>
    <dgm:pt modelId="{878947A3-C5F9-554F-B52C-ABA7829E7B28}" type="pres">
      <dgm:prSet presAssocID="{69B19576-06CF-8E46-9E44-FCF9F218C3E7}" presName="parentText" presStyleLbl="node1" presStyleIdx="3" presStyleCnt="4">
        <dgm:presLayoutVars>
          <dgm:chMax val="0"/>
          <dgm:bulletEnabled val="1"/>
        </dgm:presLayoutVars>
      </dgm:prSet>
      <dgm:spPr/>
    </dgm:pt>
  </dgm:ptLst>
  <dgm:cxnLst>
    <dgm:cxn modelId="{C6457402-5C8B-534F-91DC-73ABFA5577C0}" srcId="{67EF2131-6BB6-034F-92D1-4A28A4DE343F}" destId="{69B19576-06CF-8E46-9E44-FCF9F218C3E7}" srcOrd="3" destOrd="0" parTransId="{86ED1BEE-162D-4E4F-AC24-A567AFE625E5}" sibTransId="{E2DE20A7-E812-964D-9CC0-D101E00BF631}"/>
    <dgm:cxn modelId="{C2DB4777-B586-124D-A964-42ED30A8E78D}" srcId="{67EF2131-6BB6-034F-92D1-4A28A4DE343F}" destId="{0D4E534C-2D30-BF45-A657-38552A4AD1D4}" srcOrd="1" destOrd="0" parTransId="{E39BEDC9-26D2-F94F-9234-A1AC35C28352}" sibTransId="{2C3E920C-F92D-9F4E-A30C-C02AF7EC6D89}"/>
    <dgm:cxn modelId="{C26BD38B-0B94-4348-9B97-2CFC4FBE79DD}" type="presOf" srcId="{67EF2131-6BB6-034F-92D1-4A28A4DE343F}" destId="{B36E8540-6C8E-8C49-9028-0CE6A5206769}" srcOrd="0" destOrd="0" presId="urn:microsoft.com/office/officeart/2005/8/layout/vList2"/>
    <dgm:cxn modelId="{7EC93996-FF16-6349-95BE-0D35FF4407F5}" type="presOf" srcId="{0A0DA4C8-B524-1D43-B986-8C3E9F275E4B}" destId="{2BADEFEA-CFAD-B94D-A376-A3E768899E3D}" srcOrd="0" destOrd="0" presId="urn:microsoft.com/office/officeart/2005/8/layout/vList2"/>
    <dgm:cxn modelId="{097309A2-FF44-4A47-8A1C-406144BD198F}" type="presOf" srcId="{0D4E534C-2D30-BF45-A657-38552A4AD1D4}" destId="{BBB8C743-8576-A243-A25D-6F9A12A808AB}" srcOrd="0" destOrd="0" presId="urn:microsoft.com/office/officeart/2005/8/layout/vList2"/>
    <dgm:cxn modelId="{10B799A4-6650-104E-9EAE-6BDDD05FEC20}" type="presOf" srcId="{694AE68B-DD57-664D-A8AB-050DB87E0C9E}" destId="{F6C253AF-DB66-344C-8525-94D0C19CB655}" srcOrd="0" destOrd="0" presId="urn:microsoft.com/office/officeart/2005/8/layout/vList2"/>
    <dgm:cxn modelId="{6E5A94A5-63F5-4149-8D3C-305F4DD4EF86}" srcId="{67EF2131-6BB6-034F-92D1-4A28A4DE343F}" destId="{694AE68B-DD57-664D-A8AB-050DB87E0C9E}" srcOrd="2" destOrd="0" parTransId="{D6986408-F538-364C-9C41-D2AEAB774693}" sibTransId="{0A47CE61-3F2D-ED45-AB92-F685B62DA852}"/>
    <dgm:cxn modelId="{9CE035AA-00D1-DC45-B6E2-DE6FD44F5BC1}" type="presOf" srcId="{69B19576-06CF-8E46-9E44-FCF9F218C3E7}" destId="{878947A3-C5F9-554F-B52C-ABA7829E7B28}" srcOrd="0" destOrd="0" presId="urn:microsoft.com/office/officeart/2005/8/layout/vList2"/>
    <dgm:cxn modelId="{66FAD0E5-47C5-EB4D-8C0A-A0770D5602A2}" srcId="{67EF2131-6BB6-034F-92D1-4A28A4DE343F}" destId="{0A0DA4C8-B524-1D43-B986-8C3E9F275E4B}" srcOrd="0" destOrd="0" parTransId="{E4DD02AF-B694-0B43-B2E5-41111AEB6B65}" sibTransId="{D36A5E51-1272-8C41-B373-E8E557ED6270}"/>
    <dgm:cxn modelId="{414546B3-DACF-AE4C-88ED-2211FF87DE5F}" type="presParOf" srcId="{B36E8540-6C8E-8C49-9028-0CE6A5206769}" destId="{2BADEFEA-CFAD-B94D-A376-A3E768899E3D}" srcOrd="0" destOrd="0" presId="urn:microsoft.com/office/officeart/2005/8/layout/vList2"/>
    <dgm:cxn modelId="{2B0875A9-DF91-524A-8904-69BC8E98276E}" type="presParOf" srcId="{B36E8540-6C8E-8C49-9028-0CE6A5206769}" destId="{23A6DBC6-B8BA-EE46-B05E-DA5A14017DEF}" srcOrd="1" destOrd="0" presId="urn:microsoft.com/office/officeart/2005/8/layout/vList2"/>
    <dgm:cxn modelId="{5702D16A-015E-1C41-85AC-4D66FEEB3217}" type="presParOf" srcId="{B36E8540-6C8E-8C49-9028-0CE6A5206769}" destId="{BBB8C743-8576-A243-A25D-6F9A12A808AB}" srcOrd="2" destOrd="0" presId="urn:microsoft.com/office/officeart/2005/8/layout/vList2"/>
    <dgm:cxn modelId="{459E8CE0-C4B5-044F-8F05-23BAF917BFA7}" type="presParOf" srcId="{B36E8540-6C8E-8C49-9028-0CE6A5206769}" destId="{EBB0D3B6-BEDD-A448-B68E-1E16FFD257CF}" srcOrd="3" destOrd="0" presId="urn:microsoft.com/office/officeart/2005/8/layout/vList2"/>
    <dgm:cxn modelId="{6FDD378A-5CFC-E94F-87B8-264670296CA5}" type="presParOf" srcId="{B36E8540-6C8E-8C49-9028-0CE6A5206769}" destId="{F6C253AF-DB66-344C-8525-94D0C19CB655}" srcOrd="4" destOrd="0" presId="urn:microsoft.com/office/officeart/2005/8/layout/vList2"/>
    <dgm:cxn modelId="{7E81006A-8153-5640-8097-D6DF28417065}" type="presParOf" srcId="{B36E8540-6C8E-8C49-9028-0CE6A5206769}" destId="{6900B194-3DBD-ED4E-82F5-413E52037CB4}" srcOrd="5" destOrd="0" presId="urn:microsoft.com/office/officeart/2005/8/layout/vList2"/>
    <dgm:cxn modelId="{D26E4835-990F-5846-8060-B09EDC76CB8A}" type="presParOf" srcId="{B36E8540-6C8E-8C49-9028-0CE6A5206769}" destId="{878947A3-C5F9-554F-B52C-ABA7829E7B2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4CA3A-CC47-47DF-AF20-63A9ED826F55}">
      <dsp:nvSpPr>
        <dsp:cNvPr id="0" name=""/>
        <dsp:cNvSpPr/>
      </dsp:nvSpPr>
      <dsp:spPr>
        <a:xfrm>
          <a:off x="9243" y="2070516"/>
          <a:ext cx="4040906" cy="997344"/>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2013</a:t>
          </a:r>
        </a:p>
      </dsp:txBody>
      <dsp:txXfrm>
        <a:off x="9243" y="2070516"/>
        <a:ext cx="3791570" cy="997344"/>
      </dsp:txXfrm>
    </dsp:sp>
    <dsp:sp modelId="{80921BCC-670A-4941-9911-2E6CE536CD19}">
      <dsp:nvSpPr>
        <dsp:cNvPr id="0" name=""/>
        <dsp:cNvSpPr/>
      </dsp:nvSpPr>
      <dsp:spPr>
        <a:xfrm>
          <a:off x="3241969" y="2070516"/>
          <a:ext cx="4040906" cy="997344"/>
        </a:xfrm>
        <a:prstGeom prst="chevron">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2022</a:t>
          </a:r>
        </a:p>
      </dsp:txBody>
      <dsp:txXfrm>
        <a:off x="3740641" y="2070516"/>
        <a:ext cx="3043562" cy="997344"/>
      </dsp:txXfrm>
    </dsp:sp>
    <dsp:sp modelId="{41F0E089-F81C-4511-BBC9-F1B8F2596786}">
      <dsp:nvSpPr>
        <dsp:cNvPr id="0" name=""/>
        <dsp:cNvSpPr/>
      </dsp:nvSpPr>
      <dsp:spPr>
        <a:xfrm>
          <a:off x="6474693" y="2070516"/>
          <a:ext cx="4040906" cy="997344"/>
        </a:xfrm>
        <a:prstGeom prst="chevron">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2023</a:t>
          </a:r>
        </a:p>
      </dsp:txBody>
      <dsp:txXfrm>
        <a:off x="6973365" y="2070516"/>
        <a:ext cx="3043562" cy="997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DEFEA-CFAD-B94D-A376-A3E768899E3D}">
      <dsp:nvSpPr>
        <dsp:cNvPr id="0" name=""/>
        <dsp:cNvSpPr/>
      </dsp:nvSpPr>
      <dsp:spPr>
        <a:xfrm>
          <a:off x="0" y="4149"/>
          <a:ext cx="10515600" cy="973440"/>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MOU for Rare and Unique Materials</a:t>
          </a:r>
          <a:endParaRPr lang="en-US" sz="3600" kern="1200" dirty="0"/>
        </a:p>
      </dsp:txBody>
      <dsp:txXfrm>
        <a:off x="47519" y="51668"/>
        <a:ext cx="10420562" cy="878402"/>
      </dsp:txXfrm>
    </dsp:sp>
    <dsp:sp modelId="{BBB8C743-8576-A243-A25D-6F9A12A808AB}">
      <dsp:nvSpPr>
        <dsp:cNvPr id="0" name=""/>
        <dsp:cNvSpPr/>
      </dsp:nvSpPr>
      <dsp:spPr>
        <a:xfrm>
          <a:off x="0" y="1127349"/>
          <a:ext cx="10515600" cy="973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MOU for Widely Held Titles</a:t>
          </a:r>
          <a:endParaRPr lang="en-US" sz="3600" kern="1200" dirty="0"/>
        </a:p>
      </dsp:txBody>
      <dsp:txXfrm>
        <a:off x="47519" y="1174868"/>
        <a:ext cx="10420562" cy="878402"/>
      </dsp:txXfrm>
    </dsp:sp>
    <dsp:sp modelId="{F6C253AF-DB66-344C-8525-94D0C19CB655}">
      <dsp:nvSpPr>
        <dsp:cNvPr id="0" name=""/>
        <dsp:cNvSpPr/>
      </dsp:nvSpPr>
      <dsp:spPr>
        <a:xfrm>
          <a:off x="0" y="2250549"/>
          <a:ext cx="10515600" cy="973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Recommended threshold of four print titles</a:t>
          </a:r>
          <a:endParaRPr lang="en-US" sz="3600" kern="1200" dirty="0"/>
        </a:p>
      </dsp:txBody>
      <dsp:txXfrm>
        <a:off x="47519" y="2298068"/>
        <a:ext cx="10420562" cy="878402"/>
      </dsp:txXfrm>
    </dsp:sp>
    <dsp:sp modelId="{878947A3-C5F9-554F-B52C-ABA7829E7B28}">
      <dsp:nvSpPr>
        <dsp:cNvPr id="0" name=""/>
        <dsp:cNvSpPr/>
      </dsp:nvSpPr>
      <dsp:spPr>
        <a:xfrm>
          <a:off x="0" y="3373749"/>
          <a:ext cx="10515600" cy="973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Acquisition of shared e-book collections</a:t>
          </a:r>
          <a:endParaRPr lang="en-US" sz="3600" kern="1200" dirty="0"/>
        </a:p>
      </dsp:txBody>
      <dsp:txXfrm>
        <a:off x="47519" y="3421268"/>
        <a:ext cx="10420562" cy="87840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84B0C-F2A7-3C4A-9B58-E389617ACC96}" type="datetimeFigureOut">
              <a:rPr lang="en-US" smtClean="0"/>
              <a:t>6/21/23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6DE67-B6EA-6D43-BE09-3794FF85B4A5}" type="slidenum">
              <a:rPr lang="en-US" smtClean="0"/>
              <a:t>‹#›</a:t>
            </a:fld>
            <a:endParaRPr lang="en-US"/>
          </a:p>
        </p:txBody>
      </p:sp>
    </p:spTree>
    <p:extLst>
      <p:ext uri="{BB962C8B-B14F-4D97-AF65-F5344CB8AC3E}">
        <p14:creationId xmlns:p14="http://schemas.microsoft.com/office/powerpoint/2010/main" val="109658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Good morning, everyone. My name is Summer Durrant and I’m the E-Resources Librarian at VIVA, which is Virginia’s Academic Library Consortium. And I will be speaking about the evolution of shared print initiatives in Virginia.</a:t>
            </a:r>
          </a:p>
        </p:txBody>
      </p:sp>
      <p:sp>
        <p:nvSpPr>
          <p:cNvPr id="4" name="Slide Number Placeholder 3"/>
          <p:cNvSpPr>
            <a:spLocks noGrp="1"/>
          </p:cNvSpPr>
          <p:nvPr>
            <p:ph type="sldNum" sz="quarter" idx="5"/>
          </p:nvPr>
        </p:nvSpPr>
        <p:spPr/>
        <p:txBody>
          <a:bodyPr/>
          <a:lstStyle/>
          <a:p>
            <a:fld id="{4586DE67-B6EA-6D43-BE09-3794FF85B4A5}" type="slidenum">
              <a:rPr lang="en-US" smtClean="0"/>
              <a:t>1</a:t>
            </a:fld>
            <a:endParaRPr lang="en-US"/>
          </a:p>
        </p:txBody>
      </p:sp>
    </p:spTree>
    <p:extLst>
      <p:ext uri="{BB962C8B-B14F-4D97-AF65-F5344CB8AC3E}">
        <p14:creationId xmlns:p14="http://schemas.microsoft.com/office/powerpoint/2010/main" val="187600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So this brings me to the conclusion. In January of this year, VIVA officially became part of the EAST shared print program. 11 institutions, which includes all 8 research institutions in the state, participate as retention partners. And you can see the full list of institutions on the slide. And the address the issue of borrowing, all of the remaining public institutions and 2 private institutions participating as consortial supporting partnership, which means that they don’t retain any titles but do participate in resource sharing.</a:t>
            </a:r>
          </a:p>
        </p:txBody>
      </p:sp>
      <p:sp>
        <p:nvSpPr>
          <p:cNvPr id="4" name="Slide Number Placeholder 3"/>
          <p:cNvSpPr>
            <a:spLocks noGrp="1"/>
          </p:cNvSpPr>
          <p:nvPr>
            <p:ph type="sldNum" sz="quarter" idx="5"/>
          </p:nvPr>
        </p:nvSpPr>
        <p:spPr/>
        <p:txBody>
          <a:bodyPr/>
          <a:lstStyle/>
          <a:p>
            <a:fld id="{4586DE67-B6EA-6D43-BE09-3794FF85B4A5}" type="slidenum">
              <a:rPr lang="en-US" smtClean="0"/>
              <a:t>11</a:t>
            </a:fld>
            <a:endParaRPr lang="en-US"/>
          </a:p>
        </p:txBody>
      </p:sp>
    </p:spTree>
    <p:extLst>
      <p:ext uri="{BB962C8B-B14F-4D97-AF65-F5344CB8AC3E}">
        <p14:creationId xmlns:p14="http://schemas.microsoft.com/office/powerpoint/2010/main" val="141683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Our shared print initiatives have been organized through our academic library consortium, so I wanted to start with some background information on VIVA. VIVA is a consortium of 71 academic libraries in Virginia. Our members include both public and private, non-profit, colleges and universities. For nearly 30 years, VIVA has supported the library community in shared initiatives, such as cooperative purchasing, resource sharing, and open and affordable course content. And our core mission is to level the academic playing field in Virginia, ensuring that students and faculty have access to the same core resources regardless of whether they are at a small community college or large research institution.</a:t>
            </a:r>
          </a:p>
        </p:txBody>
      </p:sp>
      <p:sp>
        <p:nvSpPr>
          <p:cNvPr id="4" name="Slide Number Placeholder 3"/>
          <p:cNvSpPr>
            <a:spLocks noGrp="1"/>
          </p:cNvSpPr>
          <p:nvPr>
            <p:ph type="sldNum" sz="quarter" idx="5"/>
          </p:nvPr>
        </p:nvSpPr>
        <p:spPr/>
        <p:txBody>
          <a:bodyPr/>
          <a:lstStyle/>
          <a:p>
            <a:fld id="{4586DE67-B6EA-6D43-BE09-3794FF85B4A5}" type="slidenum">
              <a:rPr lang="en-US" smtClean="0"/>
              <a:t>2</a:t>
            </a:fld>
            <a:endParaRPr lang="en-US"/>
          </a:p>
        </p:txBody>
      </p:sp>
    </p:spTree>
    <p:extLst>
      <p:ext uri="{BB962C8B-B14F-4D97-AF65-F5344CB8AC3E}">
        <p14:creationId xmlns:p14="http://schemas.microsoft.com/office/powerpoint/2010/main" val="3150274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I’m going to be talking about three projects that we’ve worked on over the past decade, starting with the VIVA Monographic Collection Analysis, which began in 2013 and then our more recently work with EAST on a Shared Print Pilot in 2022, which culminated in our decision to join the EAST network this year. My goal is really to provide some context on our goals for a shared print collection as well as some of the challenges we encountered and why we decided that joining EAST was the best decision for us.</a:t>
            </a:r>
          </a:p>
        </p:txBody>
      </p:sp>
      <p:sp>
        <p:nvSpPr>
          <p:cNvPr id="4" name="Slide Number Placeholder 3"/>
          <p:cNvSpPr>
            <a:spLocks noGrp="1"/>
          </p:cNvSpPr>
          <p:nvPr>
            <p:ph type="sldNum" sz="quarter" idx="5"/>
          </p:nvPr>
        </p:nvSpPr>
        <p:spPr/>
        <p:txBody>
          <a:bodyPr/>
          <a:lstStyle/>
          <a:p>
            <a:fld id="{4586DE67-B6EA-6D43-BE09-3794FF85B4A5}" type="slidenum">
              <a:rPr lang="en-US" smtClean="0"/>
              <a:t>3</a:t>
            </a:fld>
            <a:endParaRPr lang="en-US"/>
          </a:p>
        </p:txBody>
      </p:sp>
    </p:spTree>
    <p:extLst>
      <p:ext uri="{BB962C8B-B14F-4D97-AF65-F5344CB8AC3E}">
        <p14:creationId xmlns:p14="http://schemas.microsoft.com/office/powerpoint/2010/main" val="159757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Neue" panose="02000503000000020004" pitchFamily="2" charset="0"/>
              </a:rPr>
              <a:t>About 10 years ago, we embarked on an ambitious project to analyze the main circulating print collections at 12 member institutions, which ended up being a little under 6 million records.</a:t>
            </a:r>
          </a:p>
          <a:p>
            <a:endParaRPr lang="en-US" dirty="0">
              <a:effectLst/>
              <a:latin typeface="Helvetica Neue" panose="02000503000000020004" pitchFamily="2" charset="0"/>
            </a:endParaRPr>
          </a:p>
          <a:p>
            <a:r>
              <a:rPr lang="en-US" dirty="0">
                <a:effectLst/>
                <a:latin typeface="Helvetica Neue" panose="02000503000000020004" pitchFamily="2" charset="0"/>
              </a:rPr>
              <a:t>We had some pretty diverse goals for the project:</a:t>
            </a:r>
          </a:p>
          <a:p>
            <a:endParaRPr lang="en-US" dirty="0">
              <a:effectLst/>
              <a:latin typeface="Helvetica Neue" panose="02000503000000020004" pitchFamily="2" charset="0"/>
            </a:endParaRPr>
          </a:p>
          <a:p>
            <a:pPr lvl="1">
              <a:buFont typeface="Arial" panose="020B0604020202020204" pitchFamily="34" charset="0"/>
              <a:buChar char="•"/>
            </a:pPr>
            <a:r>
              <a:rPr lang="en-US" dirty="0">
                <a:effectLst/>
                <a:latin typeface="Helvetica Neue" panose="02000503000000020004" pitchFamily="2" charset="0"/>
              </a:rPr>
              <a:t>The first was to pilot a coordinated, consortial approach to collection assessment. This is a huge challenge for us because we don’t share an ILS or discovery layer in Virginia. And our members use different vendors system so we needed to figure out how to pull all of our holdings together and analyze them.</a:t>
            </a:r>
          </a:p>
          <a:p>
            <a:pPr lvl="1">
              <a:buFont typeface="Arial" panose="020B0604020202020204" pitchFamily="34" charset="0"/>
              <a:buChar char="•"/>
            </a:pPr>
            <a:r>
              <a:rPr lang="en-US" dirty="0">
                <a:effectLst/>
                <a:latin typeface="Helvetica Neue" panose="02000503000000020004" pitchFamily="2" charset="0"/>
              </a:rPr>
              <a:t>Second, we had a strong focus on how we could use the results to inform future collection development.</a:t>
            </a:r>
          </a:p>
          <a:p>
            <a:pPr lvl="1">
              <a:buFont typeface="Arial" panose="020B0604020202020204" pitchFamily="34" charset="0"/>
              <a:buChar char="•"/>
            </a:pPr>
            <a:r>
              <a:rPr lang="en-US" dirty="0">
                <a:effectLst/>
                <a:latin typeface="Helvetica Neue" panose="02000503000000020004" pitchFamily="2" charset="0"/>
              </a:rPr>
              <a:t>Third, a number of institutions were planning building renovations so we wanted explore the possibility of reducing unnecessary duplication and facilitate strategic weeding.</a:t>
            </a:r>
          </a:p>
          <a:p>
            <a:pPr lvl="1">
              <a:buFont typeface="Arial" panose="020B0604020202020204" pitchFamily="34" charset="0"/>
              <a:buChar char="•"/>
            </a:pPr>
            <a:r>
              <a:rPr lang="en-US" dirty="0">
                <a:effectLst/>
                <a:latin typeface="Helvetica Neue" panose="02000503000000020004" pitchFamily="2" charset="0"/>
              </a:rPr>
              <a:t>Finally, we hoped to be able to provide remediated and enhanced records back to the participating schools.</a:t>
            </a:r>
            <a:br>
              <a:rPr lang="en-US" dirty="0">
                <a:effectLst/>
                <a:latin typeface="Helvetica Neue" panose="02000503000000020004" pitchFamily="2" charset="0"/>
              </a:rPr>
            </a:br>
            <a:endParaRPr lang="en-US" dirty="0">
              <a:effectLst/>
              <a:latin typeface="Helvetica Neue" panose="02000503000000020004" pitchFamily="2" charset="0"/>
            </a:endParaRPr>
          </a:p>
          <a:p>
            <a:r>
              <a:rPr lang="en-US" dirty="0">
                <a:effectLst/>
                <a:latin typeface="Helvetica Neue" panose="02000503000000020004" pitchFamily="2" charset="0"/>
              </a:rPr>
              <a:t>As to be expected, we encountered a lot of challenges. One is particular was the issue of ephemera. At the time we really didn’t have the tools we needed to identify and remove ephemera titles from our dataset. </a:t>
            </a:r>
          </a:p>
          <a:p>
            <a:endParaRPr lang="en-US" dirty="0">
              <a:effectLst/>
              <a:latin typeface="Helvetica Neue" panose="02000503000000020004" pitchFamily="2" charset="0"/>
            </a:endParaRPr>
          </a:p>
          <a:p>
            <a:r>
              <a:rPr lang="en-US" dirty="0">
                <a:effectLst/>
                <a:latin typeface="Helvetica Neue" panose="02000503000000020004" pitchFamily="2" charset="0"/>
              </a:rPr>
              <a:t>But overall our analysis focused on:</a:t>
            </a:r>
          </a:p>
          <a:p>
            <a:endParaRPr lang="en-US" dirty="0">
              <a:effectLst/>
              <a:latin typeface="Helvetica Neue" panose="02000503000000020004" pitchFamily="2" charset="0"/>
            </a:endParaRPr>
          </a:p>
          <a:p>
            <a:pPr lvl="1">
              <a:buFont typeface="Arial" panose="020B0604020202020204" pitchFamily="34" charset="0"/>
              <a:buChar char="•"/>
            </a:pPr>
            <a:r>
              <a:rPr lang="en-US" dirty="0">
                <a:effectLst/>
                <a:latin typeface="Helvetica Neue" panose="02000503000000020004" pitchFamily="2" charset="0"/>
              </a:rPr>
              <a:t>Rare and unique titles</a:t>
            </a:r>
          </a:p>
          <a:p>
            <a:pPr lvl="1">
              <a:buFont typeface="Arial" panose="020B0604020202020204" pitchFamily="34" charset="0"/>
              <a:buChar char="•"/>
            </a:pPr>
            <a:r>
              <a:rPr lang="en-US" dirty="0">
                <a:effectLst/>
                <a:latin typeface="Helvetica Neue" panose="02000503000000020004" pitchFamily="2" charset="0"/>
              </a:rPr>
              <a:t>Identifying local disciplinary strengths (so for example, Virginia Tech has a strong agricultural collection and VCU has a strong collection of art monographs.</a:t>
            </a:r>
          </a:p>
          <a:p>
            <a:pPr lvl="1">
              <a:buFont typeface="Arial" panose="020B0604020202020204" pitchFamily="34" charset="0"/>
              <a:buChar char="•"/>
            </a:pPr>
            <a:r>
              <a:rPr lang="en-US" dirty="0">
                <a:effectLst/>
                <a:latin typeface="Helvetica Neue" panose="02000503000000020004" pitchFamily="2" charset="0"/>
              </a:rPr>
              <a:t>Widely held and highly and recently circulated books (obviously we wanted to retain additional copies of high use materials, but this was also important for informing future collection development)</a:t>
            </a:r>
          </a:p>
          <a:p>
            <a:endParaRPr lang="en-US" dirty="0"/>
          </a:p>
        </p:txBody>
      </p:sp>
      <p:sp>
        <p:nvSpPr>
          <p:cNvPr id="4" name="Slide Number Placeholder 3"/>
          <p:cNvSpPr>
            <a:spLocks noGrp="1"/>
          </p:cNvSpPr>
          <p:nvPr>
            <p:ph type="sldNum" sz="quarter" idx="5"/>
          </p:nvPr>
        </p:nvSpPr>
        <p:spPr/>
        <p:txBody>
          <a:bodyPr/>
          <a:lstStyle/>
          <a:p>
            <a:fld id="{4586DE67-B6EA-6D43-BE09-3794FF85B4A5}" type="slidenum">
              <a:rPr lang="en-US" smtClean="0"/>
              <a:t>5</a:t>
            </a:fld>
            <a:endParaRPr lang="en-US"/>
          </a:p>
        </p:txBody>
      </p:sp>
    </p:spTree>
    <p:extLst>
      <p:ext uri="{BB962C8B-B14F-4D97-AF65-F5344CB8AC3E}">
        <p14:creationId xmlns:p14="http://schemas.microsoft.com/office/powerpoint/2010/main" val="4122843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Neue" panose="02000503000000020004" pitchFamily="2" charset="0"/>
              </a:rPr>
              <a:t>Some of the recommendations and outcomes that emerged from the project include:</a:t>
            </a:r>
          </a:p>
          <a:p>
            <a:endParaRPr lang="en-US" dirty="0">
              <a:effectLst/>
              <a:latin typeface="Helvetica Neue" panose="02000503000000020004" pitchFamily="2" charset="0"/>
            </a:endParaRPr>
          </a:p>
          <a:p>
            <a:pPr lvl="1">
              <a:buFont typeface="Arial" panose="020B0604020202020204" pitchFamily="34" charset="0"/>
              <a:buChar char="•"/>
            </a:pPr>
            <a:r>
              <a:rPr lang="en-US" dirty="0">
                <a:effectLst/>
                <a:latin typeface="Helvetica Neue" panose="02000503000000020004" pitchFamily="2" charset="0"/>
              </a:rPr>
              <a:t>Memorandum of Rare and Unique Materials - so institutions agreed to retain identified rare and unique materials for an initial 10 year period. These were titles held by fewer than 10 libraries in the United States.</a:t>
            </a:r>
          </a:p>
          <a:p>
            <a:pPr lvl="1">
              <a:buFont typeface="Arial" panose="020B0604020202020204" pitchFamily="34" charset="0"/>
              <a:buChar char="•"/>
            </a:pPr>
            <a:r>
              <a:rPr lang="en-US" dirty="0">
                <a:effectLst/>
                <a:latin typeface="Helvetica Neue" panose="02000503000000020004" pitchFamily="2" charset="0"/>
              </a:rPr>
              <a:t>Memorandum of Widely Held Titles - we discovered that there was a lot of duplication in print titles across the state, so to facilitate strategic weeding, we earmarked 2 copies for retention in the state, but if a title had never circulated, then we decided that 1 copy would suffice. From this, we developed a safe to weed list that institutions could use to deaccession materials knowing that at least 1 or 2 copies were retained and available for ILL in the state.</a:t>
            </a:r>
          </a:p>
          <a:p>
            <a:pPr lvl="1">
              <a:buFont typeface="Arial" panose="020B0604020202020204" pitchFamily="34" charset="0"/>
              <a:buChar char="•"/>
            </a:pPr>
            <a:r>
              <a:rPr lang="en-US" dirty="0">
                <a:effectLst/>
                <a:latin typeface="Helvetica Neue" panose="02000503000000020004" pitchFamily="2" charset="0"/>
              </a:rPr>
              <a:t>We also developed a recommendation that libraries did not necessarily need to purchase a monograph if there were already four copies in the state. It was just a recommendation, so each institution could make their own determination if a title was needed or not. To provide this information to libraries, we worked with Gobi to create a tab that members could use when ordering to see how many other VIVA libraries had already ordered a particular title. </a:t>
            </a:r>
          </a:p>
          <a:p>
            <a:pPr lvl="1">
              <a:buFont typeface="Arial" panose="020B0604020202020204" pitchFamily="34" charset="0"/>
              <a:buChar char="•"/>
            </a:pPr>
            <a:r>
              <a:rPr lang="en-US" dirty="0">
                <a:effectLst/>
                <a:latin typeface="Helvetica Neue" panose="02000503000000020004" pitchFamily="2" charset="0"/>
              </a:rPr>
              <a:t>A final outcome was the acquisition of several new e-book collections. In particular, we used data on widely held and highly and recently used titles to determine top publishers and then looked for opportunities to purchase relevant e-book collections from those publishers.</a:t>
            </a:r>
          </a:p>
        </p:txBody>
      </p:sp>
      <p:sp>
        <p:nvSpPr>
          <p:cNvPr id="4" name="Slide Number Placeholder 3"/>
          <p:cNvSpPr>
            <a:spLocks noGrp="1"/>
          </p:cNvSpPr>
          <p:nvPr>
            <p:ph type="sldNum" sz="quarter" idx="5"/>
          </p:nvPr>
        </p:nvSpPr>
        <p:spPr/>
        <p:txBody>
          <a:bodyPr/>
          <a:lstStyle/>
          <a:p>
            <a:fld id="{4586DE67-B6EA-6D43-BE09-3794FF85B4A5}" type="slidenum">
              <a:rPr lang="en-US" smtClean="0"/>
              <a:t>6</a:t>
            </a:fld>
            <a:endParaRPr lang="en-US"/>
          </a:p>
        </p:txBody>
      </p:sp>
    </p:spTree>
    <p:extLst>
      <p:ext uri="{BB962C8B-B14F-4D97-AF65-F5344CB8AC3E}">
        <p14:creationId xmlns:p14="http://schemas.microsoft.com/office/powerpoint/2010/main" val="415151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6DE67-B6EA-6D43-BE09-3794FF85B4A5}" type="slidenum">
              <a:rPr lang="en-US" smtClean="0"/>
              <a:t>7</a:t>
            </a:fld>
            <a:endParaRPr lang="en-US"/>
          </a:p>
        </p:txBody>
      </p:sp>
    </p:spTree>
    <p:extLst>
      <p:ext uri="{BB962C8B-B14F-4D97-AF65-F5344CB8AC3E}">
        <p14:creationId xmlns:p14="http://schemas.microsoft.com/office/powerpoint/2010/main" val="3045408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Neue" panose="02000503000000020004" pitchFamily="2" charset="0"/>
              </a:rPr>
              <a:t>As you’ll recall, we initiated the print monograph collection analysis project in 2013 and the MOUs that resulted from it had an initial retention period of 10 years. As we neared the end of our MOUs, we decided to partner with EAST on a pilot project to explore participating in a formal shared print program.</a:t>
            </a:r>
          </a:p>
          <a:p>
            <a:endParaRPr lang="en-US" dirty="0">
              <a:effectLst/>
              <a:latin typeface="Helvetica Neue" panose="02000503000000020004" pitchFamily="2" charset="0"/>
            </a:endParaRPr>
          </a:p>
          <a:p>
            <a:r>
              <a:rPr lang="en-US" dirty="0">
                <a:effectLst/>
                <a:latin typeface="Helvetica Neue" panose="02000503000000020004" pitchFamily="2" charset="0"/>
              </a:rPr>
              <a:t>Our primary goal for the pilot project was to see if participating in a larger shared print program facilitated by EAST could alleviate the retention commitments on participating libraries while ensuring continued access to titles through the EAST network. As I mentioned earlier, a number of our members had embarked on building renovations and so there was a lot of discussion around revising existing commitments. In particular, ephemera titles continued to be a challenge for us. We had a difficult time identifying them in our holdings and as a result far too many made their way into our retention commitments. So we were especially interested in seeing if EAST could help us do a better job eliminating ephemera from our analysis.</a:t>
            </a:r>
          </a:p>
          <a:p>
            <a:endParaRPr lang="en-US" dirty="0">
              <a:effectLst/>
              <a:latin typeface="Helvetica Neue" panose="02000503000000020004" pitchFamily="2" charset="0"/>
            </a:endParaRPr>
          </a:p>
          <a:p>
            <a:r>
              <a:rPr lang="en-US" dirty="0">
                <a:effectLst/>
                <a:latin typeface="Helvetica Neue" panose="02000503000000020004" pitchFamily="2" charset="0"/>
              </a:rPr>
              <a:t>Three institutions participated in the pilot: James Madison University, Radford University, and William &amp; Mary.</a:t>
            </a:r>
          </a:p>
          <a:p>
            <a:endParaRPr lang="en-US" dirty="0"/>
          </a:p>
        </p:txBody>
      </p:sp>
      <p:sp>
        <p:nvSpPr>
          <p:cNvPr id="4" name="Slide Number Placeholder 3"/>
          <p:cNvSpPr>
            <a:spLocks noGrp="1"/>
          </p:cNvSpPr>
          <p:nvPr>
            <p:ph type="sldNum" sz="quarter" idx="5"/>
          </p:nvPr>
        </p:nvSpPr>
        <p:spPr/>
        <p:txBody>
          <a:bodyPr/>
          <a:lstStyle/>
          <a:p>
            <a:fld id="{4586DE67-B6EA-6D43-BE09-3794FF85B4A5}" type="slidenum">
              <a:rPr lang="en-US" smtClean="0"/>
              <a:t>8</a:t>
            </a:fld>
            <a:endParaRPr lang="en-US"/>
          </a:p>
        </p:txBody>
      </p:sp>
    </p:spTree>
    <p:extLst>
      <p:ext uri="{BB962C8B-B14F-4D97-AF65-F5344CB8AC3E}">
        <p14:creationId xmlns:p14="http://schemas.microsoft.com/office/powerpoint/2010/main" val="709708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Helvetica Neue" panose="02000503000000020004" pitchFamily="2" charset="0"/>
              </a:rPr>
              <a:t>Overall, the pilot was very useful and helped us make a decision about the best path forward for a shared print collection in Virginia. Through the pilot, we uncovered a number of benefits of participation:</a:t>
            </a:r>
          </a:p>
          <a:p>
            <a:endParaRPr lang="en-US" dirty="0">
              <a:effectLst/>
              <a:latin typeface="Helvetica Neue" panose="02000503000000020004" pitchFamily="2" charset="0"/>
            </a:endParaRPr>
          </a:p>
          <a:p>
            <a:pPr lvl="1">
              <a:buFont typeface="Arial" panose="020B0604020202020204" pitchFamily="34" charset="0"/>
              <a:buChar char="•"/>
            </a:pPr>
            <a:r>
              <a:rPr lang="en-US" dirty="0">
                <a:effectLst/>
                <a:latin typeface="Helvetica Neue" panose="02000503000000020004" pitchFamily="2" charset="0"/>
              </a:rPr>
              <a:t>Offer degrees of freedom to focus on local collections through deeper collaboration at scale</a:t>
            </a:r>
          </a:p>
          <a:p>
            <a:pPr lvl="1">
              <a:buFont typeface="Arial" panose="020B0604020202020204" pitchFamily="34" charset="0"/>
              <a:buChar char="•"/>
            </a:pPr>
            <a:r>
              <a:rPr lang="en-US" dirty="0">
                <a:effectLst/>
                <a:latin typeface="Helvetica Neue" panose="02000503000000020004" pitchFamily="2" charset="0"/>
              </a:rPr>
              <a:t>Facilitates intelligent deaccessioning of print titles from local collections when needed</a:t>
            </a:r>
          </a:p>
          <a:p>
            <a:pPr lvl="1">
              <a:buFont typeface="Arial" panose="020B0604020202020204" pitchFamily="34" charset="0"/>
              <a:buChar char="•"/>
            </a:pPr>
            <a:r>
              <a:rPr lang="en-US" dirty="0">
                <a:effectLst/>
                <a:latin typeface="Helvetica Neue" panose="02000503000000020004" pitchFamily="2" charset="0"/>
              </a:rPr>
              <a:t>Provide reassurance to stakeholders that deaccessioned titles remain available through resource sharing</a:t>
            </a:r>
          </a:p>
          <a:p>
            <a:pPr lvl="1">
              <a:buFont typeface="Arial" panose="020B0604020202020204" pitchFamily="34" charset="0"/>
              <a:buChar char="•"/>
            </a:pPr>
            <a:r>
              <a:rPr lang="en-US" dirty="0">
                <a:effectLst/>
                <a:latin typeface="Helvetica Neue" panose="02000503000000020004" pitchFamily="2" charset="0"/>
              </a:rPr>
              <a:t>Supports preservations of the cultural record and scholarly heritage as reflected in print library collections</a:t>
            </a:r>
            <a:br>
              <a:rPr lang="en-US" dirty="0">
                <a:effectLst/>
                <a:latin typeface="Helvetica Neue" panose="02000503000000020004" pitchFamily="2" charset="0"/>
              </a:rPr>
            </a:br>
            <a:endParaRPr lang="en-US" dirty="0">
              <a:effectLst/>
              <a:latin typeface="Helvetica Neue" panose="02000503000000020004" pitchFamily="2" charset="0"/>
            </a:endParaRPr>
          </a:p>
          <a:p>
            <a:r>
              <a:rPr lang="en-US" dirty="0">
                <a:effectLst/>
                <a:latin typeface="Helvetica Neue" panose="02000503000000020004" pitchFamily="2" charset="0"/>
              </a:rPr>
              <a:t>So basically, we learned that we wouldn’t have to remain as many titles in the state but could rely more on the EAST network. But we would also be adding a number of unique titles to the EAST network as well. It really felt like a win-win for us.</a:t>
            </a:r>
            <a:br>
              <a:rPr lang="en-US" dirty="0">
                <a:effectLst/>
                <a:latin typeface="Helvetica Neue" panose="02000503000000020004" pitchFamily="2" charset="0"/>
              </a:rPr>
            </a:br>
            <a:endParaRPr lang="en-US" dirty="0">
              <a:effectLst/>
              <a:latin typeface="Helvetica Neue" panose="02000503000000020004" pitchFamily="2" charset="0"/>
            </a:endParaRPr>
          </a:p>
          <a:p>
            <a:r>
              <a:rPr lang="en-US" dirty="0">
                <a:effectLst/>
                <a:latin typeface="Helvetica Neue" panose="02000503000000020004" pitchFamily="2" charset="0"/>
              </a:rPr>
              <a:t>However, there were a number of considerations that we had to think through. We had numerous discussions with our members about the time commitment required to pull their bibliographic records and then mark their retention commitments locally as well as in the OCLC </a:t>
            </a:r>
            <a:r>
              <a:rPr lang="en-US" dirty="0" err="1">
                <a:effectLst/>
                <a:latin typeface="Helvetica Neue" panose="02000503000000020004" pitchFamily="2" charset="0"/>
              </a:rPr>
              <a:t>WorldCat</a:t>
            </a:r>
            <a:r>
              <a:rPr lang="en-US" dirty="0">
                <a:effectLst/>
                <a:latin typeface="Helvetica Neue" panose="02000503000000020004" pitchFamily="2" charset="0"/>
              </a:rPr>
              <a:t>. We also had to resolve overlapping retentions. Our 10 year MOU had not expired, so we needed buy in from institutions to release everyone from their existing retentions and start fresh with EAST. And finally, for institutions not participating as retention partners, we needed to think through how to ensure that they would have continued access to titles through ILL if the titles were no longer retained in the state. This was a huge consideration because a number of institutions had weeded their collections using our “safe to weed” list with the understanding that the titles would be available for borrowing within the state. So we wanted to make sure we addressed that concern. </a:t>
            </a:r>
          </a:p>
          <a:p>
            <a:endParaRPr lang="en-US" dirty="0"/>
          </a:p>
        </p:txBody>
      </p:sp>
      <p:sp>
        <p:nvSpPr>
          <p:cNvPr id="4" name="Slide Number Placeholder 3"/>
          <p:cNvSpPr>
            <a:spLocks noGrp="1"/>
          </p:cNvSpPr>
          <p:nvPr>
            <p:ph type="sldNum" sz="quarter" idx="5"/>
          </p:nvPr>
        </p:nvSpPr>
        <p:spPr/>
        <p:txBody>
          <a:bodyPr/>
          <a:lstStyle/>
          <a:p>
            <a:fld id="{4586DE67-B6EA-6D43-BE09-3794FF85B4A5}" type="slidenum">
              <a:rPr lang="en-US" smtClean="0"/>
              <a:t>9</a:t>
            </a:fld>
            <a:endParaRPr lang="en-US"/>
          </a:p>
        </p:txBody>
      </p:sp>
    </p:spTree>
    <p:extLst>
      <p:ext uri="{BB962C8B-B14F-4D97-AF65-F5344CB8AC3E}">
        <p14:creationId xmlns:p14="http://schemas.microsoft.com/office/powerpoint/2010/main" val="455727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6DE67-B6EA-6D43-BE09-3794FF85B4A5}" type="slidenum">
              <a:rPr lang="en-US" smtClean="0"/>
              <a:t>10</a:t>
            </a:fld>
            <a:endParaRPr lang="en-US"/>
          </a:p>
        </p:txBody>
      </p:sp>
    </p:spTree>
    <p:extLst>
      <p:ext uri="{BB962C8B-B14F-4D97-AF65-F5344CB8AC3E}">
        <p14:creationId xmlns:p14="http://schemas.microsoft.com/office/powerpoint/2010/main" val="7900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3233-A957-17AF-A96E-EE64DCCA02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8CD6F0-AAB4-2726-3BA1-E46A6614C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C9229B-B2AA-1593-FE85-2E8FBA2F35D8}"/>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45CF009E-F6D2-D8F7-E889-D6D9E31BB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12AE4-51B2-9E92-0D71-A677DB103411}"/>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43588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EADA-FDBF-1AA1-2195-72C09D580A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30BAD7-64CC-A8AD-571D-85CCAA8FA3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84F7A3-3D84-E3AF-F342-F2E319D62C7E}"/>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1A506858-34ED-1AAE-7EF3-6F431E87B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ACC75-C0E1-EDC5-DDE9-7BDDA95D83D2}"/>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4216460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9B6494-6A83-A75B-9C54-81A0D3019E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EDF725-CA8C-2382-928C-D0A2E8428B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04992-6466-2523-4B07-3B796C50D4EE}"/>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ABFBF686-91B5-CEE9-AE7C-674D9BE357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771B7-A25A-C0BA-6357-10FA39D2B0AA}"/>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59259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22B7-F358-2143-DDF4-5C085BCEDD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B57855-886A-1941-4C21-0B5EBFA683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18093-34D4-9CCC-B137-99CF9BA0127F}"/>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830EFAF2-7ADE-AE0A-F0C2-FBDD1AA86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D8B2-A465-D009-AA90-AD4D1B75CE5E}"/>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34781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F783-3C83-98DF-5DF3-2747EAFEBC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4C45D2-33A5-BD34-B423-EC534609AB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C875AB-6441-1FD3-2DEE-3BF4E4A231B7}"/>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AD8D20F4-3625-6D23-825E-955CA12EF9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54DAB-EE38-10E0-43E7-9778B0F7F685}"/>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193147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92B60-457F-3BC8-58AA-8E02FC11C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FA826-AAEE-4607-6658-7D1A5BA72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1FF9E-162B-E92F-8789-D8F1790BFA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ACD08-11BE-C5E6-A675-9A9D8949AF0E}"/>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6" name="Footer Placeholder 5">
            <a:extLst>
              <a:ext uri="{FF2B5EF4-FFF2-40B4-BE49-F238E27FC236}">
                <a16:creationId xmlns:a16="http://schemas.microsoft.com/office/drawing/2014/main" id="{569048A6-0773-7467-7D74-93003ADEFC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961D2-AE3E-7AD8-F661-91C7C4AA0489}"/>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199744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1824-8D48-FCDA-7FCC-0FC6B469B6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1015B7-5720-5F62-0D8F-9E1E572C59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9CCEC7-5F6A-F7C3-8F42-4E048E372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D21F0-E303-E78E-8C56-D6C79E079A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2A901E-167D-F130-F838-29B1DF1C5F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F808BE-26EC-FA54-5BCE-70125085D2AC}"/>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8" name="Footer Placeholder 7">
            <a:extLst>
              <a:ext uri="{FF2B5EF4-FFF2-40B4-BE49-F238E27FC236}">
                <a16:creationId xmlns:a16="http://schemas.microsoft.com/office/drawing/2014/main" id="{8FEE3C3C-6BB2-9B76-7A66-D1EFB49A5F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331A8-9917-CD72-B49B-16CA4A831E89}"/>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230858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7CEAC-4348-6687-E542-687FC69E0E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350A4-1917-19BE-31C4-DB199B527211}"/>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4" name="Footer Placeholder 3">
            <a:extLst>
              <a:ext uri="{FF2B5EF4-FFF2-40B4-BE49-F238E27FC236}">
                <a16:creationId xmlns:a16="http://schemas.microsoft.com/office/drawing/2014/main" id="{0907E78C-10FB-3525-B609-F6D3C5A3F3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A3DFFD-DCE9-541E-CD93-8CBB1D22D1F0}"/>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350225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271C8C-45D8-1E3A-BA60-0E9E96372BE2}"/>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3" name="Footer Placeholder 2">
            <a:extLst>
              <a:ext uri="{FF2B5EF4-FFF2-40B4-BE49-F238E27FC236}">
                <a16:creationId xmlns:a16="http://schemas.microsoft.com/office/drawing/2014/main" id="{BB9604BA-6F5A-10B3-1037-19135FC58F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DD8DC-A497-05DF-75F5-C833B8300595}"/>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90307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C3A4-C62F-976D-73A6-1D153CFD4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7A4235-8972-1638-9C68-D8C6417A7D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F4C4D4-6FCB-1113-49A7-5310A70C2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4455A-216F-ACBE-2CC3-C3EF56D2CBDE}"/>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6" name="Footer Placeholder 5">
            <a:extLst>
              <a:ext uri="{FF2B5EF4-FFF2-40B4-BE49-F238E27FC236}">
                <a16:creationId xmlns:a16="http://schemas.microsoft.com/office/drawing/2014/main" id="{2B2E15DF-C6E4-38FB-6CE5-E48B190B08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75A81-869A-A35F-AC4E-20F28A035652}"/>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335445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1307-6D82-511B-A8FD-4B3DC76C2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F2C16C-AF80-67CF-C559-53AB027DF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C8B784-7060-BA3B-9456-941838A82C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A4BF6C-FE48-37E7-2FEF-A49743AB32BC}"/>
              </a:ext>
            </a:extLst>
          </p:cNvPr>
          <p:cNvSpPr>
            <a:spLocks noGrp="1"/>
          </p:cNvSpPr>
          <p:nvPr>
            <p:ph type="dt" sz="half" idx="10"/>
          </p:nvPr>
        </p:nvSpPr>
        <p:spPr/>
        <p:txBody>
          <a:bodyPr/>
          <a:lstStyle/>
          <a:p>
            <a:fld id="{03D8544F-737F-514A-8BE2-551CC8EC7FAB}" type="datetimeFigureOut">
              <a:rPr lang="en-US" smtClean="0"/>
              <a:t>6/21/23</a:t>
            </a:fld>
            <a:endParaRPr lang="en-US"/>
          </a:p>
        </p:txBody>
      </p:sp>
      <p:sp>
        <p:nvSpPr>
          <p:cNvPr id="6" name="Footer Placeholder 5">
            <a:extLst>
              <a:ext uri="{FF2B5EF4-FFF2-40B4-BE49-F238E27FC236}">
                <a16:creationId xmlns:a16="http://schemas.microsoft.com/office/drawing/2014/main" id="{A35EEFF1-0906-8878-AD35-6D2C717460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F41A8-30F4-775E-2715-17EC1833D778}"/>
              </a:ext>
            </a:extLst>
          </p:cNvPr>
          <p:cNvSpPr>
            <a:spLocks noGrp="1"/>
          </p:cNvSpPr>
          <p:nvPr>
            <p:ph type="sldNum" sz="quarter" idx="12"/>
          </p:nvPr>
        </p:nvSpPr>
        <p:spPr/>
        <p:txBody>
          <a:bodyPr/>
          <a:lstStyle/>
          <a:p>
            <a:fld id="{B8238F5F-AC73-844A-9B51-5B7D62FF8455}" type="slidenum">
              <a:rPr lang="en-US" smtClean="0"/>
              <a:t>‹#›</a:t>
            </a:fld>
            <a:endParaRPr lang="en-US"/>
          </a:p>
        </p:txBody>
      </p:sp>
    </p:spTree>
    <p:extLst>
      <p:ext uri="{BB962C8B-B14F-4D97-AF65-F5344CB8AC3E}">
        <p14:creationId xmlns:p14="http://schemas.microsoft.com/office/powerpoint/2010/main" val="312152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CB25B-4F0A-6532-868A-6298921EC2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133F41-18F0-708F-B37E-D788B259E3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1B212-BE31-4441-4A84-C93081FE14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8544F-737F-514A-8BE2-551CC8EC7FAB}" type="datetimeFigureOut">
              <a:rPr lang="en-US" smtClean="0"/>
              <a:t>6/21/23</a:t>
            </a:fld>
            <a:endParaRPr lang="en-US"/>
          </a:p>
        </p:txBody>
      </p:sp>
      <p:sp>
        <p:nvSpPr>
          <p:cNvPr id="5" name="Footer Placeholder 4">
            <a:extLst>
              <a:ext uri="{FF2B5EF4-FFF2-40B4-BE49-F238E27FC236}">
                <a16:creationId xmlns:a16="http://schemas.microsoft.com/office/drawing/2014/main" id="{DF2D7915-1F39-B0E3-94EA-E825EFA87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F6B62F-BD81-3236-C44C-B0E5EC574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38F5F-AC73-844A-9B51-5B7D62FF8455}" type="slidenum">
              <a:rPr lang="en-US" smtClean="0"/>
              <a:t>‹#›</a:t>
            </a:fld>
            <a:endParaRPr lang="en-US"/>
          </a:p>
        </p:txBody>
      </p:sp>
    </p:spTree>
    <p:extLst>
      <p:ext uri="{BB962C8B-B14F-4D97-AF65-F5344CB8AC3E}">
        <p14:creationId xmlns:p14="http://schemas.microsoft.com/office/powerpoint/2010/main" val="489812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sdurrant@gm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0E5FECD-C9FF-49B3-B1FD-6B2D855C4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5FF84A6-988C-DFDF-350C-5783280F6F97}"/>
              </a:ext>
            </a:extLst>
          </p:cNvPr>
          <p:cNvSpPr>
            <a:spLocks noGrp="1"/>
          </p:cNvSpPr>
          <p:nvPr>
            <p:ph type="ctrTitle"/>
          </p:nvPr>
        </p:nvSpPr>
        <p:spPr>
          <a:xfrm>
            <a:off x="874815" y="798703"/>
            <a:ext cx="6950524" cy="3072015"/>
          </a:xfrm>
        </p:spPr>
        <p:txBody>
          <a:bodyPr anchor="b">
            <a:normAutofit/>
          </a:bodyPr>
          <a:lstStyle/>
          <a:p>
            <a:pPr algn="l"/>
            <a:r>
              <a:rPr lang="en-US" b="1" dirty="0">
                <a:solidFill>
                  <a:srgbClr val="FFFFFF"/>
                </a:solidFill>
                <a:latin typeface="+mn-lt"/>
              </a:rPr>
              <a:t>Shared Print Initiatives in Virginia</a:t>
            </a:r>
          </a:p>
        </p:txBody>
      </p:sp>
      <p:sp>
        <p:nvSpPr>
          <p:cNvPr id="3" name="Subtitle 2">
            <a:extLst>
              <a:ext uri="{FF2B5EF4-FFF2-40B4-BE49-F238E27FC236}">
                <a16:creationId xmlns:a16="http://schemas.microsoft.com/office/drawing/2014/main" id="{CE9A954F-90E5-2551-8CDC-86DDB505777B}"/>
              </a:ext>
            </a:extLst>
          </p:cNvPr>
          <p:cNvSpPr>
            <a:spLocks noGrp="1"/>
          </p:cNvSpPr>
          <p:nvPr>
            <p:ph type="subTitle" idx="1"/>
          </p:nvPr>
        </p:nvSpPr>
        <p:spPr>
          <a:xfrm>
            <a:off x="870148" y="4504622"/>
            <a:ext cx="5221185" cy="1754133"/>
          </a:xfrm>
        </p:spPr>
        <p:txBody>
          <a:bodyPr anchor="t">
            <a:normAutofit lnSpcReduction="10000"/>
          </a:bodyPr>
          <a:lstStyle/>
          <a:p>
            <a:pPr algn="l"/>
            <a:r>
              <a:rPr lang="en-US" dirty="0">
                <a:solidFill>
                  <a:srgbClr val="FFFFFF"/>
                </a:solidFill>
              </a:rPr>
              <a:t>Summer Durrant</a:t>
            </a:r>
          </a:p>
          <a:p>
            <a:pPr algn="l"/>
            <a:r>
              <a:rPr lang="en-US" dirty="0">
                <a:solidFill>
                  <a:srgbClr val="FFFFFF"/>
                </a:solidFill>
              </a:rPr>
              <a:t>VIVA E-Resources Librarian</a:t>
            </a:r>
          </a:p>
          <a:p>
            <a:pPr algn="l"/>
            <a:r>
              <a:rPr lang="en-US" dirty="0">
                <a:solidFill>
                  <a:srgbClr val="FFFFFF"/>
                </a:solidFill>
              </a:rPr>
              <a:t>PAN Annual 2023</a:t>
            </a:r>
          </a:p>
          <a:p>
            <a:pPr algn="l"/>
            <a:r>
              <a:rPr lang="en-US" dirty="0">
                <a:solidFill>
                  <a:srgbClr val="FFFFFF"/>
                </a:solidFill>
              </a:rPr>
              <a:t>June 23, 2023</a:t>
            </a:r>
          </a:p>
        </p:txBody>
      </p:sp>
      <p:sp>
        <p:nvSpPr>
          <p:cNvPr id="17" name="Freeform: Shape 16">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4"/>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47474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A7F2BB-D4AD-70EA-B4C6-39DCCFCEBE32}"/>
              </a:ext>
            </a:extLst>
          </p:cNvPr>
          <p:cNvSpPr>
            <a:spLocks noGrp="1"/>
          </p:cNvSpPr>
          <p:nvPr>
            <p:ph type="title"/>
          </p:nvPr>
        </p:nvSpPr>
        <p:spPr/>
        <p:txBody>
          <a:bodyPr>
            <a:normAutofit/>
          </a:bodyPr>
          <a:lstStyle/>
          <a:p>
            <a:r>
              <a:rPr lang="en-US" b="1" dirty="0">
                <a:solidFill>
                  <a:schemeClr val="bg1"/>
                </a:solidFill>
              </a:rPr>
              <a:t>VIVA EAST Partnership</a:t>
            </a:r>
          </a:p>
        </p:txBody>
      </p:sp>
      <p:sp>
        <p:nvSpPr>
          <p:cNvPr id="5" name="Text Placeholder 4">
            <a:extLst>
              <a:ext uri="{FF2B5EF4-FFF2-40B4-BE49-F238E27FC236}">
                <a16:creationId xmlns:a16="http://schemas.microsoft.com/office/drawing/2014/main" id="{1C413B91-ABB3-7001-7C25-826BB5F0163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451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3694F-4D73-5B40-0545-103D2D9312D6}"/>
              </a:ext>
            </a:extLst>
          </p:cNvPr>
          <p:cNvSpPr>
            <a:spLocks noGrp="1"/>
          </p:cNvSpPr>
          <p:nvPr>
            <p:ph type="title"/>
          </p:nvPr>
        </p:nvSpPr>
        <p:spPr/>
        <p:txBody>
          <a:bodyPr>
            <a:normAutofit/>
          </a:bodyPr>
          <a:lstStyle/>
          <a:p>
            <a:r>
              <a:rPr lang="en-US" sz="4000" b="1" dirty="0">
                <a:solidFill>
                  <a:schemeClr val="accent2"/>
                </a:solidFill>
                <a:latin typeface="+mn-lt"/>
              </a:rPr>
              <a:t>VIVA EAST Partnership</a:t>
            </a:r>
          </a:p>
        </p:txBody>
      </p:sp>
      <p:sp>
        <p:nvSpPr>
          <p:cNvPr id="3" name="Content Placeholder 2">
            <a:extLst>
              <a:ext uri="{FF2B5EF4-FFF2-40B4-BE49-F238E27FC236}">
                <a16:creationId xmlns:a16="http://schemas.microsoft.com/office/drawing/2014/main" id="{D962019C-4BF4-7F80-E41C-2B517BE9B01B}"/>
              </a:ext>
            </a:extLst>
          </p:cNvPr>
          <p:cNvSpPr>
            <a:spLocks noGrp="1"/>
          </p:cNvSpPr>
          <p:nvPr>
            <p:ph sz="half" idx="1"/>
          </p:nvPr>
        </p:nvSpPr>
        <p:spPr/>
        <p:txBody>
          <a:bodyPr>
            <a:normAutofit/>
          </a:bodyPr>
          <a:lstStyle/>
          <a:p>
            <a:pPr marL="0" indent="0">
              <a:buNone/>
            </a:pPr>
            <a:r>
              <a:rPr lang="en-US" sz="2400" dirty="0">
                <a:solidFill>
                  <a:schemeClr val="tx1">
                    <a:lumMod val="65000"/>
                    <a:lumOff val="35000"/>
                  </a:schemeClr>
                </a:solidFill>
              </a:rPr>
              <a:t>In January 2023, VIVA officially became part of the EAST shared print program</a:t>
            </a:r>
          </a:p>
          <a:p>
            <a:pPr marL="0" indent="0">
              <a:buNone/>
            </a:pPr>
            <a:endParaRPr lang="en-US" sz="2400" dirty="0">
              <a:solidFill>
                <a:schemeClr val="tx1">
                  <a:lumMod val="65000"/>
                  <a:lumOff val="35000"/>
                </a:schemeClr>
              </a:solidFill>
            </a:endParaRPr>
          </a:p>
          <a:p>
            <a:pPr marL="0" indent="0">
              <a:buNone/>
            </a:pPr>
            <a:r>
              <a:rPr lang="en-US" sz="2400" dirty="0">
                <a:solidFill>
                  <a:schemeClr val="tx1">
                    <a:lumMod val="65000"/>
                    <a:lumOff val="35000"/>
                  </a:schemeClr>
                </a:solidFill>
              </a:rPr>
              <a:t>11 institutions, including all 8 research institutions, are participating as Retention Partners</a:t>
            </a:r>
          </a:p>
          <a:p>
            <a:pPr marL="0" indent="0">
              <a:buNone/>
            </a:pPr>
            <a:endParaRPr lang="en-US" sz="2400" dirty="0">
              <a:solidFill>
                <a:schemeClr val="tx1">
                  <a:lumMod val="65000"/>
                  <a:lumOff val="35000"/>
                </a:schemeClr>
              </a:solidFill>
            </a:endParaRPr>
          </a:p>
          <a:p>
            <a:pPr marL="0" indent="0">
              <a:buNone/>
            </a:pPr>
            <a:r>
              <a:rPr lang="en-US" sz="2400" dirty="0">
                <a:solidFill>
                  <a:schemeClr val="tx1">
                    <a:lumMod val="65000"/>
                    <a:lumOff val="35000"/>
                  </a:schemeClr>
                </a:solidFill>
              </a:rPr>
              <a:t>Remaining public institutions and 2 private institutions are Consortia Supporting Partners and participate in resource sharing</a:t>
            </a:r>
          </a:p>
        </p:txBody>
      </p:sp>
      <p:sp>
        <p:nvSpPr>
          <p:cNvPr id="4" name="Content Placeholder 3">
            <a:extLst>
              <a:ext uri="{FF2B5EF4-FFF2-40B4-BE49-F238E27FC236}">
                <a16:creationId xmlns:a16="http://schemas.microsoft.com/office/drawing/2014/main" id="{2DC4C5FC-2F68-51F7-061E-00E9D696F8E4}"/>
              </a:ext>
            </a:extLst>
          </p:cNvPr>
          <p:cNvSpPr>
            <a:spLocks noGrp="1"/>
          </p:cNvSpPr>
          <p:nvPr>
            <p:ph sz="half" idx="2"/>
          </p:nvPr>
        </p:nvSpPr>
        <p:spPr>
          <a:custGeom>
            <a:avLst/>
            <a:gdLst>
              <a:gd name="connsiteX0" fmla="*/ 0 w 5181600"/>
              <a:gd name="connsiteY0" fmla="*/ 0 h 4351338"/>
              <a:gd name="connsiteX1" fmla="*/ 492252 w 5181600"/>
              <a:gd name="connsiteY1" fmla="*/ 0 h 4351338"/>
              <a:gd name="connsiteX2" fmla="*/ 1191768 w 5181600"/>
              <a:gd name="connsiteY2" fmla="*/ 0 h 4351338"/>
              <a:gd name="connsiteX3" fmla="*/ 1787652 w 5181600"/>
              <a:gd name="connsiteY3" fmla="*/ 0 h 4351338"/>
              <a:gd name="connsiteX4" fmla="*/ 2435352 w 5181600"/>
              <a:gd name="connsiteY4" fmla="*/ 0 h 4351338"/>
              <a:gd name="connsiteX5" fmla="*/ 3186684 w 5181600"/>
              <a:gd name="connsiteY5" fmla="*/ 0 h 4351338"/>
              <a:gd name="connsiteX6" fmla="*/ 3730752 w 5181600"/>
              <a:gd name="connsiteY6" fmla="*/ 0 h 4351338"/>
              <a:gd name="connsiteX7" fmla="*/ 4430268 w 5181600"/>
              <a:gd name="connsiteY7" fmla="*/ 0 h 4351338"/>
              <a:gd name="connsiteX8" fmla="*/ 5181600 w 5181600"/>
              <a:gd name="connsiteY8" fmla="*/ 0 h 4351338"/>
              <a:gd name="connsiteX9" fmla="*/ 5181600 w 5181600"/>
              <a:gd name="connsiteY9" fmla="*/ 621620 h 4351338"/>
              <a:gd name="connsiteX10" fmla="*/ 5181600 w 5181600"/>
              <a:gd name="connsiteY10" fmla="*/ 1243239 h 4351338"/>
              <a:gd name="connsiteX11" fmla="*/ 5181600 w 5181600"/>
              <a:gd name="connsiteY11" fmla="*/ 1777832 h 4351338"/>
              <a:gd name="connsiteX12" fmla="*/ 5181600 w 5181600"/>
              <a:gd name="connsiteY12" fmla="*/ 2486479 h 4351338"/>
              <a:gd name="connsiteX13" fmla="*/ 5181600 w 5181600"/>
              <a:gd name="connsiteY13" fmla="*/ 3108099 h 4351338"/>
              <a:gd name="connsiteX14" fmla="*/ 5181600 w 5181600"/>
              <a:gd name="connsiteY14" fmla="*/ 3816745 h 4351338"/>
              <a:gd name="connsiteX15" fmla="*/ 5181600 w 5181600"/>
              <a:gd name="connsiteY15" fmla="*/ 4351338 h 4351338"/>
              <a:gd name="connsiteX16" fmla="*/ 4585716 w 5181600"/>
              <a:gd name="connsiteY16" fmla="*/ 4351338 h 4351338"/>
              <a:gd name="connsiteX17" fmla="*/ 3989832 w 5181600"/>
              <a:gd name="connsiteY17" fmla="*/ 4351338 h 4351338"/>
              <a:gd name="connsiteX18" fmla="*/ 3290316 w 5181600"/>
              <a:gd name="connsiteY18" fmla="*/ 4351338 h 4351338"/>
              <a:gd name="connsiteX19" fmla="*/ 2642616 w 5181600"/>
              <a:gd name="connsiteY19" fmla="*/ 4351338 h 4351338"/>
              <a:gd name="connsiteX20" fmla="*/ 1891284 w 5181600"/>
              <a:gd name="connsiteY20" fmla="*/ 4351338 h 4351338"/>
              <a:gd name="connsiteX21" fmla="*/ 1139952 w 5181600"/>
              <a:gd name="connsiteY21" fmla="*/ 4351338 h 4351338"/>
              <a:gd name="connsiteX22" fmla="*/ 0 w 5181600"/>
              <a:gd name="connsiteY22" fmla="*/ 4351338 h 4351338"/>
              <a:gd name="connsiteX23" fmla="*/ 0 w 5181600"/>
              <a:gd name="connsiteY23" fmla="*/ 3686205 h 4351338"/>
              <a:gd name="connsiteX24" fmla="*/ 0 w 5181600"/>
              <a:gd name="connsiteY24" fmla="*/ 3021072 h 4351338"/>
              <a:gd name="connsiteX25" fmla="*/ 0 w 5181600"/>
              <a:gd name="connsiteY25" fmla="*/ 2399452 h 4351338"/>
              <a:gd name="connsiteX26" fmla="*/ 0 w 5181600"/>
              <a:gd name="connsiteY26" fmla="*/ 1777832 h 4351338"/>
              <a:gd name="connsiteX27" fmla="*/ 0 w 5181600"/>
              <a:gd name="connsiteY27" fmla="*/ 1156213 h 4351338"/>
              <a:gd name="connsiteX28" fmla="*/ 0 w 5181600"/>
              <a:gd name="connsiteY28" fmla="*/ 665133 h 4351338"/>
              <a:gd name="connsiteX29" fmla="*/ 0 w 5181600"/>
              <a:gd name="connsiteY29"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181600" h="4351338" fill="none" extrusionOk="0">
                <a:moveTo>
                  <a:pt x="0" y="0"/>
                </a:moveTo>
                <a:cubicBezTo>
                  <a:pt x="132657" y="19297"/>
                  <a:pt x="340035" y="-11713"/>
                  <a:pt x="492252" y="0"/>
                </a:cubicBezTo>
                <a:cubicBezTo>
                  <a:pt x="644469" y="11713"/>
                  <a:pt x="940539" y="9076"/>
                  <a:pt x="1191768" y="0"/>
                </a:cubicBezTo>
                <a:cubicBezTo>
                  <a:pt x="1442997" y="-9076"/>
                  <a:pt x="1658456" y="14812"/>
                  <a:pt x="1787652" y="0"/>
                </a:cubicBezTo>
                <a:cubicBezTo>
                  <a:pt x="1916848" y="-14812"/>
                  <a:pt x="2127345" y="25474"/>
                  <a:pt x="2435352" y="0"/>
                </a:cubicBezTo>
                <a:cubicBezTo>
                  <a:pt x="2743359" y="-25474"/>
                  <a:pt x="2945595" y="-7601"/>
                  <a:pt x="3186684" y="0"/>
                </a:cubicBezTo>
                <a:cubicBezTo>
                  <a:pt x="3427773" y="7601"/>
                  <a:pt x="3532820" y="11046"/>
                  <a:pt x="3730752" y="0"/>
                </a:cubicBezTo>
                <a:cubicBezTo>
                  <a:pt x="3928684" y="-11046"/>
                  <a:pt x="4140818" y="-30100"/>
                  <a:pt x="4430268" y="0"/>
                </a:cubicBezTo>
                <a:cubicBezTo>
                  <a:pt x="4719718" y="30100"/>
                  <a:pt x="5022977" y="-7260"/>
                  <a:pt x="5181600" y="0"/>
                </a:cubicBezTo>
                <a:cubicBezTo>
                  <a:pt x="5172549" y="137560"/>
                  <a:pt x="5193877" y="380209"/>
                  <a:pt x="5181600" y="621620"/>
                </a:cubicBezTo>
                <a:cubicBezTo>
                  <a:pt x="5169323" y="863031"/>
                  <a:pt x="5167066" y="955548"/>
                  <a:pt x="5181600" y="1243239"/>
                </a:cubicBezTo>
                <a:cubicBezTo>
                  <a:pt x="5196134" y="1530930"/>
                  <a:pt x="5199320" y="1514019"/>
                  <a:pt x="5181600" y="1777832"/>
                </a:cubicBezTo>
                <a:cubicBezTo>
                  <a:pt x="5163880" y="2041645"/>
                  <a:pt x="5185633" y="2339678"/>
                  <a:pt x="5181600" y="2486479"/>
                </a:cubicBezTo>
                <a:cubicBezTo>
                  <a:pt x="5177567" y="2633280"/>
                  <a:pt x="5194852" y="2875464"/>
                  <a:pt x="5181600" y="3108099"/>
                </a:cubicBezTo>
                <a:cubicBezTo>
                  <a:pt x="5168348" y="3340734"/>
                  <a:pt x="5176140" y="3646988"/>
                  <a:pt x="5181600" y="3816745"/>
                </a:cubicBezTo>
                <a:cubicBezTo>
                  <a:pt x="5187060" y="3986502"/>
                  <a:pt x="5182444" y="4122311"/>
                  <a:pt x="5181600" y="4351338"/>
                </a:cubicBezTo>
                <a:cubicBezTo>
                  <a:pt x="4913892" y="4325700"/>
                  <a:pt x="4772611" y="4349943"/>
                  <a:pt x="4585716" y="4351338"/>
                </a:cubicBezTo>
                <a:cubicBezTo>
                  <a:pt x="4398821" y="4352733"/>
                  <a:pt x="4154547" y="4360016"/>
                  <a:pt x="3989832" y="4351338"/>
                </a:cubicBezTo>
                <a:cubicBezTo>
                  <a:pt x="3825117" y="4342660"/>
                  <a:pt x="3631909" y="4353456"/>
                  <a:pt x="3290316" y="4351338"/>
                </a:cubicBezTo>
                <a:cubicBezTo>
                  <a:pt x="2948723" y="4349220"/>
                  <a:pt x="2960833" y="4364525"/>
                  <a:pt x="2642616" y="4351338"/>
                </a:cubicBezTo>
                <a:cubicBezTo>
                  <a:pt x="2324399" y="4338151"/>
                  <a:pt x="2052030" y="4352550"/>
                  <a:pt x="1891284" y="4351338"/>
                </a:cubicBezTo>
                <a:cubicBezTo>
                  <a:pt x="1730538" y="4350126"/>
                  <a:pt x="1418144" y="4370793"/>
                  <a:pt x="1139952" y="4351338"/>
                </a:cubicBezTo>
                <a:cubicBezTo>
                  <a:pt x="861760" y="4331883"/>
                  <a:pt x="287708" y="4388616"/>
                  <a:pt x="0" y="4351338"/>
                </a:cubicBezTo>
                <a:cubicBezTo>
                  <a:pt x="32049" y="4140716"/>
                  <a:pt x="-9240" y="3850524"/>
                  <a:pt x="0" y="3686205"/>
                </a:cubicBezTo>
                <a:cubicBezTo>
                  <a:pt x="9240" y="3521886"/>
                  <a:pt x="-30972" y="3302462"/>
                  <a:pt x="0" y="3021072"/>
                </a:cubicBezTo>
                <a:cubicBezTo>
                  <a:pt x="30972" y="2739682"/>
                  <a:pt x="6901" y="2585997"/>
                  <a:pt x="0" y="2399452"/>
                </a:cubicBezTo>
                <a:cubicBezTo>
                  <a:pt x="-6901" y="2212907"/>
                  <a:pt x="20678" y="1908343"/>
                  <a:pt x="0" y="1777832"/>
                </a:cubicBezTo>
                <a:cubicBezTo>
                  <a:pt x="-20678" y="1647321"/>
                  <a:pt x="4895" y="1366491"/>
                  <a:pt x="0" y="1156213"/>
                </a:cubicBezTo>
                <a:cubicBezTo>
                  <a:pt x="-4895" y="945935"/>
                  <a:pt x="-3785" y="850271"/>
                  <a:pt x="0" y="665133"/>
                </a:cubicBezTo>
                <a:cubicBezTo>
                  <a:pt x="3785" y="479995"/>
                  <a:pt x="-13529" y="138964"/>
                  <a:pt x="0" y="0"/>
                </a:cubicBezTo>
                <a:close/>
              </a:path>
              <a:path w="5181600" h="4351338" stroke="0" extrusionOk="0">
                <a:moveTo>
                  <a:pt x="0" y="0"/>
                </a:moveTo>
                <a:cubicBezTo>
                  <a:pt x="258512" y="-25518"/>
                  <a:pt x="452312" y="24459"/>
                  <a:pt x="595884" y="0"/>
                </a:cubicBezTo>
                <a:cubicBezTo>
                  <a:pt x="739456" y="-24459"/>
                  <a:pt x="962925" y="-18471"/>
                  <a:pt x="1088136" y="0"/>
                </a:cubicBezTo>
                <a:cubicBezTo>
                  <a:pt x="1213347" y="18471"/>
                  <a:pt x="1483727" y="29212"/>
                  <a:pt x="1839468" y="0"/>
                </a:cubicBezTo>
                <a:cubicBezTo>
                  <a:pt x="2195209" y="-29212"/>
                  <a:pt x="2149059" y="-6305"/>
                  <a:pt x="2435352" y="0"/>
                </a:cubicBezTo>
                <a:cubicBezTo>
                  <a:pt x="2721645" y="6305"/>
                  <a:pt x="2819513" y="-6891"/>
                  <a:pt x="3031236" y="0"/>
                </a:cubicBezTo>
                <a:cubicBezTo>
                  <a:pt x="3242959" y="6891"/>
                  <a:pt x="3562977" y="27620"/>
                  <a:pt x="3782568" y="0"/>
                </a:cubicBezTo>
                <a:cubicBezTo>
                  <a:pt x="4002159" y="-27620"/>
                  <a:pt x="4173413" y="-245"/>
                  <a:pt x="4326636" y="0"/>
                </a:cubicBezTo>
                <a:cubicBezTo>
                  <a:pt x="4479859" y="245"/>
                  <a:pt x="4912977" y="-40948"/>
                  <a:pt x="5181600" y="0"/>
                </a:cubicBezTo>
                <a:cubicBezTo>
                  <a:pt x="5203742" y="150652"/>
                  <a:pt x="5171364" y="488752"/>
                  <a:pt x="5181600" y="708646"/>
                </a:cubicBezTo>
                <a:cubicBezTo>
                  <a:pt x="5191836" y="928540"/>
                  <a:pt x="5185677" y="1062403"/>
                  <a:pt x="5181600" y="1243239"/>
                </a:cubicBezTo>
                <a:cubicBezTo>
                  <a:pt x="5177523" y="1424075"/>
                  <a:pt x="5177106" y="1682658"/>
                  <a:pt x="5181600" y="1864859"/>
                </a:cubicBezTo>
                <a:cubicBezTo>
                  <a:pt x="5186094" y="2047060"/>
                  <a:pt x="5162558" y="2218524"/>
                  <a:pt x="5181600" y="2529992"/>
                </a:cubicBezTo>
                <a:cubicBezTo>
                  <a:pt x="5200642" y="2841460"/>
                  <a:pt x="5187813" y="2871475"/>
                  <a:pt x="5181600" y="3021072"/>
                </a:cubicBezTo>
                <a:cubicBezTo>
                  <a:pt x="5175387" y="3170669"/>
                  <a:pt x="5178198" y="3460075"/>
                  <a:pt x="5181600" y="3642692"/>
                </a:cubicBezTo>
                <a:cubicBezTo>
                  <a:pt x="5185002" y="3825309"/>
                  <a:pt x="5192872" y="4035116"/>
                  <a:pt x="5181600" y="4351338"/>
                </a:cubicBezTo>
                <a:cubicBezTo>
                  <a:pt x="4926216" y="4359264"/>
                  <a:pt x="4785427" y="4337640"/>
                  <a:pt x="4533900" y="4351338"/>
                </a:cubicBezTo>
                <a:cubicBezTo>
                  <a:pt x="4282373" y="4365036"/>
                  <a:pt x="4109389" y="4318831"/>
                  <a:pt x="3782568" y="4351338"/>
                </a:cubicBezTo>
                <a:cubicBezTo>
                  <a:pt x="3455747" y="4383845"/>
                  <a:pt x="3405914" y="4366503"/>
                  <a:pt x="3134868" y="4351338"/>
                </a:cubicBezTo>
                <a:cubicBezTo>
                  <a:pt x="2863822" y="4336173"/>
                  <a:pt x="2783293" y="4355854"/>
                  <a:pt x="2642616" y="4351338"/>
                </a:cubicBezTo>
                <a:cubicBezTo>
                  <a:pt x="2501939" y="4346822"/>
                  <a:pt x="2347708" y="4368985"/>
                  <a:pt x="2098548" y="4351338"/>
                </a:cubicBezTo>
                <a:cubicBezTo>
                  <a:pt x="1849388" y="4333691"/>
                  <a:pt x="1698867" y="4358072"/>
                  <a:pt x="1347216" y="4351338"/>
                </a:cubicBezTo>
                <a:cubicBezTo>
                  <a:pt x="995565" y="4344604"/>
                  <a:pt x="949426" y="4333456"/>
                  <a:pt x="699516" y="4351338"/>
                </a:cubicBezTo>
                <a:cubicBezTo>
                  <a:pt x="449606" y="4369220"/>
                  <a:pt x="175770" y="4332473"/>
                  <a:pt x="0" y="4351338"/>
                </a:cubicBezTo>
                <a:cubicBezTo>
                  <a:pt x="-12029" y="4058608"/>
                  <a:pt x="-19880" y="4013496"/>
                  <a:pt x="0" y="3729718"/>
                </a:cubicBezTo>
                <a:cubicBezTo>
                  <a:pt x="19880" y="3445940"/>
                  <a:pt x="-20297" y="3474562"/>
                  <a:pt x="0" y="3238639"/>
                </a:cubicBezTo>
                <a:cubicBezTo>
                  <a:pt x="20297" y="3002716"/>
                  <a:pt x="18965" y="2936085"/>
                  <a:pt x="0" y="2747559"/>
                </a:cubicBezTo>
                <a:cubicBezTo>
                  <a:pt x="-18965" y="2559033"/>
                  <a:pt x="-17186" y="2391825"/>
                  <a:pt x="0" y="2082426"/>
                </a:cubicBezTo>
                <a:cubicBezTo>
                  <a:pt x="17186" y="1773027"/>
                  <a:pt x="-2858" y="1691751"/>
                  <a:pt x="0" y="1547833"/>
                </a:cubicBezTo>
                <a:cubicBezTo>
                  <a:pt x="2858" y="1403915"/>
                  <a:pt x="27802" y="1081155"/>
                  <a:pt x="0" y="839187"/>
                </a:cubicBezTo>
                <a:cubicBezTo>
                  <a:pt x="-27802" y="597219"/>
                  <a:pt x="435" y="349829"/>
                  <a:pt x="0" y="0"/>
                </a:cubicBezTo>
                <a:close/>
              </a:path>
            </a:pathLst>
          </a:custGeom>
          <a:ln>
            <a:extLst>
              <a:ext uri="{C807C97D-BFC1-408E-A445-0C87EB9F89A2}">
                <ask:lineSketchStyleProps xmlns:ask="http://schemas.microsoft.com/office/drawing/2018/sketchyshapes" sd="1219033472">
                  <ask:type>
                    <ask:lineSketchFreehand/>
                  </ask:type>
                </ask:lineSketchStyleProps>
              </a:ext>
            </a:extLst>
          </a:ln>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b="1" dirty="0">
                <a:solidFill>
                  <a:schemeClr val="accent4"/>
                </a:solidFill>
              </a:rPr>
              <a:t>Retention Partners</a:t>
            </a:r>
          </a:p>
          <a:p>
            <a:r>
              <a:rPr lang="en-US" sz="1600" dirty="0">
                <a:solidFill>
                  <a:schemeClr val="tx1">
                    <a:lumMod val="65000"/>
                    <a:lumOff val="35000"/>
                  </a:schemeClr>
                </a:solidFill>
              </a:rPr>
              <a:t>Christopher Newport University</a:t>
            </a:r>
          </a:p>
          <a:p>
            <a:r>
              <a:rPr lang="en-US" sz="1600" dirty="0">
                <a:solidFill>
                  <a:schemeClr val="tx1">
                    <a:lumMod val="65000"/>
                    <a:lumOff val="35000"/>
                  </a:schemeClr>
                </a:solidFill>
              </a:rPr>
              <a:t>George Mason University</a:t>
            </a:r>
          </a:p>
          <a:p>
            <a:r>
              <a:rPr lang="en-US" sz="1600" dirty="0">
                <a:solidFill>
                  <a:schemeClr val="tx1">
                    <a:lumMod val="65000"/>
                    <a:lumOff val="35000"/>
                  </a:schemeClr>
                </a:solidFill>
              </a:rPr>
              <a:t>James Madison University</a:t>
            </a:r>
          </a:p>
          <a:p>
            <a:r>
              <a:rPr lang="en-US" sz="1600" dirty="0">
                <a:solidFill>
                  <a:schemeClr val="tx1">
                    <a:lumMod val="65000"/>
                    <a:lumOff val="35000"/>
                  </a:schemeClr>
                </a:solidFill>
              </a:rPr>
              <a:t>Old Dominion University</a:t>
            </a:r>
          </a:p>
          <a:p>
            <a:r>
              <a:rPr lang="en-US" sz="1600" dirty="0">
                <a:solidFill>
                  <a:schemeClr val="tx1">
                    <a:lumMod val="65000"/>
                    <a:lumOff val="35000"/>
                  </a:schemeClr>
                </a:solidFill>
              </a:rPr>
              <a:t>Radford University</a:t>
            </a:r>
          </a:p>
          <a:p>
            <a:r>
              <a:rPr lang="en-US" sz="1600" dirty="0">
                <a:solidFill>
                  <a:schemeClr val="tx1">
                    <a:lumMod val="65000"/>
                    <a:lumOff val="35000"/>
                  </a:schemeClr>
                </a:solidFill>
              </a:rPr>
              <a:t>University of Mary Washington</a:t>
            </a:r>
          </a:p>
          <a:p>
            <a:r>
              <a:rPr lang="en-US" sz="1600" dirty="0">
                <a:solidFill>
                  <a:schemeClr val="tx1">
                    <a:lumMod val="65000"/>
                    <a:lumOff val="35000"/>
                  </a:schemeClr>
                </a:solidFill>
              </a:rPr>
              <a:t>University of Virginia</a:t>
            </a:r>
          </a:p>
          <a:p>
            <a:r>
              <a:rPr lang="en-US" sz="1600" dirty="0">
                <a:solidFill>
                  <a:schemeClr val="tx1">
                    <a:lumMod val="65000"/>
                    <a:lumOff val="35000"/>
                  </a:schemeClr>
                </a:solidFill>
              </a:rPr>
              <a:t>Virginia Commonwealth University</a:t>
            </a:r>
          </a:p>
          <a:p>
            <a:r>
              <a:rPr lang="en-US" sz="1600" dirty="0">
                <a:solidFill>
                  <a:schemeClr val="tx1">
                    <a:lumMod val="65000"/>
                    <a:lumOff val="35000"/>
                  </a:schemeClr>
                </a:solidFill>
              </a:rPr>
              <a:t>Virginia Tech</a:t>
            </a:r>
          </a:p>
          <a:p>
            <a:r>
              <a:rPr lang="en-US" sz="1600" dirty="0">
                <a:solidFill>
                  <a:schemeClr val="tx1">
                    <a:lumMod val="65000"/>
                    <a:lumOff val="35000"/>
                  </a:schemeClr>
                </a:solidFill>
              </a:rPr>
              <a:t>Washington &amp; Lee University</a:t>
            </a:r>
          </a:p>
          <a:p>
            <a:r>
              <a:rPr lang="en-US" sz="1600" dirty="0">
                <a:solidFill>
                  <a:schemeClr val="tx1">
                    <a:lumMod val="65000"/>
                    <a:lumOff val="35000"/>
                  </a:schemeClr>
                </a:solidFill>
              </a:rPr>
              <a:t>William &amp; Mary</a:t>
            </a:r>
          </a:p>
        </p:txBody>
      </p:sp>
    </p:spTree>
    <p:extLst>
      <p:ext uri="{BB962C8B-B14F-4D97-AF65-F5344CB8AC3E}">
        <p14:creationId xmlns:p14="http://schemas.microsoft.com/office/powerpoint/2010/main" val="395197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E13375-182D-B775-F72C-72067EDB0BAD}"/>
              </a:ext>
            </a:extLst>
          </p:cNvPr>
          <p:cNvSpPr>
            <a:spLocks noGrp="1"/>
          </p:cNvSpPr>
          <p:nvPr>
            <p:ph type="title"/>
          </p:nvPr>
        </p:nvSpPr>
        <p:spPr>
          <a:xfrm>
            <a:off x="1006900" y="1188637"/>
            <a:ext cx="3141430" cy="4480726"/>
          </a:xfrm>
        </p:spPr>
        <p:txBody>
          <a:bodyPr>
            <a:normAutofit/>
          </a:bodyPr>
          <a:lstStyle/>
          <a:p>
            <a:pPr algn="r"/>
            <a:r>
              <a:rPr lang="en-US" sz="6600" b="1" dirty="0">
                <a:solidFill>
                  <a:schemeClr val="accent5"/>
                </a:solidFill>
                <a:latin typeface="+mn-lt"/>
              </a:rPr>
              <a:t>Thank You</a:t>
            </a:r>
          </a:p>
        </p:txBody>
      </p:sp>
      <p:cxnSp>
        <p:nvCxnSpPr>
          <p:cNvPr id="27" name="Straight Connector 26">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9B144C7-19D6-AC4B-E6D5-7FB7BE31DB0A}"/>
              </a:ext>
            </a:extLst>
          </p:cNvPr>
          <p:cNvSpPr>
            <a:spLocks noGrp="1"/>
          </p:cNvSpPr>
          <p:nvPr>
            <p:ph idx="1"/>
          </p:nvPr>
        </p:nvSpPr>
        <p:spPr>
          <a:xfrm>
            <a:off x="5138928" y="1338729"/>
            <a:ext cx="4795584" cy="4180542"/>
          </a:xfrm>
        </p:spPr>
        <p:txBody>
          <a:bodyPr anchor="ctr">
            <a:normAutofit/>
          </a:bodyPr>
          <a:lstStyle/>
          <a:p>
            <a:pPr marL="0" indent="0">
              <a:buNone/>
            </a:pPr>
            <a:r>
              <a:rPr lang="en-US" sz="2400" b="1" dirty="0">
                <a:solidFill>
                  <a:schemeClr val="tx1">
                    <a:lumMod val="65000"/>
                    <a:lumOff val="35000"/>
                  </a:schemeClr>
                </a:solidFill>
              </a:rPr>
              <a:t>Summer Durrant</a:t>
            </a:r>
          </a:p>
          <a:p>
            <a:pPr marL="0" indent="0">
              <a:buNone/>
            </a:pPr>
            <a:r>
              <a:rPr lang="en-US" sz="2400" dirty="0">
                <a:solidFill>
                  <a:schemeClr val="tx1">
                    <a:lumMod val="65000"/>
                    <a:lumOff val="35000"/>
                  </a:schemeClr>
                </a:solidFill>
              </a:rPr>
              <a:t>VIVA E-Resources Librarian</a:t>
            </a:r>
          </a:p>
          <a:p>
            <a:pPr marL="0" indent="0">
              <a:buNone/>
            </a:pPr>
            <a:r>
              <a:rPr lang="en-US" sz="2400" dirty="0">
                <a:solidFill>
                  <a:schemeClr val="tx1">
                    <a:lumMod val="65000"/>
                    <a:lumOff val="35000"/>
                  </a:schemeClr>
                </a:solidFill>
                <a:hlinkClick r:id="rId2">
                  <a:extLst>
                    <a:ext uri="{A12FA001-AC4F-418D-AE19-62706E023703}">
                      <ahyp:hlinkClr xmlns:ahyp="http://schemas.microsoft.com/office/drawing/2018/hyperlinkcolor" val="tx"/>
                    </a:ext>
                  </a:extLst>
                </a:hlinkClick>
              </a:rPr>
              <a:t>sdurrant@gmu.edu</a:t>
            </a:r>
            <a:endParaRPr lang="en-US" sz="2400" dirty="0">
              <a:solidFill>
                <a:schemeClr val="tx1">
                  <a:lumMod val="65000"/>
                  <a:lumOff val="35000"/>
                </a:schemeClr>
              </a:solidFill>
            </a:endParaRPr>
          </a:p>
          <a:p>
            <a:pPr marL="0" indent="0">
              <a:buNone/>
            </a:pPr>
            <a:endParaRPr lang="en-US" sz="2400" dirty="0"/>
          </a:p>
        </p:txBody>
      </p:sp>
    </p:spTree>
    <p:extLst>
      <p:ext uri="{BB962C8B-B14F-4D97-AF65-F5344CB8AC3E}">
        <p14:creationId xmlns:p14="http://schemas.microsoft.com/office/powerpoint/2010/main" val="68965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C60CD-1E93-C403-B372-25778E475127}"/>
              </a:ext>
            </a:extLst>
          </p:cNvPr>
          <p:cNvSpPr>
            <a:spLocks noGrp="1"/>
          </p:cNvSpPr>
          <p:nvPr>
            <p:ph type="title"/>
          </p:nvPr>
        </p:nvSpPr>
        <p:spPr/>
        <p:txBody>
          <a:bodyPr>
            <a:normAutofit/>
          </a:bodyPr>
          <a:lstStyle/>
          <a:p>
            <a:r>
              <a:rPr lang="en-US" sz="4000" b="1" dirty="0">
                <a:solidFill>
                  <a:schemeClr val="accent2"/>
                </a:solidFill>
                <a:latin typeface="+mn-lt"/>
              </a:rPr>
              <a:t>VIVA, Virginia’s Academic Library Consortium</a:t>
            </a:r>
          </a:p>
        </p:txBody>
      </p:sp>
      <p:sp>
        <p:nvSpPr>
          <p:cNvPr id="4" name="Content Placeholder 3">
            <a:extLst>
              <a:ext uri="{FF2B5EF4-FFF2-40B4-BE49-F238E27FC236}">
                <a16:creationId xmlns:a16="http://schemas.microsoft.com/office/drawing/2014/main" id="{133E7047-E6B4-DF7A-EF80-7C56C468D1E1}"/>
              </a:ext>
            </a:extLst>
          </p:cNvPr>
          <p:cNvSpPr>
            <a:spLocks noGrp="1"/>
          </p:cNvSpPr>
          <p:nvPr>
            <p:ph sz="half" idx="1"/>
          </p:nvPr>
        </p:nvSpPr>
        <p:spPr/>
        <p:txBody>
          <a:bodyPr>
            <a:normAutofit/>
          </a:bodyPr>
          <a:lstStyle/>
          <a:p>
            <a:pPr marL="0" indent="0">
              <a:buNone/>
            </a:pPr>
            <a:r>
              <a:rPr lang="en-US" sz="2400">
                <a:solidFill>
                  <a:schemeClr val="tx1">
                    <a:lumMod val="65000"/>
                    <a:lumOff val="35000"/>
                  </a:schemeClr>
                </a:solidFill>
              </a:rPr>
              <a:t>VIVA is a consortium of </a:t>
            </a:r>
            <a:r>
              <a:rPr lang="en-US" sz="2400">
                <a:solidFill>
                  <a:schemeClr val="accent4"/>
                </a:solidFill>
              </a:rPr>
              <a:t>71 academic libraries</a:t>
            </a:r>
            <a:r>
              <a:rPr lang="en-US" sz="2400">
                <a:solidFill>
                  <a:schemeClr val="tx1">
                    <a:lumMod val="65000"/>
                    <a:lumOff val="35000"/>
                  </a:schemeClr>
                </a:solidFill>
              </a:rPr>
              <a:t> in Virginia</a:t>
            </a:r>
          </a:p>
          <a:p>
            <a:pPr marL="0" indent="0">
              <a:buNone/>
            </a:pPr>
            <a:endParaRPr lang="en-US" sz="2400">
              <a:solidFill>
                <a:schemeClr val="tx1">
                  <a:lumMod val="65000"/>
                  <a:lumOff val="35000"/>
                </a:schemeClr>
              </a:solidFill>
            </a:endParaRPr>
          </a:p>
          <a:p>
            <a:pPr marL="0" indent="0">
              <a:buNone/>
            </a:pPr>
            <a:r>
              <a:rPr lang="en-US" sz="2400">
                <a:solidFill>
                  <a:schemeClr val="tx1">
                    <a:lumMod val="65000"/>
                    <a:lumOff val="35000"/>
                  </a:schemeClr>
                </a:solidFill>
              </a:rPr>
              <a:t>Members include both public and private, not-for-profit, colleges and universities</a:t>
            </a:r>
          </a:p>
          <a:p>
            <a:pPr marL="0" indent="0">
              <a:buNone/>
            </a:pPr>
            <a:endParaRPr lang="en-US" sz="2400">
              <a:solidFill>
                <a:schemeClr val="accent5"/>
              </a:solidFill>
            </a:endParaRPr>
          </a:p>
          <a:p>
            <a:pPr marL="0" indent="0">
              <a:buNone/>
            </a:pPr>
            <a:r>
              <a:rPr lang="en-US" sz="2400">
                <a:solidFill>
                  <a:schemeClr val="tx1">
                    <a:lumMod val="65000"/>
                    <a:lumOff val="35000"/>
                  </a:schemeClr>
                </a:solidFill>
              </a:rPr>
              <a:t>Our mission is to </a:t>
            </a:r>
            <a:r>
              <a:rPr lang="en-US" sz="2400">
                <a:solidFill>
                  <a:schemeClr val="accent4"/>
                </a:solidFill>
              </a:rPr>
              <a:t>level the academic playing field</a:t>
            </a:r>
            <a:r>
              <a:rPr lang="en-US" sz="2400">
                <a:solidFill>
                  <a:schemeClr val="tx1">
                    <a:lumMod val="65000"/>
                    <a:lumOff val="35000"/>
                  </a:schemeClr>
                </a:solidFill>
              </a:rPr>
              <a:t> in Virginia</a:t>
            </a:r>
          </a:p>
          <a:p>
            <a:pPr marL="0" indent="0">
              <a:buNone/>
            </a:pPr>
            <a:endParaRPr lang="en-US" sz="2400">
              <a:solidFill>
                <a:schemeClr val="tx1">
                  <a:lumMod val="65000"/>
                  <a:lumOff val="35000"/>
                </a:schemeClr>
              </a:solidFill>
            </a:endParaRPr>
          </a:p>
          <a:p>
            <a:pPr marL="0" indent="0">
              <a:buNone/>
            </a:pPr>
            <a:endParaRPr lang="en-US" sz="2400">
              <a:solidFill>
                <a:schemeClr val="tx1">
                  <a:lumMod val="65000"/>
                  <a:lumOff val="35000"/>
                </a:schemeClr>
              </a:solidFill>
            </a:endParaRPr>
          </a:p>
          <a:p>
            <a:pPr marL="0" indent="0">
              <a:buNone/>
            </a:pPr>
            <a:endParaRPr lang="en-US" sz="2400" dirty="0">
              <a:solidFill>
                <a:schemeClr val="tx1">
                  <a:lumMod val="65000"/>
                  <a:lumOff val="35000"/>
                </a:schemeClr>
              </a:solidFill>
            </a:endParaRPr>
          </a:p>
        </p:txBody>
      </p:sp>
      <p:pic>
        <p:nvPicPr>
          <p:cNvPr id="29" name="Content Placeholder 28">
            <a:extLst>
              <a:ext uri="{FF2B5EF4-FFF2-40B4-BE49-F238E27FC236}">
                <a16:creationId xmlns:a16="http://schemas.microsoft.com/office/drawing/2014/main" id="{639C5643-C729-2EEC-9369-15AFC5345E08}"/>
              </a:ext>
            </a:extLst>
          </p:cNvPr>
          <p:cNvPicPr>
            <a:picLocks noGrp="1" noChangeAspect="1"/>
          </p:cNvPicPr>
          <p:nvPr>
            <p:ph sz="half" idx="2"/>
          </p:nvPr>
        </p:nvPicPr>
        <p:blipFill>
          <a:blip r:embed="rId3"/>
          <a:stretch>
            <a:fillRect/>
          </a:stretch>
        </p:blipFill>
        <p:spPr>
          <a:xfrm>
            <a:off x="6788258" y="1821441"/>
            <a:ext cx="4351338" cy="4351338"/>
          </a:xfrm>
        </p:spPr>
      </p:pic>
    </p:spTree>
    <p:extLst>
      <p:ext uri="{BB962C8B-B14F-4D97-AF65-F5344CB8AC3E}">
        <p14:creationId xmlns:p14="http://schemas.microsoft.com/office/powerpoint/2010/main" val="331342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5F43-CC4F-8C42-92AC-8AF21715444A}"/>
              </a:ext>
            </a:extLst>
          </p:cNvPr>
          <p:cNvSpPr>
            <a:spLocks noGrp="1"/>
          </p:cNvSpPr>
          <p:nvPr>
            <p:ph type="title"/>
          </p:nvPr>
        </p:nvSpPr>
        <p:spPr/>
        <p:txBody>
          <a:bodyPr>
            <a:normAutofit/>
          </a:bodyPr>
          <a:lstStyle/>
          <a:p>
            <a:r>
              <a:rPr lang="en-US" sz="4000" b="1" dirty="0">
                <a:solidFill>
                  <a:schemeClr val="accent2"/>
                </a:solidFill>
                <a:latin typeface="+mn-lt"/>
              </a:rPr>
              <a:t>Timeline of Shared Print Initiatives</a:t>
            </a:r>
          </a:p>
        </p:txBody>
      </p:sp>
      <p:graphicFrame>
        <p:nvGraphicFramePr>
          <p:cNvPr id="4" name="Content Placeholder 3">
            <a:extLst>
              <a:ext uri="{FF2B5EF4-FFF2-40B4-BE49-F238E27FC236}">
                <a16:creationId xmlns:a16="http://schemas.microsoft.com/office/drawing/2014/main" id="{F0D6360A-1E95-D395-A92E-8F34E0F03915}"/>
              </a:ext>
            </a:extLst>
          </p:cNvPr>
          <p:cNvGraphicFramePr>
            <a:graphicFrameLocks noGrp="1"/>
          </p:cNvGraphicFramePr>
          <p:nvPr>
            <p:ph idx="1"/>
            <p:extLst>
              <p:ext uri="{D42A27DB-BD31-4B8C-83A1-F6EECF244321}">
                <p14:modId xmlns:p14="http://schemas.microsoft.com/office/powerpoint/2010/main" val="33390577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E62DBCD-8525-2BC3-A208-3FA4E62DE636}"/>
              </a:ext>
            </a:extLst>
          </p:cNvPr>
          <p:cNvSpPr txBox="1"/>
          <p:nvPr/>
        </p:nvSpPr>
        <p:spPr>
          <a:xfrm>
            <a:off x="920437" y="3040093"/>
            <a:ext cx="3155617" cy="707886"/>
          </a:xfrm>
          <a:prstGeom prst="rect">
            <a:avLst/>
          </a:prstGeom>
          <a:noFill/>
        </p:spPr>
        <p:txBody>
          <a:bodyPr wrap="square" rtlCol="0">
            <a:spAutoFit/>
          </a:bodyPr>
          <a:lstStyle/>
          <a:p>
            <a:pPr algn="ctr"/>
            <a:r>
              <a:rPr lang="en-US" sz="2000" dirty="0">
                <a:solidFill>
                  <a:schemeClr val="tx1">
                    <a:lumMod val="65000"/>
                    <a:lumOff val="35000"/>
                  </a:schemeClr>
                </a:solidFill>
              </a:rPr>
              <a:t>VIVA Monographic Collection Analysis project</a:t>
            </a:r>
          </a:p>
        </p:txBody>
      </p:sp>
      <p:sp>
        <p:nvSpPr>
          <p:cNvPr id="7" name="TextBox 6">
            <a:extLst>
              <a:ext uri="{FF2B5EF4-FFF2-40B4-BE49-F238E27FC236}">
                <a16:creationId xmlns:a16="http://schemas.microsoft.com/office/drawing/2014/main" id="{9DB9D4C8-A606-4050-EF87-2A91240A223B}"/>
              </a:ext>
            </a:extLst>
          </p:cNvPr>
          <p:cNvSpPr txBox="1"/>
          <p:nvPr/>
        </p:nvSpPr>
        <p:spPr>
          <a:xfrm>
            <a:off x="4076054" y="5145802"/>
            <a:ext cx="3216349" cy="707886"/>
          </a:xfrm>
          <a:prstGeom prst="rect">
            <a:avLst/>
          </a:prstGeom>
          <a:noFill/>
        </p:spPr>
        <p:txBody>
          <a:bodyPr wrap="square" rtlCol="0">
            <a:spAutoFit/>
          </a:bodyPr>
          <a:lstStyle/>
          <a:p>
            <a:pPr algn="ctr"/>
            <a:r>
              <a:rPr lang="en-US" sz="2000" dirty="0">
                <a:solidFill>
                  <a:schemeClr val="tx1">
                    <a:lumMod val="65000"/>
                    <a:lumOff val="35000"/>
                  </a:schemeClr>
                </a:solidFill>
              </a:rPr>
              <a:t>Shared Print Pilot </a:t>
            </a:r>
          </a:p>
          <a:p>
            <a:pPr algn="ctr"/>
            <a:r>
              <a:rPr lang="en-US" sz="2000" dirty="0">
                <a:solidFill>
                  <a:schemeClr val="tx1">
                    <a:lumMod val="65000"/>
                    <a:lumOff val="35000"/>
                  </a:schemeClr>
                </a:solidFill>
              </a:rPr>
              <a:t>project with EAST</a:t>
            </a:r>
          </a:p>
        </p:txBody>
      </p:sp>
      <p:sp>
        <p:nvSpPr>
          <p:cNvPr id="8" name="TextBox 7">
            <a:extLst>
              <a:ext uri="{FF2B5EF4-FFF2-40B4-BE49-F238E27FC236}">
                <a16:creationId xmlns:a16="http://schemas.microsoft.com/office/drawing/2014/main" id="{9629FBC2-0B17-831A-AC8A-65F7326D30CC}"/>
              </a:ext>
            </a:extLst>
          </p:cNvPr>
          <p:cNvSpPr txBox="1"/>
          <p:nvPr/>
        </p:nvSpPr>
        <p:spPr>
          <a:xfrm>
            <a:off x="7721610" y="3347869"/>
            <a:ext cx="3155617" cy="400110"/>
          </a:xfrm>
          <a:prstGeom prst="rect">
            <a:avLst/>
          </a:prstGeom>
          <a:noFill/>
        </p:spPr>
        <p:txBody>
          <a:bodyPr wrap="square" rtlCol="0">
            <a:spAutoFit/>
          </a:bodyPr>
          <a:lstStyle/>
          <a:p>
            <a:pPr algn="ctr"/>
            <a:r>
              <a:rPr lang="en-US" sz="2000" dirty="0">
                <a:solidFill>
                  <a:schemeClr val="tx1">
                    <a:lumMod val="65000"/>
                    <a:lumOff val="35000"/>
                  </a:schemeClr>
                </a:solidFill>
              </a:rPr>
              <a:t>VIVA joins EAST</a:t>
            </a:r>
          </a:p>
        </p:txBody>
      </p:sp>
    </p:spTree>
    <p:extLst>
      <p:ext uri="{BB962C8B-B14F-4D97-AF65-F5344CB8AC3E}">
        <p14:creationId xmlns:p14="http://schemas.microsoft.com/office/powerpoint/2010/main" val="139590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A7F2BB-D4AD-70EA-B4C6-39DCCFCEBE32}"/>
              </a:ext>
            </a:extLst>
          </p:cNvPr>
          <p:cNvSpPr>
            <a:spLocks noGrp="1"/>
          </p:cNvSpPr>
          <p:nvPr>
            <p:ph type="title"/>
          </p:nvPr>
        </p:nvSpPr>
        <p:spPr/>
        <p:txBody>
          <a:bodyPr>
            <a:normAutofit/>
          </a:bodyPr>
          <a:lstStyle/>
          <a:p>
            <a:r>
              <a:rPr lang="en-US" b="1" dirty="0">
                <a:solidFill>
                  <a:schemeClr val="bg1"/>
                </a:solidFill>
              </a:rPr>
              <a:t>VIVA Monographic Collection Analysis Project</a:t>
            </a:r>
          </a:p>
        </p:txBody>
      </p:sp>
      <p:sp>
        <p:nvSpPr>
          <p:cNvPr id="5" name="Text Placeholder 4">
            <a:extLst>
              <a:ext uri="{FF2B5EF4-FFF2-40B4-BE49-F238E27FC236}">
                <a16:creationId xmlns:a16="http://schemas.microsoft.com/office/drawing/2014/main" id="{1C413B91-ABB3-7001-7C25-826BB5F0163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521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F67052-6017-A942-6CBB-3156A2755975}"/>
              </a:ext>
            </a:extLst>
          </p:cNvPr>
          <p:cNvSpPr>
            <a:spLocks noGrp="1"/>
          </p:cNvSpPr>
          <p:nvPr>
            <p:ph type="title"/>
          </p:nvPr>
        </p:nvSpPr>
        <p:spPr/>
        <p:txBody>
          <a:bodyPr>
            <a:normAutofit/>
          </a:bodyPr>
          <a:lstStyle/>
          <a:p>
            <a:r>
              <a:rPr lang="en-US" sz="4000" b="1" dirty="0">
                <a:solidFill>
                  <a:schemeClr val="accent2"/>
                </a:solidFill>
                <a:latin typeface="+mn-lt"/>
              </a:rPr>
              <a:t>Print Monographic Collections Analysis</a:t>
            </a:r>
          </a:p>
        </p:txBody>
      </p:sp>
      <p:sp>
        <p:nvSpPr>
          <p:cNvPr id="8" name="Content Placeholder 7">
            <a:extLst>
              <a:ext uri="{FF2B5EF4-FFF2-40B4-BE49-F238E27FC236}">
                <a16:creationId xmlns:a16="http://schemas.microsoft.com/office/drawing/2014/main" id="{DE983249-80AF-3CB0-9324-7A4AA02AB900}"/>
              </a:ext>
            </a:extLst>
          </p:cNvPr>
          <p:cNvSpPr>
            <a:spLocks noGrp="1"/>
          </p:cNvSpPr>
          <p:nvPr>
            <p:ph sz="half" idx="1"/>
          </p:nvPr>
        </p:nvSpPr>
        <p:spPr>
          <a:custGeom>
            <a:avLst/>
            <a:gdLst>
              <a:gd name="connsiteX0" fmla="*/ 0 w 5181600"/>
              <a:gd name="connsiteY0" fmla="*/ 0 h 4351338"/>
              <a:gd name="connsiteX1" fmla="*/ 595884 w 5181600"/>
              <a:gd name="connsiteY1" fmla="*/ 0 h 4351338"/>
              <a:gd name="connsiteX2" fmla="*/ 1243584 w 5181600"/>
              <a:gd name="connsiteY2" fmla="*/ 0 h 4351338"/>
              <a:gd name="connsiteX3" fmla="*/ 1994916 w 5181600"/>
              <a:gd name="connsiteY3" fmla="*/ 0 h 4351338"/>
              <a:gd name="connsiteX4" fmla="*/ 2642616 w 5181600"/>
              <a:gd name="connsiteY4" fmla="*/ 0 h 4351338"/>
              <a:gd name="connsiteX5" fmla="*/ 3290316 w 5181600"/>
              <a:gd name="connsiteY5" fmla="*/ 0 h 4351338"/>
              <a:gd name="connsiteX6" fmla="*/ 4041648 w 5181600"/>
              <a:gd name="connsiteY6" fmla="*/ 0 h 4351338"/>
              <a:gd name="connsiteX7" fmla="*/ 5181600 w 5181600"/>
              <a:gd name="connsiteY7" fmla="*/ 0 h 4351338"/>
              <a:gd name="connsiteX8" fmla="*/ 5181600 w 5181600"/>
              <a:gd name="connsiteY8" fmla="*/ 578106 h 4351338"/>
              <a:gd name="connsiteX9" fmla="*/ 5181600 w 5181600"/>
              <a:gd name="connsiteY9" fmla="*/ 1286753 h 4351338"/>
              <a:gd name="connsiteX10" fmla="*/ 5181600 w 5181600"/>
              <a:gd name="connsiteY10" fmla="*/ 1995399 h 4351338"/>
              <a:gd name="connsiteX11" fmla="*/ 5181600 w 5181600"/>
              <a:gd name="connsiteY11" fmla="*/ 2617019 h 4351338"/>
              <a:gd name="connsiteX12" fmla="*/ 5181600 w 5181600"/>
              <a:gd name="connsiteY12" fmla="*/ 3282152 h 4351338"/>
              <a:gd name="connsiteX13" fmla="*/ 5181600 w 5181600"/>
              <a:gd name="connsiteY13" fmla="*/ 3773232 h 4351338"/>
              <a:gd name="connsiteX14" fmla="*/ 5181600 w 5181600"/>
              <a:gd name="connsiteY14" fmla="*/ 4351338 h 4351338"/>
              <a:gd name="connsiteX15" fmla="*/ 4689348 w 5181600"/>
              <a:gd name="connsiteY15" fmla="*/ 4351338 h 4351338"/>
              <a:gd name="connsiteX16" fmla="*/ 3989832 w 5181600"/>
              <a:gd name="connsiteY16" fmla="*/ 4351338 h 4351338"/>
              <a:gd name="connsiteX17" fmla="*/ 3290316 w 5181600"/>
              <a:gd name="connsiteY17" fmla="*/ 4351338 h 4351338"/>
              <a:gd name="connsiteX18" fmla="*/ 2694432 w 5181600"/>
              <a:gd name="connsiteY18" fmla="*/ 4351338 h 4351338"/>
              <a:gd name="connsiteX19" fmla="*/ 1994916 w 5181600"/>
              <a:gd name="connsiteY19" fmla="*/ 4351338 h 4351338"/>
              <a:gd name="connsiteX20" fmla="*/ 1450848 w 5181600"/>
              <a:gd name="connsiteY20" fmla="*/ 4351338 h 4351338"/>
              <a:gd name="connsiteX21" fmla="*/ 854964 w 5181600"/>
              <a:gd name="connsiteY21" fmla="*/ 4351338 h 4351338"/>
              <a:gd name="connsiteX22" fmla="*/ 0 w 5181600"/>
              <a:gd name="connsiteY22" fmla="*/ 4351338 h 4351338"/>
              <a:gd name="connsiteX23" fmla="*/ 0 w 5181600"/>
              <a:gd name="connsiteY23" fmla="*/ 3686205 h 4351338"/>
              <a:gd name="connsiteX24" fmla="*/ 0 w 5181600"/>
              <a:gd name="connsiteY24" fmla="*/ 3195125 h 4351338"/>
              <a:gd name="connsiteX25" fmla="*/ 0 w 5181600"/>
              <a:gd name="connsiteY25" fmla="*/ 2529992 h 4351338"/>
              <a:gd name="connsiteX26" fmla="*/ 0 w 5181600"/>
              <a:gd name="connsiteY26" fmla="*/ 1995399 h 4351338"/>
              <a:gd name="connsiteX27" fmla="*/ 0 w 5181600"/>
              <a:gd name="connsiteY27" fmla="*/ 1504320 h 4351338"/>
              <a:gd name="connsiteX28" fmla="*/ 0 w 5181600"/>
              <a:gd name="connsiteY28" fmla="*/ 926213 h 4351338"/>
              <a:gd name="connsiteX29" fmla="*/ 0 w 5181600"/>
              <a:gd name="connsiteY29"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181600" h="4351338" fill="none" extrusionOk="0">
                <a:moveTo>
                  <a:pt x="0" y="0"/>
                </a:moveTo>
                <a:cubicBezTo>
                  <a:pt x="242503" y="15542"/>
                  <a:pt x="324187" y="10536"/>
                  <a:pt x="595884" y="0"/>
                </a:cubicBezTo>
                <a:cubicBezTo>
                  <a:pt x="867581" y="-10536"/>
                  <a:pt x="1055200" y="10155"/>
                  <a:pt x="1243584" y="0"/>
                </a:cubicBezTo>
                <a:cubicBezTo>
                  <a:pt x="1431968" y="-10155"/>
                  <a:pt x="1800187" y="25683"/>
                  <a:pt x="1994916" y="0"/>
                </a:cubicBezTo>
                <a:cubicBezTo>
                  <a:pt x="2189645" y="-25683"/>
                  <a:pt x="2356493" y="-671"/>
                  <a:pt x="2642616" y="0"/>
                </a:cubicBezTo>
                <a:cubicBezTo>
                  <a:pt x="2928739" y="671"/>
                  <a:pt x="3156035" y="-24135"/>
                  <a:pt x="3290316" y="0"/>
                </a:cubicBezTo>
                <a:cubicBezTo>
                  <a:pt x="3424597" y="24135"/>
                  <a:pt x="3682812" y="-20582"/>
                  <a:pt x="4041648" y="0"/>
                </a:cubicBezTo>
                <a:cubicBezTo>
                  <a:pt x="4400484" y="20582"/>
                  <a:pt x="4828991" y="34998"/>
                  <a:pt x="5181600" y="0"/>
                </a:cubicBezTo>
                <a:cubicBezTo>
                  <a:pt x="5198784" y="116186"/>
                  <a:pt x="5201259" y="408135"/>
                  <a:pt x="5181600" y="578106"/>
                </a:cubicBezTo>
                <a:cubicBezTo>
                  <a:pt x="5161941" y="748077"/>
                  <a:pt x="5154270" y="947496"/>
                  <a:pt x="5181600" y="1286753"/>
                </a:cubicBezTo>
                <a:cubicBezTo>
                  <a:pt x="5208930" y="1626010"/>
                  <a:pt x="5157829" y="1833717"/>
                  <a:pt x="5181600" y="1995399"/>
                </a:cubicBezTo>
                <a:cubicBezTo>
                  <a:pt x="5205371" y="2157081"/>
                  <a:pt x="5203459" y="2315532"/>
                  <a:pt x="5181600" y="2617019"/>
                </a:cubicBezTo>
                <a:cubicBezTo>
                  <a:pt x="5159741" y="2918506"/>
                  <a:pt x="5154520" y="3109423"/>
                  <a:pt x="5181600" y="3282152"/>
                </a:cubicBezTo>
                <a:cubicBezTo>
                  <a:pt x="5208680" y="3454881"/>
                  <a:pt x="5185508" y="3557725"/>
                  <a:pt x="5181600" y="3773232"/>
                </a:cubicBezTo>
                <a:cubicBezTo>
                  <a:pt x="5177692" y="3988739"/>
                  <a:pt x="5196744" y="4230832"/>
                  <a:pt x="5181600" y="4351338"/>
                </a:cubicBezTo>
                <a:cubicBezTo>
                  <a:pt x="4948177" y="4364073"/>
                  <a:pt x="4869334" y="4343609"/>
                  <a:pt x="4689348" y="4351338"/>
                </a:cubicBezTo>
                <a:cubicBezTo>
                  <a:pt x="4509362" y="4359067"/>
                  <a:pt x="4158929" y="4378977"/>
                  <a:pt x="3989832" y="4351338"/>
                </a:cubicBezTo>
                <a:cubicBezTo>
                  <a:pt x="3820735" y="4323699"/>
                  <a:pt x="3633559" y="4373208"/>
                  <a:pt x="3290316" y="4351338"/>
                </a:cubicBezTo>
                <a:cubicBezTo>
                  <a:pt x="2947073" y="4329468"/>
                  <a:pt x="2815510" y="4339168"/>
                  <a:pt x="2694432" y="4351338"/>
                </a:cubicBezTo>
                <a:cubicBezTo>
                  <a:pt x="2573354" y="4363508"/>
                  <a:pt x="2302947" y="4346107"/>
                  <a:pt x="1994916" y="4351338"/>
                </a:cubicBezTo>
                <a:cubicBezTo>
                  <a:pt x="1686885" y="4356569"/>
                  <a:pt x="1660073" y="4340077"/>
                  <a:pt x="1450848" y="4351338"/>
                </a:cubicBezTo>
                <a:cubicBezTo>
                  <a:pt x="1241623" y="4362599"/>
                  <a:pt x="1030585" y="4358263"/>
                  <a:pt x="854964" y="4351338"/>
                </a:cubicBezTo>
                <a:cubicBezTo>
                  <a:pt x="679343" y="4344413"/>
                  <a:pt x="353023" y="4370154"/>
                  <a:pt x="0" y="4351338"/>
                </a:cubicBezTo>
                <a:cubicBezTo>
                  <a:pt x="759" y="4215811"/>
                  <a:pt x="-9491" y="3911498"/>
                  <a:pt x="0" y="3686205"/>
                </a:cubicBezTo>
                <a:cubicBezTo>
                  <a:pt x="9491" y="3460912"/>
                  <a:pt x="2962" y="3402348"/>
                  <a:pt x="0" y="3195125"/>
                </a:cubicBezTo>
                <a:cubicBezTo>
                  <a:pt x="-2962" y="2987902"/>
                  <a:pt x="33019" y="2770568"/>
                  <a:pt x="0" y="2529992"/>
                </a:cubicBezTo>
                <a:cubicBezTo>
                  <a:pt x="-33019" y="2289416"/>
                  <a:pt x="12021" y="2139904"/>
                  <a:pt x="0" y="1995399"/>
                </a:cubicBezTo>
                <a:cubicBezTo>
                  <a:pt x="-12021" y="1850894"/>
                  <a:pt x="-11098" y="1663834"/>
                  <a:pt x="0" y="1504320"/>
                </a:cubicBezTo>
                <a:cubicBezTo>
                  <a:pt x="11098" y="1344806"/>
                  <a:pt x="-17706" y="1212669"/>
                  <a:pt x="0" y="926213"/>
                </a:cubicBezTo>
                <a:cubicBezTo>
                  <a:pt x="17706" y="639757"/>
                  <a:pt x="28197" y="240107"/>
                  <a:pt x="0" y="0"/>
                </a:cubicBezTo>
                <a:close/>
              </a:path>
              <a:path w="5181600" h="4351338" stroke="0" extrusionOk="0">
                <a:moveTo>
                  <a:pt x="0" y="0"/>
                </a:moveTo>
                <a:cubicBezTo>
                  <a:pt x="223104" y="-7204"/>
                  <a:pt x="312247" y="17374"/>
                  <a:pt x="492252" y="0"/>
                </a:cubicBezTo>
                <a:cubicBezTo>
                  <a:pt x="672257" y="-17374"/>
                  <a:pt x="918232" y="22462"/>
                  <a:pt x="1036320" y="0"/>
                </a:cubicBezTo>
                <a:cubicBezTo>
                  <a:pt x="1154408" y="-22462"/>
                  <a:pt x="1440218" y="19425"/>
                  <a:pt x="1632204" y="0"/>
                </a:cubicBezTo>
                <a:cubicBezTo>
                  <a:pt x="1824190" y="-19425"/>
                  <a:pt x="1965669" y="10953"/>
                  <a:pt x="2124456" y="0"/>
                </a:cubicBezTo>
                <a:cubicBezTo>
                  <a:pt x="2283243" y="-10953"/>
                  <a:pt x="2502496" y="4759"/>
                  <a:pt x="2772156" y="0"/>
                </a:cubicBezTo>
                <a:cubicBezTo>
                  <a:pt x="3041816" y="-4759"/>
                  <a:pt x="3166354" y="-22372"/>
                  <a:pt x="3316224" y="0"/>
                </a:cubicBezTo>
                <a:cubicBezTo>
                  <a:pt x="3466094" y="22372"/>
                  <a:pt x="3612281" y="26516"/>
                  <a:pt x="3860292" y="0"/>
                </a:cubicBezTo>
                <a:cubicBezTo>
                  <a:pt x="4108303" y="-26516"/>
                  <a:pt x="4330149" y="13903"/>
                  <a:pt x="4559808" y="0"/>
                </a:cubicBezTo>
                <a:cubicBezTo>
                  <a:pt x="4789467" y="-13903"/>
                  <a:pt x="4993028" y="26596"/>
                  <a:pt x="5181600" y="0"/>
                </a:cubicBezTo>
                <a:cubicBezTo>
                  <a:pt x="5164820" y="170610"/>
                  <a:pt x="5152761" y="323549"/>
                  <a:pt x="5181600" y="621620"/>
                </a:cubicBezTo>
                <a:cubicBezTo>
                  <a:pt x="5210439" y="919691"/>
                  <a:pt x="5157939" y="963668"/>
                  <a:pt x="5181600" y="1199726"/>
                </a:cubicBezTo>
                <a:cubicBezTo>
                  <a:pt x="5205261" y="1435784"/>
                  <a:pt x="5192179" y="1558696"/>
                  <a:pt x="5181600" y="1864859"/>
                </a:cubicBezTo>
                <a:cubicBezTo>
                  <a:pt x="5171021" y="2171022"/>
                  <a:pt x="5159643" y="2161092"/>
                  <a:pt x="5181600" y="2355939"/>
                </a:cubicBezTo>
                <a:cubicBezTo>
                  <a:pt x="5203557" y="2550786"/>
                  <a:pt x="5169758" y="2903194"/>
                  <a:pt x="5181600" y="3064585"/>
                </a:cubicBezTo>
                <a:cubicBezTo>
                  <a:pt x="5193442" y="3225976"/>
                  <a:pt x="5168110" y="3412577"/>
                  <a:pt x="5181600" y="3642692"/>
                </a:cubicBezTo>
                <a:cubicBezTo>
                  <a:pt x="5195090" y="3872807"/>
                  <a:pt x="5198436" y="4178384"/>
                  <a:pt x="5181600" y="4351338"/>
                </a:cubicBezTo>
                <a:cubicBezTo>
                  <a:pt x="4914038" y="4366933"/>
                  <a:pt x="4734408" y="4325993"/>
                  <a:pt x="4585716" y="4351338"/>
                </a:cubicBezTo>
                <a:cubicBezTo>
                  <a:pt x="4437024" y="4376683"/>
                  <a:pt x="4220366" y="4355799"/>
                  <a:pt x="4093464" y="4351338"/>
                </a:cubicBezTo>
                <a:cubicBezTo>
                  <a:pt x="3966562" y="4346877"/>
                  <a:pt x="3686754" y="4331007"/>
                  <a:pt x="3497580" y="4351338"/>
                </a:cubicBezTo>
                <a:cubicBezTo>
                  <a:pt x="3308406" y="4371669"/>
                  <a:pt x="3188110" y="4352997"/>
                  <a:pt x="3005328" y="4351338"/>
                </a:cubicBezTo>
                <a:cubicBezTo>
                  <a:pt x="2822546" y="4349679"/>
                  <a:pt x="2583733" y="4369824"/>
                  <a:pt x="2305812" y="4351338"/>
                </a:cubicBezTo>
                <a:cubicBezTo>
                  <a:pt x="2027891" y="4332852"/>
                  <a:pt x="1933573" y="4377441"/>
                  <a:pt x="1658112" y="4351338"/>
                </a:cubicBezTo>
                <a:cubicBezTo>
                  <a:pt x="1382651" y="4325235"/>
                  <a:pt x="1273736" y="4338967"/>
                  <a:pt x="1114044" y="4351338"/>
                </a:cubicBezTo>
                <a:cubicBezTo>
                  <a:pt x="954352" y="4363709"/>
                  <a:pt x="360161" y="4318113"/>
                  <a:pt x="0" y="4351338"/>
                </a:cubicBezTo>
                <a:cubicBezTo>
                  <a:pt x="21475" y="4125237"/>
                  <a:pt x="193" y="3995558"/>
                  <a:pt x="0" y="3686205"/>
                </a:cubicBezTo>
                <a:cubicBezTo>
                  <a:pt x="-193" y="3376852"/>
                  <a:pt x="-23855" y="3201104"/>
                  <a:pt x="0" y="3064585"/>
                </a:cubicBezTo>
                <a:cubicBezTo>
                  <a:pt x="23855" y="2928066"/>
                  <a:pt x="29154" y="2503520"/>
                  <a:pt x="0" y="2355939"/>
                </a:cubicBezTo>
                <a:cubicBezTo>
                  <a:pt x="-29154" y="2208358"/>
                  <a:pt x="-10608" y="1804625"/>
                  <a:pt x="0" y="1647292"/>
                </a:cubicBezTo>
                <a:cubicBezTo>
                  <a:pt x="10608" y="1489959"/>
                  <a:pt x="28537" y="1136082"/>
                  <a:pt x="0" y="938646"/>
                </a:cubicBezTo>
                <a:cubicBezTo>
                  <a:pt x="-28537" y="741210"/>
                  <a:pt x="-30159" y="303664"/>
                  <a:pt x="0" y="0"/>
                </a:cubicBezTo>
                <a:close/>
              </a:path>
            </a:pathLst>
          </a:custGeom>
          <a:ln>
            <a:noFill/>
            <a:extLst>
              <a:ext uri="{C807C97D-BFC1-408E-A445-0C87EB9F89A2}">
                <ask:lineSketchStyleProps xmlns:ask="http://schemas.microsoft.com/office/drawing/2018/sketchyshapes" sd="3929964252">
                  <ask:type>
                    <ask:lineSketchFreehand/>
                  </ask:type>
                </ask:lineSketchStyleProps>
              </a:ext>
            </a:extLst>
          </a:ln>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000" dirty="0">
                <a:solidFill>
                  <a:schemeClr val="tx1">
                    <a:lumMod val="65000"/>
                    <a:lumOff val="35000"/>
                  </a:schemeClr>
                </a:solidFill>
              </a:rPr>
              <a:t>In Fall 2013, VIVA initiated a comprehensive print monographic collections analysis project. The main circulating holdings of </a:t>
            </a:r>
            <a:r>
              <a:rPr lang="en-US" sz="2000" dirty="0">
                <a:solidFill>
                  <a:schemeClr val="accent4"/>
                </a:solidFill>
              </a:rPr>
              <a:t>12 institutions </a:t>
            </a:r>
            <a:r>
              <a:rPr lang="en-US" sz="2000" dirty="0">
                <a:solidFill>
                  <a:schemeClr val="tx1">
                    <a:lumMod val="65000"/>
                    <a:lumOff val="35000"/>
                  </a:schemeClr>
                </a:solidFill>
              </a:rPr>
              <a:t>were analyzed, a total of </a:t>
            </a:r>
            <a:r>
              <a:rPr lang="en-US" sz="2000" dirty="0">
                <a:solidFill>
                  <a:schemeClr val="accent4"/>
                </a:solidFill>
              </a:rPr>
              <a:t>5.8 million bibliographic records</a:t>
            </a:r>
            <a:r>
              <a:rPr lang="en-US" sz="2000" dirty="0">
                <a:solidFill>
                  <a:schemeClr val="tx1">
                    <a:lumMod val="65000"/>
                    <a:lumOff val="35000"/>
                  </a:schemeClr>
                </a:solidFill>
              </a:rPr>
              <a:t>.</a:t>
            </a:r>
          </a:p>
          <a:p>
            <a:pPr marL="0" indent="0">
              <a:buNone/>
            </a:pPr>
            <a:endParaRPr lang="en-US" sz="2000" dirty="0">
              <a:solidFill>
                <a:schemeClr val="tx1">
                  <a:lumMod val="65000"/>
                  <a:lumOff val="35000"/>
                </a:schemeClr>
              </a:solidFill>
            </a:endParaRPr>
          </a:p>
          <a:p>
            <a:pPr marL="0" indent="0">
              <a:buNone/>
            </a:pPr>
            <a:r>
              <a:rPr lang="en-US" sz="2000" dirty="0">
                <a:solidFill>
                  <a:schemeClr val="tx1">
                    <a:lumMod val="65000"/>
                    <a:lumOff val="35000"/>
                  </a:schemeClr>
                </a:solidFill>
              </a:rPr>
              <a:t>Analysis focused on:</a:t>
            </a:r>
          </a:p>
          <a:p>
            <a:r>
              <a:rPr lang="en-US" sz="2000" dirty="0">
                <a:solidFill>
                  <a:schemeClr val="tx1">
                    <a:lumMod val="65000"/>
                    <a:lumOff val="35000"/>
                  </a:schemeClr>
                </a:solidFill>
              </a:rPr>
              <a:t>rare and unique titles</a:t>
            </a:r>
          </a:p>
          <a:p>
            <a:r>
              <a:rPr lang="en-US" sz="2000" dirty="0">
                <a:solidFill>
                  <a:schemeClr val="tx1">
                    <a:lumMod val="65000"/>
                    <a:lumOff val="35000"/>
                  </a:schemeClr>
                </a:solidFill>
              </a:rPr>
              <a:t>local disciplinary strengths </a:t>
            </a:r>
          </a:p>
          <a:p>
            <a:r>
              <a:rPr lang="en-US" sz="2000" dirty="0">
                <a:solidFill>
                  <a:schemeClr val="tx1">
                    <a:lumMod val="65000"/>
                    <a:lumOff val="35000"/>
                  </a:schemeClr>
                </a:solidFill>
              </a:rPr>
              <a:t>widely held and highly and recently circulated books</a:t>
            </a:r>
          </a:p>
        </p:txBody>
      </p:sp>
      <p:sp>
        <p:nvSpPr>
          <p:cNvPr id="9" name="Content Placeholder 8">
            <a:extLst>
              <a:ext uri="{FF2B5EF4-FFF2-40B4-BE49-F238E27FC236}">
                <a16:creationId xmlns:a16="http://schemas.microsoft.com/office/drawing/2014/main" id="{DA4F92A0-5E45-67AD-A90A-FE4D47783D89}"/>
              </a:ext>
            </a:extLst>
          </p:cNvPr>
          <p:cNvSpPr>
            <a:spLocks noGrp="1"/>
          </p:cNvSpPr>
          <p:nvPr>
            <p:ph sz="half" idx="2"/>
          </p:nvPr>
        </p:nvSpPr>
        <p:spPr>
          <a:xfrm>
            <a:off x="6172200" y="1825625"/>
            <a:ext cx="4765876" cy="4351338"/>
          </a:xfrm>
          <a:custGeom>
            <a:avLst/>
            <a:gdLst>
              <a:gd name="connsiteX0" fmla="*/ 0 w 4765876"/>
              <a:gd name="connsiteY0" fmla="*/ 0 h 4351338"/>
              <a:gd name="connsiteX1" fmla="*/ 776157 w 4765876"/>
              <a:gd name="connsiteY1" fmla="*/ 0 h 4351338"/>
              <a:gd name="connsiteX2" fmla="*/ 1552314 w 4765876"/>
              <a:gd name="connsiteY2" fmla="*/ 0 h 4351338"/>
              <a:gd name="connsiteX3" fmla="*/ 2233153 w 4765876"/>
              <a:gd name="connsiteY3" fmla="*/ 0 h 4351338"/>
              <a:gd name="connsiteX4" fmla="*/ 2961652 w 4765876"/>
              <a:gd name="connsiteY4" fmla="*/ 0 h 4351338"/>
              <a:gd name="connsiteX5" fmla="*/ 3594832 w 4765876"/>
              <a:gd name="connsiteY5" fmla="*/ 0 h 4351338"/>
              <a:gd name="connsiteX6" fmla="*/ 4765876 w 4765876"/>
              <a:gd name="connsiteY6" fmla="*/ 0 h 4351338"/>
              <a:gd name="connsiteX7" fmla="*/ 4765876 w 4765876"/>
              <a:gd name="connsiteY7" fmla="*/ 708646 h 4351338"/>
              <a:gd name="connsiteX8" fmla="*/ 4765876 w 4765876"/>
              <a:gd name="connsiteY8" fmla="*/ 1243239 h 4351338"/>
              <a:gd name="connsiteX9" fmla="*/ 4765876 w 4765876"/>
              <a:gd name="connsiteY9" fmla="*/ 1734319 h 4351338"/>
              <a:gd name="connsiteX10" fmla="*/ 4765876 w 4765876"/>
              <a:gd name="connsiteY10" fmla="*/ 2268912 h 4351338"/>
              <a:gd name="connsiteX11" fmla="*/ 4765876 w 4765876"/>
              <a:gd name="connsiteY11" fmla="*/ 2847018 h 4351338"/>
              <a:gd name="connsiteX12" fmla="*/ 4765876 w 4765876"/>
              <a:gd name="connsiteY12" fmla="*/ 3468638 h 4351338"/>
              <a:gd name="connsiteX13" fmla="*/ 4765876 w 4765876"/>
              <a:gd name="connsiteY13" fmla="*/ 4351338 h 4351338"/>
              <a:gd name="connsiteX14" fmla="*/ 3989719 w 4765876"/>
              <a:gd name="connsiteY14" fmla="*/ 4351338 h 4351338"/>
              <a:gd name="connsiteX15" fmla="*/ 3308880 w 4765876"/>
              <a:gd name="connsiteY15" fmla="*/ 4351338 h 4351338"/>
              <a:gd name="connsiteX16" fmla="*/ 2628040 w 4765876"/>
              <a:gd name="connsiteY16" fmla="*/ 4351338 h 4351338"/>
              <a:gd name="connsiteX17" fmla="*/ 1947201 w 4765876"/>
              <a:gd name="connsiteY17" fmla="*/ 4351338 h 4351338"/>
              <a:gd name="connsiteX18" fmla="*/ 1266361 w 4765876"/>
              <a:gd name="connsiteY18" fmla="*/ 4351338 h 4351338"/>
              <a:gd name="connsiteX19" fmla="*/ 633181 w 4765876"/>
              <a:gd name="connsiteY19" fmla="*/ 4351338 h 4351338"/>
              <a:gd name="connsiteX20" fmla="*/ 0 w 4765876"/>
              <a:gd name="connsiteY20" fmla="*/ 4351338 h 4351338"/>
              <a:gd name="connsiteX21" fmla="*/ 0 w 4765876"/>
              <a:gd name="connsiteY21" fmla="*/ 3729718 h 4351338"/>
              <a:gd name="connsiteX22" fmla="*/ 0 w 4765876"/>
              <a:gd name="connsiteY22" fmla="*/ 3064585 h 4351338"/>
              <a:gd name="connsiteX23" fmla="*/ 0 w 4765876"/>
              <a:gd name="connsiteY23" fmla="*/ 2399452 h 4351338"/>
              <a:gd name="connsiteX24" fmla="*/ 0 w 4765876"/>
              <a:gd name="connsiteY24" fmla="*/ 1690806 h 4351338"/>
              <a:gd name="connsiteX25" fmla="*/ 0 w 4765876"/>
              <a:gd name="connsiteY25" fmla="*/ 1069186 h 4351338"/>
              <a:gd name="connsiteX26" fmla="*/ 0 w 4765876"/>
              <a:gd name="connsiteY26"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65876" h="4351338" fill="none" extrusionOk="0">
                <a:moveTo>
                  <a:pt x="0" y="0"/>
                </a:moveTo>
                <a:cubicBezTo>
                  <a:pt x="239262" y="-34092"/>
                  <a:pt x="578584" y="-37396"/>
                  <a:pt x="776157" y="0"/>
                </a:cubicBezTo>
                <a:cubicBezTo>
                  <a:pt x="973730" y="37396"/>
                  <a:pt x="1323296" y="-14525"/>
                  <a:pt x="1552314" y="0"/>
                </a:cubicBezTo>
                <a:cubicBezTo>
                  <a:pt x="1781332" y="14525"/>
                  <a:pt x="1924926" y="29869"/>
                  <a:pt x="2233153" y="0"/>
                </a:cubicBezTo>
                <a:cubicBezTo>
                  <a:pt x="2541380" y="-29869"/>
                  <a:pt x="2799296" y="-23024"/>
                  <a:pt x="2961652" y="0"/>
                </a:cubicBezTo>
                <a:cubicBezTo>
                  <a:pt x="3124008" y="23024"/>
                  <a:pt x="3331905" y="21795"/>
                  <a:pt x="3594832" y="0"/>
                </a:cubicBezTo>
                <a:cubicBezTo>
                  <a:pt x="3857759" y="-21795"/>
                  <a:pt x="4520518" y="-38245"/>
                  <a:pt x="4765876" y="0"/>
                </a:cubicBezTo>
                <a:cubicBezTo>
                  <a:pt x="4800713" y="217037"/>
                  <a:pt x="4757518" y="459200"/>
                  <a:pt x="4765876" y="708646"/>
                </a:cubicBezTo>
                <a:cubicBezTo>
                  <a:pt x="4774234" y="958092"/>
                  <a:pt x="4749286" y="1095372"/>
                  <a:pt x="4765876" y="1243239"/>
                </a:cubicBezTo>
                <a:cubicBezTo>
                  <a:pt x="4782466" y="1391106"/>
                  <a:pt x="4759544" y="1588771"/>
                  <a:pt x="4765876" y="1734319"/>
                </a:cubicBezTo>
                <a:cubicBezTo>
                  <a:pt x="4772208" y="1879867"/>
                  <a:pt x="4767678" y="2031568"/>
                  <a:pt x="4765876" y="2268912"/>
                </a:cubicBezTo>
                <a:cubicBezTo>
                  <a:pt x="4764074" y="2506256"/>
                  <a:pt x="4765997" y="2653066"/>
                  <a:pt x="4765876" y="2847018"/>
                </a:cubicBezTo>
                <a:cubicBezTo>
                  <a:pt x="4765755" y="3040970"/>
                  <a:pt x="4754801" y="3180695"/>
                  <a:pt x="4765876" y="3468638"/>
                </a:cubicBezTo>
                <a:cubicBezTo>
                  <a:pt x="4776951" y="3756581"/>
                  <a:pt x="4807198" y="4098877"/>
                  <a:pt x="4765876" y="4351338"/>
                </a:cubicBezTo>
                <a:cubicBezTo>
                  <a:pt x="4478535" y="4340505"/>
                  <a:pt x="4351607" y="4377006"/>
                  <a:pt x="3989719" y="4351338"/>
                </a:cubicBezTo>
                <a:cubicBezTo>
                  <a:pt x="3627831" y="4325670"/>
                  <a:pt x="3463429" y="4367184"/>
                  <a:pt x="3308880" y="4351338"/>
                </a:cubicBezTo>
                <a:cubicBezTo>
                  <a:pt x="3154331" y="4335492"/>
                  <a:pt x="2839722" y="4374283"/>
                  <a:pt x="2628040" y="4351338"/>
                </a:cubicBezTo>
                <a:cubicBezTo>
                  <a:pt x="2416358" y="4328393"/>
                  <a:pt x="2241746" y="4372427"/>
                  <a:pt x="1947201" y="4351338"/>
                </a:cubicBezTo>
                <a:cubicBezTo>
                  <a:pt x="1652656" y="4330249"/>
                  <a:pt x="1410972" y="4370910"/>
                  <a:pt x="1266361" y="4351338"/>
                </a:cubicBezTo>
                <a:cubicBezTo>
                  <a:pt x="1121750" y="4331766"/>
                  <a:pt x="878830" y="4343359"/>
                  <a:pt x="633181" y="4351338"/>
                </a:cubicBezTo>
                <a:cubicBezTo>
                  <a:pt x="387532" y="4359317"/>
                  <a:pt x="222094" y="4331039"/>
                  <a:pt x="0" y="4351338"/>
                </a:cubicBezTo>
                <a:cubicBezTo>
                  <a:pt x="17967" y="4152556"/>
                  <a:pt x="25936" y="3992764"/>
                  <a:pt x="0" y="3729718"/>
                </a:cubicBezTo>
                <a:cubicBezTo>
                  <a:pt x="-25936" y="3466672"/>
                  <a:pt x="-8426" y="3266039"/>
                  <a:pt x="0" y="3064585"/>
                </a:cubicBezTo>
                <a:cubicBezTo>
                  <a:pt x="8426" y="2863131"/>
                  <a:pt x="-3563" y="2552759"/>
                  <a:pt x="0" y="2399452"/>
                </a:cubicBezTo>
                <a:cubicBezTo>
                  <a:pt x="3563" y="2246145"/>
                  <a:pt x="21065" y="2043441"/>
                  <a:pt x="0" y="1690806"/>
                </a:cubicBezTo>
                <a:cubicBezTo>
                  <a:pt x="-21065" y="1338171"/>
                  <a:pt x="-22434" y="1282485"/>
                  <a:pt x="0" y="1069186"/>
                </a:cubicBezTo>
                <a:cubicBezTo>
                  <a:pt x="22434" y="855887"/>
                  <a:pt x="-9689" y="233147"/>
                  <a:pt x="0" y="0"/>
                </a:cubicBezTo>
                <a:close/>
              </a:path>
              <a:path w="4765876" h="4351338" stroke="0" extrusionOk="0">
                <a:moveTo>
                  <a:pt x="0" y="0"/>
                </a:moveTo>
                <a:cubicBezTo>
                  <a:pt x="248871" y="-20016"/>
                  <a:pt x="433402" y="10112"/>
                  <a:pt x="633181" y="0"/>
                </a:cubicBezTo>
                <a:cubicBezTo>
                  <a:pt x="832960" y="-10112"/>
                  <a:pt x="1030679" y="18153"/>
                  <a:pt x="1171044" y="0"/>
                </a:cubicBezTo>
                <a:cubicBezTo>
                  <a:pt x="1311409" y="-18153"/>
                  <a:pt x="1763961" y="10895"/>
                  <a:pt x="1947201" y="0"/>
                </a:cubicBezTo>
                <a:cubicBezTo>
                  <a:pt x="2130441" y="-10895"/>
                  <a:pt x="2266902" y="20730"/>
                  <a:pt x="2580381" y="0"/>
                </a:cubicBezTo>
                <a:cubicBezTo>
                  <a:pt x="2893860" y="-20730"/>
                  <a:pt x="3074799" y="6258"/>
                  <a:pt x="3213562" y="0"/>
                </a:cubicBezTo>
                <a:cubicBezTo>
                  <a:pt x="3352325" y="-6258"/>
                  <a:pt x="3807443" y="7411"/>
                  <a:pt x="3989719" y="0"/>
                </a:cubicBezTo>
                <a:cubicBezTo>
                  <a:pt x="4171995" y="-7411"/>
                  <a:pt x="4431876" y="23417"/>
                  <a:pt x="4765876" y="0"/>
                </a:cubicBezTo>
                <a:cubicBezTo>
                  <a:pt x="4797857" y="203425"/>
                  <a:pt x="4786198" y="472354"/>
                  <a:pt x="4765876" y="708646"/>
                </a:cubicBezTo>
                <a:cubicBezTo>
                  <a:pt x="4745554" y="944938"/>
                  <a:pt x="4777423" y="980961"/>
                  <a:pt x="4765876" y="1243239"/>
                </a:cubicBezTo>
                <a:cubicBezTo>
                  <a:pt x="4754329" y="1505517"/>
                  <a:pt x="4769953" y="1596996"/>
                  <a:pt x="4765876" y="1777832"/>
                </a:cubicBezTo>
                <a:cubicBezTo>
                  <a:pt x="4761799" y="1958668"/>
                  <a:pt x="4761382" y="2217251"/>
                  <a:pt x="4765876" y="2399452"/>
                </a:cubicBezTo>
                <a:cubicBezTo>
                  <a:pt x="4770370" y="2581653"/>
                  <a:pt x="4746834" y="2753117"/>
                  <a:pt x="4765876" y="3064585"/>
                </a:cubicBezTo>
                <a:cubicBezTo>
                  <a:pt x="4784918" y="3376053"/>
                  <a:pt x="4772089" y="3406068"/>
                  <a:pt x="4765876" y="3555665"/>
                </a:cubicBezTo>
                <a:cubicBezTo>
                  <a:pt x="4759663" y="3705262"/>
                  <a:pt x="4804115" y="4061664"/>
                  <a:pt x="4765876" y="4351338"/>
                </a:cubicBezTo>
                <a:cubicBezTo>
                  <a:pt x="4514750" y="4353305"/>
                  <a:pt x="4321012" y="4350470"/>
                  <a:pt x="4085037" y="4351338"/>
                </a:cubicBezTo>
                <a:cubicBezTo>
                  <a:pt x="3849062" y="4352206"/>
                  <a:pt x="3689624" y="4348133"/>
                  <a:pt x="3404197" y="4351338"/>
                </a:cubicBezTo>
                <a:cubicBezTo>
                  <a:pt x="3118770" y="4354543"/>
                  <a:pt x="2994828" y="4365306"/>
                  <a:pt x="2628040" y="4351338"/>
                </a:cubicBezTo>
                <a:cubicBezTo>
                  <a:pt x="2261252" y="4337370"/>
                  <a:pt x="2118186" y="4327063"/>
                  <a:pt x="1947201" y="4351338"/>
                </a:cubicBezTo>
                <a:cubicBezTo>
                  <a:pt x="1776216" y="4375613"/>
                  <a:pt x="1615785" y="4346378"/>
                  <a:pt x="1409338" y="4351338"/>
                </a:cubicBezTo>
                <a:cubicBezTo>
                  <a:pt x="1202891" y="4356298"/>
                  <a:pt x="1079536" y="4345996"/>
                  <a:pt x="823816" y="4351338"/>
                </a:cubicBezTo>
                <a:cubicBezTo>
                  <a:pt x="568096" y="4356680"/>
                  <a:pt x="188027" y="4335678"/>
                  <a:pt x="0" y="4351338"/>
                </a:cubicBezTo>
                <a:cubicBezTo>
                  <a:pt x="-11192" y="4181223"/>
                  <a:pt x="27062" y="4038216"/>
                  <a:pt x="0" y="3729718"/>
                </a:cubicBezTo>
                <a:cubicBezTo>
                  <a:pt x="-27062" y="3421220"/>
                  <a:pt x="18453" y="3270808"/>
                  <a:pt x="0" y="3108099"/>
                </a:cubicBezTo>
                <a:cubicBezTo>
                  <a:pt x="-18453" y="2945390"/>
                  <a:pt x="28344" y="2653260"/>
                  <a:pt x="0" y="2529992"/>
                </a:cubicBezTo>
                <a:cubicBezTo>
                  <a:pt x="-28344" y="2406724"/>
                  <a:pt x="-20297" y="2274836"/>
                  <a:pt x="0" y="2038913"/>
                </a:cubicBezTo>
                <a:cubicBezTo>
                  <a:pt x="20297" y="1802990"/>
                  <a:pt x="18965" y="1736359"/>
                  <a:pt x="0" y="1547833"/>
                </a:cubicBezTo>
                <a:cubicBezTo>
                  <a:pt x="-18965" y="1359307"/>
                  <a:pt x="-17186" y="1192099"/>
                  <a:pt x="0" y="882700"/>
                </a:cubicBezTo>
                <a:cubicBezTo>
                  <a:pt x="17186" y="573301"/>
                  <a:pt x="23289" y="229751"/>
                  <a:pt x="0" y="0"/>
                </a:cubicBezTo>
                <a:close/>
              </a:path>
            </a:pathLst>
          </a:custGeom>
          <a:ln>
            <a:extLst>
              <a:ext uri="{C807C97D-BFC1-408E-A445-0C87EB9F89A2}">
                <ask:lineSketchStyleProps xmlns:ask="http://schemas.microsoft.com/office/drawing/2018/sketchyshapes" sd="1219033472">
                  <ask:type>
                    <ask:lineSketchFreehand/>
                  </ask:type>
                </ask:lineSketchStyleProps>
              </a:ext>
            </a:extLst>
          </a:ln>
        </p:spPr>
        <p:style>
          <a:lnRef idx="1">
            <a:schemeClr val="accent3"/>
          </a:lnRef>
          <a:fillRef idx="2">
            <a:schemeClr val="accent3"/>
          </a:fillRef>
          <a:effectRef idx="1">
            <a:schemeClr val="accent3"/>
          </a:effectRef>
          <a:fontRef idx="minor">
            <a:schemeClr val="dk1"/>
          </a:fontRef>
        </p:style>
        <p:txBody>
          <a:bodyPr/>
          <a:lstStyle/>
          <a:p>
            <a:pPr marL="0" indent="0">
              <a:buNone/>
            </a:pPr>
            <a:r>
              <a:rPr lang="en-US" b="1" dirty="0">
                <a:solidFill>
                  <a:schemeClr val="accent4"/>
                </a:solidFill>
              </a:rPr>
              <a:t>Project Goals</a:t>
            </a:r>
          </a:p>
          <a:p>
            <a:r>
              <a:rPr lang="en-US" sz="2000" dirty="0">
                <a:solidFill>
                  <a:schemeClr val="tx1">
                    <a:lumMod val="65000"/>
                    <a:lumOff val="35000"/>
                  </a:schemeClr>
                </a:solidFill>
              </a:rPr>
              <a:t>Pilot a coordinated, consortial approach to collection assessment</a:t>
            </a:r>
          </a:p>
          <a:p>
            <a:r>
              <a:rPr lang="en-US" sz="2000" dirty="0">
                <a:solidFill>
                  <a:schemeClr val="tx1">
                    <a:lumMod val="65000"/>
                    <a:lumOff val="35000"/>
                  </a:schemeClr>
                </a:solidFill>
              </a:rPr>
              <a:t>Use the data and analysis to inform future, collaborative collection development</a:t>
            </a:r>
          </a:p>
          <a:p>
            <a:r>
              <a:rPr lang="en-US" sz="2000" dirty="0">
                <a:solidFill>
                  <a:schemeClr val="tx1">
                    <a:lumMod val="65000"/>
                    <a:lumOff val="35000"/>
                  </a:schemeClr>
                </a:solidFill>
              </a:rPr>
              <a:t>Begin a discussion about the possibility of reducing unnecessary duplication and saving local space through strategic weeding</a:t>
            </a:r>
          </a:p>
          <a:p>
            <a:r>
              <a:rPr lang="en-US" sz="2000" dirty="0">
                <a:solidFill>
                  <a:schemeClr val="tx1">
                    <a:lumMod val="65000"/>
                    <a:lumOff val="35000"/>
                  </a:schemeClr>
                </a:solidFill>
              </a:rPr>
              <a:t>Provide remediated and enhanced records back to the participating schools</a:t>
            </a:r>
          </a:p>
        </p:txBody>
      </p:sp>
    </p:spTree>
    <p:extLst>
      <p:ext uri="{BB962C8B-B14F-4D97-AF65-F5344CB8AC3E}">
        <p14:creationId xmlns:p14="http://schemas.microsoft.com/office/powerpoint/2010/main" val="284561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324252-1963-00E1-2989-0A1B4FE8866A}"/>
              </a:ext>
            </a:extLst>
          </p:cNvPr>
          <p:cNvSpPr>
            <a:spLocks noGrp="1"/>
          </p:cNvSpPr>
          <p:nvPr>
            <p:ph type="title"/>
          </p:nvPr>
        </p:nvSpPr>
        <p:spPr/>
        <p:txBody>
          <a:bodyPr>
            <a:normAutofit/>
          </a:bodyPr>
          <a:lstStyle/>
          <a:p>
            <a:r>
              <a:rPr lang="en-US" sz="4000" b="1">
                <a:solidFill>
                  <a:schemeClr val="accent2"/>
                </a:solidFill>
                <a:latin typeface="+mn-lt"/>
              </a:rPr>
              <a:t>Recommendations and Outcomes</a:t>
            </a:r>
            <a:endParaRPr lang="en-US" sz="4000" b="1" dirty="0">
              <a:solidFill>
                <a:schemeClr val="accent2"/>
              </a:solidFill>
              <a:latin typeface="+mn-lt"/>
            </a:endParaRPr>
          </a:p>
        </p:txBody>
      </p:sp>
      <p:graphicFrame>
        <p:nvGraphicFramePr>
          <p:cNvPr id="7" name="Content Placeholder 6">
            <a:extLst>
              <a:ext uri="{FF2B5EF4-FFF2-40B4-BE49-F238E27FC236}">
                <a16:creationId xmlns:a16="http://schemas.microsoft.com/office/drawing/2014/main" id="{B0AA73A7-C8A0-DF2B-6CC4-9C86017C4498}"/>
              </a:ext>
            </a:extLst>
          </p:cNvPr>
          <p:cNvGraphicFramePr>
            <a:graphicFrameLocks noGrp="1"/>
          </p:cNvGraphicFramePr>
          <p:nvPr>
            <p:ph idx="1"/>
            <p:extLst>
              <p:ext uri="{D42A27DB-BD31-4B8C-83A1-F6EECF244321}">
                <p14:modId xmlns:p14="http://schemas.microsoft.com/office/powerpoint/2010/main" val="2104701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4358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A7F2BB-D4AD-70EA-B4C6-39DCCFCEBE32}"/>
              </a:ext>
            </a:extLst>
          </p:cNvPr>
          <p:cNvSpPr>
            <a:spLocks noGrp="1"/>
          </p:cNvSpPr>
          <p:nvPr>
            <p:ph type="title"/>
          </p:nvPr>
        </p:nvSpPr>
        <p:spPr/>
        <p:txBody>
          <a:bodyPr>
            <a:normAutofit/>
          </a:bodyPr>
          <a:lstStyle/>
          <a:p>
            <a:r>
              <a:rPr lang="en-US" b="1" dirty="0">
                <a:solidFill>
                  <a:schemeClr val="bg1"/>
                </a:solidFill>
              </a:rPr>
              <a:t>VIVA EAST Pilot Project</a:t>
            </a:r>
          </a:p>
        </p:txBody>
      </p:sp>
      <p:sp>
        <p:nvSpPr>
          <p:cNvPr id="5" name="Text Placeholder 4">
            <a:extLst>
              <a:ext uri="{FF2B5EF4-FFF2-40B4-BE49-F238E27FC236}">
                <a16:creationId xmlns:a16="http://schemas.microsoft.com/office/drawing/2014/main" id="{1C413B91-ABB3-7001-7C25-826BB5F01637}"/>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538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E3C0-AAE0-B9A8-5345-AD1876948FB3}"/>
              </a:ext>
            </a:extLst>
          </p:cNvPr>
          <p:cNvSpPr>
            <a:spLocks noGrp="1"/>
          </p:cNvSpPr>
          <p:nvPr>
            <p:ph type="title"/>
          </p:nvPr>
        </p:nvSpPr>
        <p:spPr/>
        <p:txBody>
          <a:bodyPr>
            <a:normAutofit/>
          </a:bodyPr>
          <a:lstStyle/>
          <a:p>
            <a:r>
              <a:rPr lang="en-US" sz="4000" b="1" dirty="0">
                <a:solidFill>
                  <a:schemeClr val="accent2"/>
                </a:solidFill>
                <a:latin typeface="+mn-lt"/>
              </a:rPr>
              <a:t>VIVA EAST Pilot Project Overview</a:t>
            </a:r>
          </a:p>
        </p:txBody>
      </p:sp>
      <p:sp>
        <p:nvSpPr>
          <p:cNvPr id="4" name="Content Placeholder 3">
            <a:extLst>
              <a:ext uri="{FF2B5EF4-FFF2-40B4-BE49-F238E27FC236}">
                <a16:creationId xmlns:a16="http://schemas.microsoft.com/office/drawing/2014/main" id="{5C86F323-4B23-D8C5-AAC8-52F4313A4CC6}"/>
              </a:ext>
            </a:extLst>
          </p:cNvPr>
          <p:cNvSpPr>
            <a:spLocks noGrp="1"/>
          </p:cNvSpPr>
          <p:nvPr>
            <p:ph sz="half" idx="1"/>
          </p:nvPr>
        </p:nvSpPr>
        <p:spPr/>
        <p:txBody>
          <a:bodyPr>
            <a:normAutofit fontScale="92500" lnSpcReduction="10000"/>
          </a:bodyPr>
          <a:lstStyle/>
          <a:p>
            <a:pPr marL="0" indent="0">
              <a:buNone/>
            </a:pPr>
            <a:r>
              <a:rPr lang="en-US" sz="2200" dirty="0">
                <a:solidFill>
                  <a:schemeClr val="tx1">
                    <a:lumMod val="65000"/>
                    <a:lumOff val="35000"/>
                  </a:schemeClr>
                </a:solidFill>
              </a:rPr>
              <a:t>As local retention commitments approached their end, VIVA partnered with EAST on a pilot project to explore participation in a formal shared print program.</a:t>
            </a:r>
          </a:p>
          <a:p>
            <a:pPr marL="0" indent="0">
              <a:buNone/>
            </a:pPr>
            <a:endParaRPr lang="en-US" sz="2200" dirty="0">
              <a:solidFill>
                <a:schemeClr val="tx1">
                  <a:lumMod val="65000"/>
                  <a:lumOff val="35000"/>
                </a:schemeClr>
              </a:solidFill>
            </a:endParaRPr>
          </a:p>
          <a:p>
            <a:pPr marL="0" indent="0">
              <a:buNone/>
            </a:pPr>
            <a:r>
              <a:rPr lang="en-US" sz="2200" dirty="0">
                <a:solidFill>
                  <a:schemeClr val="tx1">
                    <a:lumMod val="65000"/>
                    <a:lumOff val="35000"/>
                  </a:schemeClr>
                </a:solidFill>
              </a:rPr>
              <a:t>The objective was to evaluate whether participation in a larger shared print program facilitated by EAST could alleviate the retention commitments on participating libraries while still ensuring continued access to titles through the EAST network.</a:t>
            </a:r>
          </a:p>
          <a:p>
            <a:pPr marL="0" indent="0">
              <a:buNone/>
            </a:pPr>
            <a:endParaRPr lang="en-US" sz="2200" dirty="0">
              <a:solidFill>
                <a:schemeClr val="tx1">
                  <a:lumMod val="65000"/>
                  <a:lumOff val="35000"/>
                </a:schemeClr>
              </a:solidFill>
            </a:endParaRPr>
          </a:p>
          <a:p>
            <a:pPr marL="0" indent="0">
              <a:buNone/>
            </a:pPr>
            <a:r>
              <a:rPr lang="en-US" sz="2200" dirty="0">
                <a:solidFill>
                  <a:schemeClr val="tx1">
                    <a:lumMod val="65000"/>
                    <a:lumOff val="35000"/>
                  </a:schemeClr>
                </a:solidFill>
              </a:rPr>
              <a:t>Three institutions participated in the pilot: James Madison University, Radford University, and William &amp; Mary.</a:t>
            </a:r>
          </a:p>
          <a:p>
            <a:pPr marL="0" indent="0">
              <a:buNone/>
            </a:pPr>
            <a:endParaRPr lang="en-US" sz="2400" dirty="0">
              <a:solidFill>
                <a:schemeClr val="tx1">
                  <a:lumMod val="65000"/>
                  <a:lumOff val="35000"/>
                </a:schemeClr>
              </a:solidFill>
            </a:endParaRPr>
          </a:p>
          <a:p>
            <a:pPr marL="0" indent="0">
              <a:buNone/>
            </a:pPr>
            <a:endParaRPr lang="en-US" sz="2400" dirty="0">
              <a:solidFill>
                <a:schemeClr val="tx1">
                  <a:lumMod val="65000"/>
                  <a:lumOff val="35000"/>
                </a:schemeClr>
              </a:solidFill>
            </a:endParaRPr>
          </a:p>
          <a:p>
            <a:pPr marL="0" indent="0">
              <a:buNone/>
            </a:pPr>
            <a:endParaRPr lang="en-US" sz="2400" dirty="0">
              <a:solidFill>
                <a:schemeClr val="tx1">
                  <a:lumMod val="65000"/>
                  <a:lumOff val="35000"/>
                </a:schemeClr>
              </a:solidFill>
            </a:endParaRPr>
          </a:p>
          <a:p>
            <a:pPr marL="0" indent="0">
              <a:buNone/>
            </a:pPr>
            <a:endParaRPr lang="en-US" sz="2400" dirty="0">
              <a:solidFill>
                <a:schemeClr val="tx1">
                  <a:lumMod val="65000"/>
                  <a:lumOff val="35000"/>
                </a:schemeClr>
              </a:solidFill>
            </a:endParaRPr>
          </a:p>
          <a:p>
            <a:pPr marL="0" indent="0">
              <a:buNone/>
            </a:pPr>
            <a:endParaRPr lang="en-US" sz="2400" dirty="0">
              <a:solidFill>
                <a:schemeClr val="tx1">
                  <a:lumMod val="65000"/>
                  <a:lumOff val="35000"/>
                </a:schemeClr>
              </a:solidFill>
            </a:endParaRPr>
          </a:p>
        </p:txBody>
      </p:sp>
      <p:pic>
        <p:nvPicPr>
          <p:cNvPr id="18" name="Content Placeholder 17">
            <a:extLst>
              <a:ext uri="{FF2B5EF4-FFF2-40B4-BE49-F238E27FC236}">
                <a16:creationId xmlns:a16="http://schemas.microsoft.com/office/drawing/2014/main" id="{81E019DE-2336-BF47-3F99-0DA7FA1C780E}"/>
              </a:ext>
            </a:extLst>
          </p:cNvPr>
          <p:cNvPicPr>
            <a:picLocks noGrp="1" noChangeAspect="1"/>
          </p:cNvPicPr>
          <p:nvPr>
            <p:ph sz="half" idx="2"/>
          </p:nvPr>
        </p:nvPicPr>
        <p:blipFill>
          <a:blip r:embed="rId3"/>
          <a:stretch>
            <a:fillRect/>
          </a:stretch>
        </p:blipFill>
        <p:spPr>
          <a:xfrm>
            <a:off x="6337300" y="2096294"/>
            <a:ext cx="4851400" cy="3810000"/>
          </a:xfrm>
        </p:spPr>
      </p:pic>
    </p:spTree>
    <p:extLst>
      <p:ext uri="{BB962C8B-B14F-4D97-AF65-F5344CB8AC3E}">
        <p14:creationId xmlns:p14="http://schemas.microsoft.com/office/powerpoint/2010/main" val="197341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0DF8-A6C5-0C8A-6BC1-7275102FA174}"/>
              </a:ext>
            </a:extLst>
          </p:cNvPr>
          <p:cNvSpPr>
            <a:spLocks noGrp="1"/>
          </p:cNvSpPr>
          <p:nvPr>
            <p:ph type="title"/>
          </p:nvPr>
        </p:nvSpPr>
        <p:spPr/>
        <p:txBody>
          <a:bodyPr>
            <a:normAutofit/>
          </a:bodyPr>
          <a:lstStyle/>
          <a:p>
            <a:r>
              <a:rPr lang="en-US" sz="4000" b="1" dirty="0">
                <a:solidFill>
                  <a:schemeClr val="accent2"/>
                </a:solidFill>
                <a:latin typeface="+mn-lt"/>
              </a:rPr>
              <a:t>VIVA EAST Pilot Project Takeaways</a:t>
            </a:r>
          </a:p>
        </p:txBody>
      </p:sp>
      <p:sp>
        <p:nvSpPr>
          <p:cNvPr id="4" name="Content Placeholder 3">
            <a:extLst>
              <a:ext uri="{FF2B5EF4-FFF2-40B4-BE49-F238E27FC236}">
                <a16:creationId xmlns:a16="http://schemas.microsoft.com/office/drawing/2014/main" id="{069171F0-DA94-6CF9-F057-46CB265EB836}"/>
              </a:ext>
            </a:extLst>
          </p:cNvPr>
          <p:cNvSpPr>
            <a:spLocks noGrp="1"/>
          </p:cNvSpPr>
          <p:nvPr>
            <p:ph sz="half" idx="2"/>
          </p:nvPr>
        </p:nvSpPr>
        <p:spPr/>
        <p:txBody>
          <a:bodyPr>
            <a:normAutofit lnSpcReduction="10000"/>
          </a:bodyPr>
          <a:lstStyle/>
          <a:p>
            <a:pPr marL="0" indent="0">
              <a:buNone/>
            </a:pPr>
            <a:r>
              <a:rPr lang="en-US" sz="2400" b="1" dirty="0">
                <a:solidFill>
                  <a:schemeClr val="accent5"/>
                </a:solidFill>
              </a:rPr>
              <a:t>Considerations</a:t>
            </a:r>
          </a:p>
          <a:p>
            <a:pPr marL="0" indent="0">
              <a:buNone/>
            </a:pPr>
            <a:endParaRPr lang="en-US" sz="2400" b="1" dirty="0">
              <a:solidFill>
                <a:schemeClr val="accent5"/>
              </a:solidFill>
            </a:endParaRPr>
          </a:p>
          <a:p>
            <a:r>
              <a:rPr lang="en-US" sz="2000" dirty="0">
                <a:solidFill>
                  <a:schemeClr val="tx1">
                    <a:lumMod val="65000"/>
                    <a:lumOff val="35000"/>
                  </a:schemeClr>
                </a:solidFill>
              </a:rPr>
              <a:t>Staff time to submit metadata records and update local retention commitments</a:t>
            </a:r>
          </a:p>
          <a:p>
            <a:r>
              <a:rPr lang="en-US" sz="2000" dirty="0">
                <a:solidFill>
                  <a:schemeClr val="tx1">
                    <a:lumMod val="65000"/>
                    <a:lumOff val="35000"/>
                  </a:schemeClr>
                </a:solidFill>
              </a:rPr>
              <a:t>Overlapping retentions</a:t>
            </a:r>
          </a:p>
          <a:p>
            <a:r>
              <a:rPr lang="en-US" sz="2000" dirty="0">
                <a:solidFill>
                  <a:schemeClr val="tx1">
                    <a:lumMod val="65000"/>
                    <a:lumOff val="35000"/>
                  </a:schemeClr>
                </a:solidFill>
              </a:rPr>
              <a:t>Members previously used VIVA retentions to inform local weeding. How would the transition impact them?</a:t>
            </a:r>
          </a:p>
          <a:p>
            <a:r>
              <a:rPr lang="en-US" sz="2000" dirty="0">
                <a:solidFill>
                  <a:schemeClr val="tx1">
                    <a:lumMod val="65000"/>
                    <a:lumOff val="35000"/>
                  </a:schemeClr>
                </a:solidFill>
              </a:rPr>
              <a:t>If titles are retained outside of Virginia, how can we ensure access for non-retention partners?</a:t>
            </a:r>
          </a:p>
        </p:txBody>
      </p:sp>
      <p:sp>
        <p:nvSpPr>
          <p:cNvPr id="5" name="Content Placeholder 4">
            <a:extLst>
              <a:ext uri="{FF2B5EF4-FFF2-40B4-BE49-F238E27FC236}">
                <a16:creationId xmlns:a16="http://schemas.microsoft.com/office/drawing/2014/main" id="{EB4C9F40-15EA-9FDB-0F6C-C521E41369D2}"/>
              </a:ext>
            </a:extLst>
          </p:cNvPr>
          <p:cNvSpPr>
            <a:spLocks noGrp="1"/>
          </p:cNvSpPr>
          <p:nvPr>
            <p:ph sz="half" idx="1"/>
          </p:nvPr>
        </p:nvSpPr>
        <p:spPr/>
        <p:txBody>
          <a:bodyPr>
            <a:normAutofit lnSpcReduction="10000"/>
          </a:bodyPr>
          <a:lstStyle/>
          <a:p>
            <a:pPr marL="0" indent="0">
              <a:buNone/>
            </a:pPr>
            <a:r>
              <a:rPr lang="en-US" sz="2400" b="1" dirty="0">
                <a:solidFill>
                  <a:schemeClr val="accent5"/>
                </a:solidFill>
              </a:rPr>
              <a:t>Benefits of Participation</a:t>
            </a:r>
          </a:p>
          <a:p>
            <a:pPr marL="0" indent="0">
              <a:buNone/>
            </a:pPr>
            <a:endParaRPr lang="en-US" sz="2400" b="1" dirty="0">
              <a:solidFill>
                <a:schemeClr val="accent5"/>
              </a:solidFill>
            </a:endParaRPr>
          </a:p>
          <a:p>
            <a:r>
              <a:rPr lang="en-US" sz="2000" dirty="0">
                <a:solidFill>
                  <a:schemeClr val="tx1">
                    <a:lumMod val="65000"/>
                    <a:lumOff val="35000"/>
                  </a:schemeClr>
                </a:solidFill>
              </a:rPr>
              <a:t>Offers degrees of freedom to focus on local collections through deeper collaboration at scale</a:t>
            </a:r>
          </a:p>
          <a:p>
            <a:r>
              <a:rPr lang="en-US" sz="2000" dirty="0">
                <a:solidFill>
                  <a:schemeClr val="tx1">
                    <a:lumMod val="65000"/>
                    <a:lumOff val="35000"/>
                  </a:schemeClr>
                </a:solidFill>
              </a:rPr>
              <a:t>Facilitates intelligent deaccessioning of print titles from local collections when needed</a:t>
            </a:r>
          </a:p>
          <a:p>
            <a:r>
              <a:rPr lang="en-US" sz="2000" dirty="0">
                <a:solidFill>
                  <a:schemeClr val="tx1">
                    <a:lumMod val="65000"/>
                    <a:lumOff val="35000"/>
                  </a:schemeClr>
                </a:solidFill>
              </a:rPr>
              <a:t>Provides reassurance to stakeholders that deaccessioned titles remain available through resource sharing</a:t>
            </a:r>
          </a:p>
          <a:p>
            <a:r>
              <a:rPr lang="en-US" sz="2000" dirty="0">
                <a:solidFill>
                  <a:schemeClr val="tx1">
                    <a:lumMod val="65000"/>
                    <a:lumOff val="35000"/>
                  </a:schemeClr>
                </a:solidFill>
              </a:rPr>
              <a:t>Supports preservation of the cultural record and scholarly heritage as reflected in print library collections</a:t>
            </a:r>
          </a:p>
        </p:txBody>
      </p:sp>
    </p:spTree>
    <p:extLst>
      <p:ext uri="{BB962C8B-B14F-4D97-AF65-F5344CB8AC3E}">
        <p14:creationId xmlns:p14="http://schemas.microsoft.com/office/powerpoint/2010/main" val="2023419751"/>
      </p:ext>
    </p:extLst>
  </p:cSld>
  <p:clrMapOvr>
    <a:masterClrMapping/>
  </p:clrMapOvr>
</p:sld>
</file>

<file path=ppt/theme/theme1.xml><?xml version="1.0" encoding="utf-8"?>
<a:theme xmlns:a="http://schemas.openxmlformats.org/drawingml/2006/main" name="Office Theme">
  <a:themeElements>
    <a:clrScheme name="VIVA">
      <a:dk1>
        <a:srgbClr val="000000"/>
      </a:dk1>
      <a:lt1>
        <a:srgbClr val="FFFFFF"/>
      </a:lt1>
      <a:dk2>
        <a:srgbClr val="44546A"/>
      </a:dk2>
      <a:lt2>
        <a:srgbClr val="E7E6E6"/>
      </a:lt2>
      <a:accent1>
        <a:srgbClr val="0072E6"/>
      </a:accent1>
      <a:accent2>
        <a:srgbClr val="032A56"/>
      </a:accent2>
      <a:accent3>
        <a:srgbClr val="ACCAE7"/>
      </a:accent3>
      <a:accent4>
        <a:srgbClr val="007BBB"/>
      </a:accent4>
      <a:accent5>
        <a:srgbClr val="00B5C2"/>
      </a:accent5>
      <a:accent6>
        <a:srgbClr val="919191"/>
      </a:accent6>
      <a:hlink>
        <a:srgbClr val="0072E5"/>
      </a:hlink>
      <a:folHlink>
        <a:srgbClr val="00B7C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1940</Words>
  <Application>Microsoft Macintosh PowerPoint</Application>
  <PresentationFormat>Widescreen</PresentationFormat>
  <Paragraphs>132</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 Neue</vt:lpstr>
      <vt:lpstr>Office Theme</vt:lpstr>
      <vt:lpstr>Shared Print Initiatives in Virginia</vt:lpstr>
      <vt:lpstr>VIVA, Virginia’s Academic Library Consortium</vt:lpstr>
      <vt:lpstr>Timeline of Shared Print Initiatives</vt:lpstr>
      <vt:lpstr>VIVA Monographic Collection Analysis Project</vt:lpstr>
      <vt:lpstr>Print Monographic Collections Analysis</vt:lpstr>
      <vt:lpstr>Recommendations and Outcomes</vt:lpstr>
      <vt:lpstr>VIVA EAST Pilot Project</vt:lpstr>
      <vt:lpstr>VIVA EAST Pilot Project Overview</vt:lpstr>
      <vt:lpstr>VIVA EAST Pilot Project Takeaways</vt:lpstr>
      <vt:lpstr>VIVA EAST Partnership</vt:lpstr>
      <vt:lpstr>VIVA EAST Partnership</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Summer Durrant</dc:creator>
  <cp:lastModifiedBy>Summer Durrant</cp:lastModifiedBy>
  <cp:revision>15</cp:revision>
  <dcterms:created xsi:type="dcterms:W3CDTF">2023-06-12T14:55:26Z</dcterms:created>
  <dcterms:modified xsi:type="dcterms:W3CDTF">2023-06-21T13:18:36Z</dcterms:modified>
</cp:coreProperties>
</file>