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Ubuntu"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9" d="100"/>
          <a:sy n="69" d="100"/>
        </p:scale>
        <p:origin x="48"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 name="Google Shape;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e69f756a0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e69f756a0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c093d1f34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c093d1f34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4dba6e4530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 name="Google Shape;40;g4dba6e453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0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4dba6e4530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4dba6e453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dba6e4530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dba6e4530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e69f756a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e69f756a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 </a:t>
            </a:r>
            <a:endParaRPr>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While shared print programs offer many potential benefits, they may also require significant resources, including initial or ongoing funds, administrative costs, staff time associated with reviewing lists, collection validation, records updating, and long-term allocation of on-site or remote storage to house collections included in a print retention agreement.   The potential benefits, and costs, associated with participation in shared print programs should be carefully considered.  This consideration must be supported by an ongoing and consistent collection of relevant supporting data.</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e69f756a0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e69f756a0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Clr>
                <a:schemeClr val="dk1"/>
              </a:buClr>
              <a:buSzPts val="1100"/>
              <a:buFont typeface="Arial"/>
              <a:buNone/>
            </a:pPr>
            <a:r>
              <a:rPr lang="en"/>
              <a:t>While shared print programs offer many potential benefits, they may also require significant resources, including initial or ongoing funds, administrative costs, staff time associated with reviewing lists, collection validation, records updating, and long-term allocation of on-site or remote storage to house collections included in a print retention agreement.   The potential benefits, and costs, associated with participation in shared print programs should be carefully considered.  This consideration must be supported by an ongoing and consistent collection of relevant supporting data.</a:t>
            </a: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e69f756a0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e69f756a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e69f756a0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e69f756a0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e69f756a0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e69f756a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400">
              <a:solidFill>
                <a:schemeClr val="dk1"/>
              </a:solidFill>
              <a:latin typeface="Ubuntu"/>
              <a:ea typeface="Ubuntu"/>
              <a:cs typeface="Ubuntu"/>
              <a:sym typeface="Ubuntu"/>
            </a:endParaRPr>
          </a:p>
          <a:p>
            <a:pPr marL="0" lvl="0" indent="0" algn="l" rtl="0">
              <a:lnSpc>
                <a:spcPct val="115000"/>
              </a:lnSpc>
              <a:spcBef>
                <a:spcPts val="0"/>
              </a:spcBef>
              <a:spcAft>
                <a:spcPts val="0"/>
              </a:spcAft>
              <a:buNone/>
            </a:pPr>
            <a:endParaRPr sz="1400">
              <a:solidFill>
                <a:schemeClr val="dk1"/>
              </a:solidFill>
              <a:latin typeface="Ubuntu"/>
              <a:ea typeface="Ubuntu"/>
              <a:cs typeface="Ubuntu"/>
              <a:sym typeface="Ubuntu"/>
            </a:endParaRPr>
          </a:p>
          <a:p>
            <a:pPr marL="0" lvl="0" indent="0" algn="l" rtl="0">
              <a:spcBef>
                <a:spcPts val="600"/>
              </a:spcBef>
              <a:spcAft>
                <a:spcPts val="0"/>
              </a:spcAft>
              <a:buNone/>
            </a:pPr>
            <a:r>
              <a:rPr lang="en" sz="1400">
                <a:solidFill>
                  <a:schemeClr val="dk1"/>
                </a:solidFill>
                <a:latin typeface="Ubuntu"/>
                <a:ea typeface="Ubuntu"/>
                <a:cs typeface="Ubuntu"/>
                <a:sym typeface="Ubuntu"/>
              </a:rPr>
              <a:t>While participation in shared print programs provides opportunities for collaboration between institutions with measurable benefits for those involved, this must be balanced with our own user needs.</a:t>
            </a:r>
            <a:endParaRPr sz="1400">
              <a:solidFill>
                <a:schemeClr val="dk1"/>
              </a:solidFill>
              <a:latin typeface="Ubuntu"/>
              <a:ea typeface="Ubuntu"/>
              <a:cs typeface="Ubuntu"/>
              <a:sym typeface="Ubuntu"/>
            </a:endParaRPr>
          </a:p>
          <a:p>
            <a:pPr marL="0" lvl="0" indent="0" algn="l" rtl="0">
              <a:lnSpc>
                <a:spcPct val="115000"/>
              </a:lnSpc>
              <a:spcBef>
                <a:spcPts val="0"/>
              </a:spcBef>
              <a:spcAft>
                <a:spcPts val="0"/>
              </a:spcAft>
              <a:buNone/>
            </a:pPr>
            <a:endParaRPr sz="1400">
              <a:solidFill>
                <a:schemeClr val="dk1"/>
              </a:solidFill>
              <a:latin typeface="Ubuntu"/>
              <a:ea typeface="Ubuntu"/>
              <a:cs typeface="Ubuntu"/>
              <a:sym typeface="Ubuntu"/>
            </a:endParaRPr>
          </a:p>
          <a:p>
            <a:pPr marL="0" lvl="0" indent="0" algn="l" rtl="0">
              <a:lnSpc>
                <a:spcPct val="115000"/>
              </a:lnSpc>
              <a:spcBef>
                <a:spcPts val="0"/>
              </a:spcBef>
              <a:spcAft>
                <a:spcPts val="0"/>
              </a:spcAft>
              <a:buNone/>
            </a:pPr>
            <a:r>
              <a:rPr lang="en" sz="1400">
                <a:solidFill>
                  <a:schemeClr val="dk1"/>
                </a:solidFill>
                <a:latin typeface="Ubuntu"/>
                <a:ea typeface="Ubuntu"/>
                <a:cs typeface="Ubuntu"/>
                <a:sym typeface="Ubuntu"/>
              </a:rPr>
              <a:t>It is essential that terms of agreement for one program not contradict another program or larger Libraries’ collection strategic and space planning.</a:t>
            </a:r>
            <a:endParaRPr sz="1400">
              <a:solidFill>
                <a:schemeClr val="dk1"/>
              </a:solidFill>
              <a:latin typeface="Ubuntu"/>
              <a:ea typeface="Ubuntu"/>
              <a:cs typeface="Ubuntu"/>
              <a:sym typeface="Ubuntu"/>
            </a:endParaRPr>
          </a:p>
          <a:p>
            <a:pPr marL="0" lvl="0" indent="0" algn="l" rtl="0">
              <a:lnSpc>
                <a:spcPct val="115000"/>
              </a:lnSpc>
              <a:spcBef>
                <a:spcPts val="0"/>
              </a:spcBef>
              <a:spcAft>
                <a:spcPts val="0"/>
              </a:spcAft>
              <a:buNone/>
            </a:pPr>
            <a:endParaRPr sz="1400">
              <a:solidFill>
                <a:schemeClr val="dk1"/>
              </a:solidFill>
              <a:latin typeface="Ubuntu"/>
              <a:ea typeface="Ubuntu"/>
              <a:cs typeface="Ubuntu"/>
              <a:sym typeface="Ubuntu"/>
            </a:endParaRPr>
          </a:p>
          <a:p>
            <a:pPr marL="0" lvl="0" indent="0" algn="l" rtl="0">
              <a:lnSpc>
                <a:spcPct val="115000"/>
              </a:lnSpc>
              <a:spcBef>
                <a:spcPts val="0"/>
              </a:spcBef>
              <a:spcAft>
                <a:spcPts val="0"/>
              </a:spcAft>
              <a:buNone/>
            </a:pPr>
            <a:r>
              <a:rPr lang="en" sz="1400">
                <a:solidFill>
                  <a:schemeClr val="dk1"/>
                </a:solidFill>
                <a:latin typeface="Ubuntu"/>
                <a:ea typeface="Ubuntu"/>
                <a:cs typeface="Ubuntu"/>
                <a:sym typeface="Ubuntu"/>
              </a:rPr>
              <a:t>For instance, discussions for a 25-year shared print program should include both resource data for today and projections for the future.   </a:t>
            </a:r>
            <a:endParaRPr sz="1400">
              <a:solidFill>
                <a:schemeClr val="dk1"/>
              </a:solidFill>
              <a:latin typeface="Ubuntu"/>
              <a:ea typeface="Ubuntu"/>
              <a:cs typeface="Ubuntu"/>
              <a:sym typeface="Ubuntu"/>
            </a:endParaRPr>
          </a:p>
          <a:p>
            <a:pPr marL="0" lvl="0" indent="0" algn="l" rtl="0">
              <a:lnSpc>
                <a:spcPct val="115000"/>
              </a:lnSpc>
              <a:spcBef>
                <a:spcPts val="0"/>
              </a:spcBef>
              <a:spcAft>
                <a:spcPts val="0"/>
              </a:spcAft>
              <a:buClr>
                <a:schemeClr val="dk1"/>
              </a:buClr>
              <a:buSzPts val="1100"/>
              <a:buFont typeface="Arial"/>
              <a:buNone/>
            </a:pPr>
            <a:endParaRPr sz="1400">
              <a:solidFill>
                <a:schemeClr val="dk1"/>
              </a:solidFill>
              <a:latin typeface="Ubuntu"/>
              <a:ea typeface="Ubuntu"/>
              <a:cs typeface="Ubuntu"/>
              <a:sym typeface="Ubuntu"/>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685800" y="1583342"/>
            <a:ext cx="7772400" cy="1159800"/>
          </a:xfrm>
          <a:prstGeom prst="rect">
            <a:avLst/>
          </a:prstGeom>
        </p:spPr>
        <p:txBody>
          <a:bodyPr spcFirstLastPara="1" wrap="square" lIns="91425" tIns="91425" rIns="91425" bIns="91425" anchor="b" anchorCtr="0"/>
          <a:lstStyle>
            <a:lvl1pPr lvl="0" algn="ctr" rtl="0">
              <a:spcBef>
                <a:spcPts val="0"/>
              </a:spcBef>
              <a:spcAft>
                <a:spcPts val="0"/>
              </a:spcAft>
              <a:buSzPts val="3600"/>
              <a:buNone/>
              <a:defRPr/>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2" name="Google Shape;12;p2"/>
          <p:cNvSpPr txBox="1">
            <a:spLocks noGrp="1"/>
          </p:cNvSpPr>
          <p:nvPr>
            <p:ph type="subTitle" idx="1"/>
          </p:nvPr>
        </p:nvSpPr>
        <p:spPr>
          <a:xfrm>
            <a:off x="685800" y="2840053"/>
            <a:ext cx="7772400" cy="784800"/>
          </a:xfrm>
          <a:prstGeom prst="rect">
            <a:avLst/>
          </a:prstGeom>
        </p:spPr>
        <p:txBody>
          <a:bodyPr spcFirstLastPara="1" wrap="square" lIns="91425" tIns="91425" rIns="91425" bIns="91425" anchor="t" anchorCtr="0"/>
          <a:lstStyle>
            <a:lvl1pPr lvl="0" algn="ctr" rtl="0">
              <a:spcBef>
                <a:spcPts val="0"/>
              </a:spcBef>
              <a:spcAft>
                <a:spcPts val="0"/>
              </a:spcAft>
              <a:buClr>
                <a:schemeClr val="dk2"/>
              </a:buClr>
              <a:buSzPts val="2400"/>
              <a:buNone/>
              <a:defRPr>
                <a:solidFill>
                  <a:schemeClr val="dk2"/>
                </a:solidFill>
              </a:defRPr>
            </a:lvl1pPr>
            <a:lvl2pPr lvl="1" algn="ctr" rtl="0">
              <a:spcBef>
                <a:spcPts val="0"/>
              </a:spcBef>
              <a:spcAft>
                <a:spcPts val="0"/>
              </a:spcAft>
              <a:buClr>
                <a:schemeClr val="dk2"/>
              </a:buClr>
              <a:buSzPts val="3000"/>
              <a:buNone/>
              <a:defRPr sz="3000">
                <a:solidFill>
                  <a:schemeClr val="dk2"/>
                </a:solidFill>
              </a:defRPr>
            </a:lvl2pPr>
            <a:lvl3pPr lvl="2" algn="ctr" rtl="0">
              <a:spcBef>
                <a:spcPts val="0"/>
              </a:spcBef>
              <a:spcAft>
                <a:spcPts val="0"/>
              </a:spcAft>
              <a:buClr>
                <a:schemeClr val="dk2"/>
              </a:buClr>
              <a:buSzPts val="3000"/>
              <a:buNone/>
              <a:defRPr sz="3000">
                <a:solidFill>
                  <a:schemeClr val="dk2"/>
                </a:solidFill>
              </a:defRPr>
            </a:lvl3pPr>
            <a:lvl4pPr lvl="3" algn="ctr" rtl="0">
              <a:spcBef>
                <a:spcPts val="0"/>
              </a:spcBef>
              <a:spcAft>
                <a:spcPts val="0"/>
              </a:spcAft>
              <a:buClr>
                <a:schemeClr val="dk2"/>
              </a:buClr>
              <a:buSzPts val="3000"/>
              <a:buNone/>
              <a:defRPr sz="3000">
                <a:solidFill>
                  <a:schemeClr val="dk2"/>
                </a:solidFill>
              </a:defRPr>
            </a:lvl4pPr>
            <a:lvl5pPr lvl="4" algn="ctr" rtl="0">
              <a:spcBef>
                <a:spcPts val="0"/>
              </a:spcBef>
              <a:spcAft>
                <a:spcPts val="0"/>
              </a:spcAft>
              <a:buClr>
                <a:schemeClr val="dk2"/>
              </a:buClr>
              <a:buSzPts val="3000"/>
              <a:buNone/>
              <a:defRPr sz="3000">
                <a:solidFill>
                  <a:schemeClr val="dk2"/>
                </a:solidFill>
              </a:defRPr>
            </a:lvl5pPr>
            <a:lvl6pPr lvl="5" algn="ctr" rtl="0">
              <a:spcBef>
                <a:spcPts val="0"/>
              </a:spcBef>
              <a:spcAft>
                <a:spcPts val="0"/>
              </a:spcAft>
              <a:buClr>
                <a:schemeClr val="dk2"/>
              </a:buClr>
              <a:buSzPts val="3000"/>
              <a:buNone/>
              <a:defRPr sz="3000">
                <a:solidFill>
                  <a:schemeClr val="dk2"/>
                </a:solidFill>
              </a:defRPr>
            </a:lvl6pPr>
            <a:lvl7pPr lvl="6" algn="ctr" rtl="0">
              <a:spcBef>
                <a:spcPts val="0"/>
              </a:spcBef>
              <a:spcAft>
                <a:spcPts val="0"/>
              </a:spcAft>
              <a:buClr>
                <a:schemeClr val="dk2"/>
              </a:buClr>
              <a:buSzPts val="3000"/>
              <a:buNone/>
              <a:defRPr sz="3000">
                <a:solidFill>
                  <a:schemeClr val="dk2"/>
                </a:solidFill>
              </a:defRPr>
            </a:lvl7pPr>
            <a:lvl8pPr lvl="7" algn="ctr" rtl="0">
              <a:spcBef>
                <a:spcPts val="0"/>
              </a:spcBef>
              <a:spcAft>
                <a:spcPts val="0"/>
              </a:spcAft>
              <a:buClr>
                <a:schemeClr val="dk2"/>
              </a:buClr>
              <a:buSzPts val="3000"/>
              <a:buNone/>
              <a:defRPr sz="3000">
                <a:solidFill>
                  <a:schemeClr val="dk2"/>
                </a:solidFill>
              </a:defRPr>
            </a:lvl8pPr>
            <a:lvl9pPr lvl="8" algn="ctr" rtl="0">
              <a:spcBef>
                <a:spcPts val="0"/>
              </a:spcBef>
              <a:spcAft>
                <a:spcPts val="0"/>
              </a:spcAft>
              <a:buClr>
                <a:schemeClr val="dk2"/>
              </a:buClr>
              <a:buSzPts val="3000"/>
              <a:buNone/>
              <a:defRPr sz="3000">
                <a:solidFill>
                  <a:schemeClr val="dk2"/>
                </a:solidFill>
              </a:defRPr>
            </a:lvl9pPr>
          </a:lstStyle>
          <a:p>
            <a:endParaRPr/>
          </a:p>
        </p:txBody>
      </p:sp>
      <p:sp>
        <p:nvSpPr>
          <p:cNvPr id="13" name="Google Shape;13;p2"/>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lstStyle>
            <a:lvl1pPr lvl="0" rtl="0">
              <a:spcBef>
                <a:spcPts val="0"/>
              </a:spcBef>
              <a:spcAft>
                <a:spcPts val="0"/>
              </a:spcAft>
              <a:buClr>
                <a:srgbClr val="660000"/>
              </a:buClr>
              <a:buSzPts val="3600"/>
              <a:buNone/>
              <a:defRPr>
                <a:solidFill>
                  <a:srgbClr val="660000"/>
                </a:solidFill>
              </a:defRPr>
            </a:lvl1pPr>
            <a:lvl2pPr lvl="1" rtl="0">
              <a:spcBef>
                <a:spcPts val="0"/>
              </a:spcBef>
              <a:spcAft>
                <a:spcPts val="0"/>
              </a:spcAft>
              <a:buClr>
                <a:srgbClr val="660000"/>
              </a:buClr>
              <a:buSzPts val="3600"/>
              <a:buNone/>
              <a:defRPr>
                <a:solidFill>
                  <a:srgbClr val="660000"/>
                </a:solidFill>
              </a:defRPr>
            </a:lvl2pPr>
            <a:lvl3pPr lvl="2" rtl="0">
              <a:spcBef>
                <a:spcPts val="0"/>
              </a:spcBef>
              <a:spcAft>
                <a:spcPts val="0"/>
              </a:spcAft>
              <a:buClr>
                <a:srgbClr val="660000"/>
              </a:buClr>
              <a:buSzPts val="3600"/>
              <a:buNone/>
              <a:defRPr>
                <a:solidFill>
                  <a:srgbClr val="660000"/>
                </a:solidFill>
              </a:defRPr>
            </a:lvl3pPr>
            <a:lvl4pPr lvl="3" rtl="0">
              <a:spcBef>
                <a:spcPts val="0"/>
              </a:spcBef>
              <a:spcAft>
                <a:spcPts val="0"/>
              </a:spcAft>
              <a:buClr>
                <a:srgbClr val="660000"/>
              </a:buClr>
              <a:buSzPts val="3600"/>
              <a:buNone/>
              <a:defRPr>
                <a:solidFill>
                  <a:srgbClr val="660000"/>
                </a:solidFill>
              </a:defRPr>
            </a:lvl4pPr>
            <a:lvl5pPr lvl="4" rtl="0">
              <a:spcBef>
                <a:spcPts val="0"/>
              </a:spcBef>
              <a:spcAft>
                <a:spcPts val="0"/>
              </a:spcAft>
              <a:buClr>
                <a:srgbClr val="660000"/>
              </a:buClr>
              <a:buSzPts val="3600"/>
              <a:buNone/>
              <a:defRPr>
                <a:solidFill>
                  <a:srgbClr val="660000"/>
                </a:solidFill>
              </a:defRPr>
            </a:lvl5pPr>
            <a:lvl6pPr lvl="5" rtl="0">
              <a:spcBef>
                <a:spcPts val="0"/>
              </a:spcBef>
              <a:spcAft>
                <a:spcPts val="0"/>
              </a:spcAft>
              <a:buClr>
                <a:srgbClr val="660000"/>
              </a:buClr>
              <a:buSzPts val="3600"/>
              <a:buNone/>
              <a:defRPr>
                <a:solidFill>
                  <a:srgbClr val="660000"/>
                </a:solidFill>
              </a:defRPr>
            </a:lvl6pPr>
            <a:lvl7pPr lvl="6" rtl="0">
              <a:spcBef>
                <a:spcPts val="0"/>
              </a:spcBef>
              <a:spcAft>
                <a:spcPts val="0"/>
              </a:spcAft>
              <a:buClr>
                <a:srgbClr val="660000"/>
              </a:buClr>
              <a:buSzPts val="3600"/>
              <a:buNone/>
              <a:defRPr>
                <a:solidFill>
                  <a:srgbClr val="660000"/>
                </a:solidFill>
              </a:defRPr>
            </a:lvl7pPr>
            <a:lvl8pPr lvl="7" rtl="0">
              <a:spcBef>
                <a:spcPts val="0"/>
              </a:spcBef>
              <a:spcAft>
                <a:spcPts val="0"/>
              </a:spcAft>
              <a:buClr>
                <a:srgbClr val="660000"/>
              </a:buClr>
              <a:buSzPts val="3600"/>
              <a:buNone/>
              <a:defRPr>
                <a:solidFill>
                  <a:srgbClr val="660000"/>
                </a:solidFill>
              </a:defRPr>
            </a:lvl8pPr>
            <a:lvl9pPr lvl="8" rtl="0">
              <a:spcBef>
                <a:spcPts val="0"/>
              </a:spcBef>
              <a:spcAft>
                <a:spcPts val="0"/>
              </a:spcAft>
              <a:buClr>
                <a:srgbClr val="660000"/>
              </a:buClr>
              <a:buSzPts val="3600"/>
              <a:buNone/>
              <a:defRPr>
                <a:solidFill>
                  <a:srgbClr val="660000"/>
                </a:solidFill>
              </a:defRPr>
            </a:lvl9pPr>
          </a:lstStyle>
          <a:p>
            <a:endParaRPr/>
          </a:p>
        </p:txBody>
      </p:sp>
      <p:sp>
        <p:nvSpPr>
          <p:cNvPr id="16" name="Google Shape;16;p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lstStyle>
            <a:lvl1pPr marL="457200" lvl="0" indent="-381000" rtl="0">
              <a:spcBef>
                <a:spcPts val="600"/>
              </a:spcBef>
              <a:spcAft>
                <a:spcPts val="0"/>
              </a:spcAft>
              <a:buSzPts val="2400"/>
              <a:buChar char="●"/>
              <a:defRPr/>
            </a:lvl1pPr>
            <a:lvl2pPr marL="914400" lvl="1" indent="-342900" rtl="0">
              <a:spcBef>
                <a:spcPts val="0"/>
              </a:spcBef>
              <a:spcAft>
                <a:spcPts val="0"/>
              </a:spcAft>
              <a:buSzPts val="1800"/>
              <a:buChar char="○"/>
              <a:defRPr/>
            </a:lvl2pPr>
            <a:lvl3pPr marL="1371600" lvl="2" indent="-342900" rtl="0">
              <a:spcBef>
                <a:spcPts val="0"/>
              </a:spcBef>
              <a:spcAft>
                <a:spcPts val="0"/>
              </a:spcAft>
              <a:buSzPts val="18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17" name="Google Shape;17;p3"/>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18" name="Google Shape;18;p3"/>
          <p:cNvPicPr preferRelativeResize="0"/>
          <p:nvPr/>
        </p:nvPicPr>
        <p:blipFill>
          <a:blip r:embed="rId2">
            <a:alphaModFix/>
          </a:blip>
          <a:stretch>
            <a:fillRect/>
          </a:stretch>
        </p:blipFill>
        <p:spPr>
          <a:xfrm>
            <a:off x="0" y="4508475"/>
            <a:ext cx="9144001" cy="64010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algn="ctr" rtl="0">
              <a:spcBef>
                <a:spcPts val="0"/>
              </a:spcBef>
              <a:spcAft>
                <a:spcPts val="0"/>
              </a:spcAft>
              <a:buSzPts val="3600"/>
              <a:buNone/>
              <a:defRPr/>
            </a:lvl2pPr>
            <a:lvl3pPr lvl="2" algn="ctr" rtl="0">
              <a:spcBef>
                <a:spcPts val="0"/>
              </a:spcBef>
              <a:spcAft>
                <a:spcPts val="0"/>
              </a:spcAft>
              <a:buSzPts val="3600"/>
              <a:buNone/>
              <a:defRPr/>
            </a:lvl3pPr>
            <a:lvl4pPr lvl="3" algn="ctr" rtl="0">
              <a:spcBef>
                <a:spcPts val="0"/>
              </a:spcBef>
              <a:spcAft>
                <a:spcPts val="0"/>
              </a:spcAft>
              <a:buSzPts val="3600"/>
              <a:buNone/>
              <a:defRPr/>
            </a:lvl4pPr>
            <a:lvl5pPr lvl="4" algn="ctr" rtl="0">
              <a:spcBef>
                <a:spcPts val="0"/>
              </a:spcBef>
              <a:spcAft>
                <a:spcPts val="0"/>
              </a:spcAft>
              <a:buSzPts val="3600"/>
              <a:buNone/>
              <a:defRPr/>
            </a:lvl5pPr>
            <a:lvl6pPr lvl="5" algn="ctr" rtl="0">
              <a:spcBef>
                <a:spcPts val="0"/>
              </a:spcBef>
              <a:spcAft>
                <a:spcPts val="0"/>
              </a:spcAft>
              <a:buSzPts val="3600"/>
              <a:buNone/>
              <a:defRPr/>
            </a:lvl6pPr>
            <a:lvl7pPr lvl="6" algn="ctr" rtl="0">
              <a:spcBef>
                <a:spcPts val="0"/>
              </a:spcBef>
              <a:spcAft>
                <a:spcPts val="0"/>
              </a:spcAft>
              <a:buSzPts val="3600"/>
              <a:buNone/>
              <a:defRPr/>
            </a:lvl7pPr>
            <a:lvl8pPr lvl="7" algn="ctr" rtl="0">
              <a:spcBef>
                <a:spcPts val="0"/>
              </a:spcBef>
              <a:spcAft>
                <a:spcPts val="0"/>
              </a:spcAft>
              <a:buSzPts val="3600"/>
              <a:buNone/>
              <a:defRPr/>
            </a:lvl8pPr>
            <a:lvl9pPr lvl="8" algn="ctr" rtl="0">
              <a:spcBef>
                <a:spcPts val="0"/>
              </a:spcBef>
              <a:spcAft>
                <a:spcPts val="0"/>
              </a:spcAft>
              <a:buSzPts val="3600"/>
              <a:buNone/>
              <a:defRPr/>
            </a:lvl9pPr>
          </a:lstStyle>
          <a:p>
            <a:endParaRPr/>
          </a:p>
        </p:txBody>
      </p:sp>
      <p:sp>
        <p:nvSpPr>
          <p:cNvPr id="21" name="Google Shape;21;p4"/>
          <p:cNvSpPr txBox="1">
            <a:spLocks noGrp="1"/>
          </p:cNvSpPr>
          <p:nvPr>
            <p:ph type="body" idx="1"/>
          </p:nvPr>
        </p:nvSpPr>
        <p:spPr>
          <a:xfrm>
            <a:off x="457200" y="1200150"/>
            <a:ext cx="3994500" cy="3725700"/>
          </a:xfrm>
          <a:prstGeom prst="rect">
            <a:avLst/>
          </a:prstGeom>
        </p:spPr>
        <p:txBody>
          <a:bodyPr spcFirstLastPara="1" wrap="square" lIns="91425" tIns="91425" rIns="91425" bIns="91425" anchor="t" anchorCtr="0"/>
          <a:lstStyle>
            <a:lvl1pPr marL="457200" lvl="0" indent="-381000" rtl="0">
              <a:spcBef>
                <a:spcPts val="600"/>
              </a:spcBef>
              <a:spcAft>
                <a:spcPts val="0"/>
              </a:spcAft>
              <a:buSzPts val="2400"/>
              <a:buChar char="●"/>
              <a:defRPr/>
            </a:lvl1pPr>
            <a:lvl2pPr marL="914400" lvl="1" indent="-342900" rtl="0">
              <a:spcBef>
                <a:spcPts val="0"/>
              </a:spcBef>
              <a:spcAft>
                <a:spcPts val="0"/>
              </a:spcAft>
              <a:buSzPts val="1800"/>
              <a:buChar char="○"/>
              <a:defRPr/>
            </a:lvl2pPr>
            <a:lvl3pPr marL="1371600" lvl="2" indent="-342900" rtl="0">
              <a:spcBef>
                <a:spcPts val="0"/>
              </a:spcBef>
              <a:spcAft>
                <a:spcPts val="0"/>
              </a:spcAft>
              <a:buSzPts val="18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22" name="Google Shape;22;p4"/>
          <p:cNvSpPr txBox="1">
            <a:spLocks noGrp="1"/>
          </p:cNvSpPr>
          <p:nvPr>
            <p:ph type="body" idx="2"/>
          </p:nvPr>
        </p:nvSpPr>
        <p:spPr>
          <a:xfrm>
            <a:off x="4692274" y="1200150"/>
            <a:ext cx="3994500" cy="3725700"/>
          </a:xfrm>
          <a:prstGeom prst="rect">
            <a:avLst/>
          </a:prstGeom>
        </p:spPr>
        <p:txBody>
          <a:bodyPr spcFirstLastPara="1" wrap="square" lIns="91425" tIns="91425" rIns="91425" bIns="91425" anchor="t" anchorCtr="0"/>
          <a:lstStyle>
            <a:lvl1pPr marL="457200" lvl="0" indent="-381000" rtl="0">
              <a:spcBef>
                <a:spcPts val="600"/>
              </a:spcBef>
              <a:spcAft>
                <a:spcPts val="0"/>
              </a:spcAft>
              <a:buSzPts val="2400"/>
              <a:buChar char="●"/>
              <a:defRPr/>
            </a:lvl1pPr>
            <a:lvl2pPr marL="914400" lvl="1" indent="-342900" rtl="0">
              <a:spcBef>
                <a:spcPts val="0"/>
              </a:spcBef>
              <a:spcAft>
                <a:spcPts val="0"/>
              </a:spcAft>
              <a:buSzPts val="1800"/>
              <a:buChar char="○"/>
              <a:defRPr/>
            </a:lvl2pPr>
            <a:lvl3pPr marL="1371600" lvl="2" indent="-342900" rtl="0">
              <a:spcBef>
                <a:spcPts val="0"/>
              </a:spcBef>
              <a:spcAft>
                <a:spcPts val="0"/>
              </a:spcAft>
              <a:buSzPts val="18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23" name="Google Shape;23;p4"/>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algn="ctr" rtl="0">
              <a:spcBef>
                <a:spcPts val="0"/>
              </a:spcBef>
              <a:spcAft>
                <a:spcPts val="0"/>
              </a:spcAft>
              <a:buSzPts val="3600"/>
              <a:buNone/>
              <a:defRPr/>
            </a:lvl2pPr>
            <a:lvl3pPr lvl="2" algn="ctr" rtl="0">
              <a:spcBef>
                <a:spcPts val="0"/>
              </a:spcBef>
              <a:spcAft>
                <a:spcPts val="0"/>
              </a:spcAft>
              <a:buSzPts val="3600"/>
              <a:buNone/>
              <a:defRPr/>
            </a:lvl3pPr>
            <a:lvl4pPr lvl="3" algn="ctr" rtl="0">
              <a:spcBef>
                <a:spcPts val="0"/>
              </a:spcBef>
              <a:spcAft>
                <a:spcPts val="0"/>
              </a:spcAft>
              <a:buSzPts val="3600"/>
              <a:buNone/>
              <a:defRPr/>
            </a:lvl4pPr>
            <a:lvl5pPr lvl="4" algn="ctr" rtl="0">
              <a:spcBef>
                <a:spcPts val="0"/>
              </a:spcBef>
              <a:spcAft>
                <a:spcPts val="0"/>
              </a:spcAft>
              <a:buSzPts val="3600"/>
              <a:buNone/>
              <a:defRPr/>
            </a:lvl5pPr>
            <a:lvl6pPr lvl="5" algn="ctr" rtl="0">
              <a:spcBef>
                <a:spcPts val="0"/>
              </a:spcBef>
              <a:spcAft>
                <a:spcPts val="0"/>
              </a:spcAft>
              <a:buSzPts val="3600"/>
              <a:buNone/>
              <a:defRPr/>
            </a:lvl6pPr>
            <a:lvl7pPr lvl="6" algn="ctr" rtl="0">
              <a:spcBef>
                <a:spcPts val="0"/>
              </a:spcBef>
              <a:spcAft>
                <a:spcPts val="0"/>
              </a:spcAft>
              <a:buSzPts val="3600"/>
              <a:buNone/>
              <a:defRPr/>
            </a:lvl7pPr>
            <a:lvl8pPr lvl="7" algn="ctr" rtl="0">
              <a:spcBef>
                <a:spcPts val="0"/>
              </a:spcBef>
              <a:spcAft>
                <a:spcPts val="0"/>
              </a:spcAft>
              <a:buSzPts val="3600"/>
              <a:buNone/>
              <a:defRPr/>
            </a:lvl8pPr>
            <a:lvl9pPr lvl="8" algn="ctr" rtl="0">
              <a:spcBef>
                <a:spcPts val="0"/>
              </a:spcBef>
              <a:spcAft>
                <a:spcPts val="0"/>
              </a:spcAft>
              <a:buSzPts val="3600"/>
              <a:buNone/>
              <a:defRPr/>
            </a:lvl9pPr>
          </a:lstStyle>
          <a:p>
            <a:endParaRPr/>
          </a:p>
        </p:txBody>
      </p:sp>
      <p:sp>
        <p:nvSpPr>
          <p:cNvPr id="26" name="Google Shape;26;p5"/>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7"/>
        <p:cNvGrpSpPr/>
        <p:nvPr/>
      </p:nvGrpSpPr>
      <p:grpSpPr>
        <a:xfrm>
          <a:off x="0" y="0"/>
          <a:ext cx="0" cy="0"/>
          <a:chOff x="0" y="0"/>
          <a:chExt cx="0" cy="0"/>
        </a:xfrm>
      </p:grpSpPr>
      <p:sp>
        <p:nvSpPr>
          <p:cNvPr id="28" name="Google Shape;28;p6"/>
          <p:cNvSpPr txBox="1">
            <a:spLocks noGrp="1"/>
          </p:cNvSpPr>
          <p:nvPr>
            <p:ph type="body" idx="1"/>
          </p:nvPr>
        </p:nvSpPr>
        <p:spPr>
          <a:xfrm>
            <a:off x="457200" y="3949109"/>
            <a:ext cx="8229600" cy="519600"/>
          </a:xfrm>
          <a:prstGeom prst="rect">
            <a:avLst/>
          </a:prstGeom>
        </p:spPr>
        <p:txBody>
          <a:bodyPr spcFirstLastPara="1" wrap="square" lIns="91425" tIns="91425" rIns="91425" bIns="91425" anchor="t" anchorCtr="0"/>
          <a:lstStyle>
            <a:lvl1pPr marL="457200" lvl="0" indent="-228600" algn="ctr" rtl="0">
              <a:spcBef>
                <a:spcPts val="360"/>
              </a:spcBef>
              <a:spcAft>
                <a:spcPts val="0"/>
              </a:spcAft>
              <a:buSzPts val="1800"/>
              <a:buNone/>
              <a:defRPr sz="1800"/>
            </a:lvl1pPr>
          </a:lstStyle>
          <a:p>
            <a:endParaRPr/>
          </a:p>
        </p:txBody>
      </p:sp>
      <p:sp>
        <p:nvSpPr>
          <p:cNvPr id="29" name="Google Shape;29;p6"/>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0"/>
        <p:cNvGrpSpPr/>
        <p:nvPr/>
      </p:nvGrpSpPr>
      <p:grpSpPr>
        <a:xfrm>
          <a:off x="0" y="0"/>
          <a:ext cx="0" cy="0"/>
          <a:chOff x="0" y="0"/>
          <a:chExt cx="0" cy="0"/>
        </a:xfrm>
      </p:grpSpPr>
      <p:sp>
        <p:nvSpPr>
          <p:cNvPr id="31" name="Google Shape;31;p7"/>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lstStyle>
            <a:lvl1pPr lvl="0" rtl="0">
              <a:spcBef>
                <a:spcPts val="0"/>
              </a:spcBef>
              <a:spcAft>
                <a:spcPts val="0"/>
              </a:spcAft>
              <a:buClr>
                <a:srgbClr val="660000"/>
              </a:buClr>
              <a:buSzPts val="3600"/>
              <a:buFont typeface="Ubuntu"/>
              <a:buNone/>
              <a:defRPr sz="3600" b="1">
                <a:solidFill>
                  <a:srgbClr val="660000"/>
                </a:solidFill>
                <a:latin typeface="Ubuntu"/>
                <a:ea typeface="Ubuntu"/>
                <a:cs typeface="Ubuntu"/>
                <a:sym typeface="Ubuntu"/>
              </a:defRPr>
            </a:lvl1pPr>
            <a:lvl2pPr lvl="1" rtl="0">
              <a:spcBef>
                <a:spcPts val="0"/>
              </a:spcBef>
              <a:spcAft>
                <a:spcPts val="0"/>
              </a:spcAft>
              <a:buClr>
                <a:srgbClr val="660000"/>
              </a:buClr>
              <a:buSzPts val="3600"/>
              <a:buFont typeface="Ubuntu"/>
              <a:buNone/>
              <a:defRPr sz="3600" b="1">
                <a:solidFill>
                  <a:srgbClr val="660000"/>
                </a:solidFill>
                <a:latin typeface="Ubuntu"/>
                <a:ea typeface="Ubuntu"/>
                <a:cs typeface="Ubuntu"/>
                <a:sym typeface="Ubuntu"/>
              </a:defRPr>
            </a:lvl2pPr>
            <a:lvl3pPr lvl="2" rtl="0">
              <a:spcBef>
                <a:spcPts val="0"/>
              </a:spcBef>
              <a:spcAft>
                <a:spcPts val="0"/>
              </a:spcAft>
              <a:buClr>
                <a:srgbClr val="660000"/>
              </a:buClr>
              <a:buSzPts val="3600"/>
              <a:buFont typeface="Ubuntu"/>
              <a:buNone/>
              <a:defRPr sz="3600" b="1">
                <a:solidFill>
                  <a:srgbClr val="660000"/>
                </a:solidFill>
                <a:latin typeface="Ubuntu"/>
                <a:ea typeface="Ubuntu"/>
                <a:cs typeface="Ubuntu"/>
                <a:sym typeface="Ubuntu"/>
              </a:defRPr>
            </a:lvl3pPr>
            <a:lvl4pPr lvl="3" rtl="0">
              <a:spcBef>
                <a:spcPts val="0"/>
              </a:spcBef>
              <a:spcAft>
                <a:spcPts val="0"/>
              </a:spcAft>
              <a:buClr>
                <a:srgbClr val="660000"/>
              </a:buClr>
              <a:buSzPts val="3600"/>
              <a:buFont typeface="Ubuntu"/>
              <a:buNone/>
              <a:defRPr sz="3600" b="1">
                <a:solidFill>
                  <a:srgbClr val="660000"/>
                </a:solidFill>
                <a:latin typeface="Ubuntu"/>
                <a:ea typeface="Ubuntu"/>
                <a:cs typeface="Ubuntu"/>
                <a:sym typeface="Ubuntu"/>
              </a:defRPr>
            </a:lvl4pPr>
            <a:lvl5pPr lvl="4" rtl="0">
              <a:spcBef>
                <a:spcPts val="0"/>
              </a:spcBef>
              <a:spcAft>
                <a:spcPts val="0"/>
              </a:spcAft>
              <a:buClr>
                <a:srgbClr val="660000"/>
              </a:buClr>
              <a:buSzPts val="3600"/>
              <a:buFont typeface="Ubuntu"/>
              <a:buNone/>
              <a:defRPr sz="3600" b="1">
                <a:solidFill>
                  <a:srgbClr val="660000"/>
                </a:solidFill>
                <a:latin typeface="Ubuntu"/>
                <a:ea typeface="Ubuntu"/>
                <a:cs typeface="Ubuntu"/>
                <a:sym typeface="Ubuntu"/>
              </a:defRPr>
            </a:lvl5pPr>
            <a:lvl6pPr lvl="5" rtl="0">
              <a:spcBef>
                <a:spcPts val="0"/>
              </a:spcBef>
              <a:spcAft>
                <a:spcPts val="0"/>
              </a:spcAft>
              <a:buClr>
                <a:srgbClr val="660000"/>
              </a:buClr>
              <a:buSzPts val="3600"/>
              <a:buFont typeface="Ubuntu"/>
              <a:buNone/>
              <a:defRPr sz="3600" b="1">
                <a:solidFill>
                  <a:srgbClr val="660000"/>
                </a:solidFill>
                <a:latin typeface="Ubuntu"/>
                <a:ea typeface="Ubuntu"/>
                <a:cs typeface="Ubuntu"/>
                <a:sym typeface="Ubuntu"/>
              </a:defRPr>
            </a:lvl6pPr>
            <a:lvl7pPr lvl="6" rtl="0">
              <a:spcBef>
                <a:spcPts val="0"/>
              </a:spcBef>
              <a:spcAft>
                <a:spcPts val="0"/>
              </a:spcAft>
              <a:buClr>
                <a:srgbClr val="660000"/>
              </a:buClr>
              <a:buSzPts val="3600"/>
              <a:buFont typeface="Ubuntu"/>
              <a:buNone/>
              <a:defRPr sz="3600" b="1">
                <a:solidFill>
                  <a:srgbClr val="660000"/>
                </a:solidFill>
                <a:latin typeface="Ubuntu"/>
                <a:ea typeface="Ubuntu"/>
                <a:cs typeface="Ubuntu"/>
                <a:sym typeface="Ubuntu"/>
              </a:defRPr>
            </a:lvl7pPr>
            <a:lvl8pPr lvl="7" rtl="0">
              <a:spcBef>
                <a:spcPts val="0"/>
              </a:spcBef>
              <a:spcAft>
                <a:spcPts val="0"/>
              </a:spcAft>
              <a:buClr>
                <a:srgbClr val="660000"/>
              </a:buClr>
              <a:buSzPts val="3600"/>
              <a:buFont typeface="Ubuntu"/>
              <a:buNone/>
              <a:defRPr sz="3600" b="1">
                <a:solidFill>
                  <a:srgbClr val="660000"/>
                </a:solidFill>
                <a:latin typeface="Ubuntu"/>
                <a:ea typeface="Ubuntu"/>
                <a:cs typeface="Ubuntu"/>
                <a:sym typeface="Ubuntu"/>
              </a:defRPr>
            </a:lvl8pPr>
            <a:lvl9pPr lvl="8" rtl="0">
              <a:spcBef>
                <a:spcPts val="0"/>
              </a:spcBef>
              <a:spcAft>
                <a:spcPts val="0"/>
              </a:spcAft>
              <a:buClr>
                <a:srgbClr val="660000"/>
              </a:buClr>
              <a:buSzPts val="3600"/>
              <a:buFont typeface="Ubuntu"/>
              <a:buNone/>
              <a:defRPr sz="3600" b="1">
                <a:solidFill>
                  <a:srgbClr val="660000"/>
                </a:solidFill>
                <a:latin typeface="Ubuntu"/>
                <a:ea typeface="Ubuntu"/>
                <a:cs typeface="Ubuntu"/>
                <a:sym typeface="Ubuntu"/>
              </a:defRPr>
            </a:lvl9pPr>
          </a:lstStyle>
          <a:p>
            <a:endParaRPr/>
          </a:p>
        </p:txBody>
      </p:sp>
      <p:sp>
        <p:nvSpPr>
          <p:cNvPr id="7" name="Google Shape;7;p1"/>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lstStyle>
            <a:lvl1pPr marL="457200" lvl="0" indent="-381000" rtl="0">
              <a:spcBef>
                <a:spcPts val="600"/>
              </a:spcBef>
              <a:spcAft>
                <a:spcPts val="0"/>
              </a:spcAft>
              <a:buClr>
                <a:schemeClr val="dk1"/>
              </a:buClr>
              <a:buSzPts val="2400"/>
              <a:buFont typeface="Ubuntu"/>
              <a:buChar char="●"/>
              <a:defRPr sz="2400">
                <a:solidFill>
                  <a:schemeClr val="dk1"/>
                </a:solidFill>
                <a:latin typeface="Ubuntu"/>
                <a:ea typeface="Ubuntu"/>
                <a:cs typeface="Ubuntu"/>
                <a:sym typeface="Ubuntu"/>
              </a:defRPr>
            </a:lvl1pPr>
            <a:lvl2pPr marL="914400" lvl="1" indent="-342900" rtl="0">
              <a:spcBef>
                <a:spcPts val="0"/>
              </a:spcBef>
              <a:spcAft>
                <a:spcPts val="0"/>
              </a:spcAft>
              <a:buClr>
                <a:schemeClr val="dk1"/>
              </a:buClr>
              <a:buSzPts val="1800"/>
              <a:buFont typeface="Ubuntu"/>
              <a:buChar char="○"/>
              <a:defRPr sz="1800">
                <a:solidFill>
                  <a:schemeClr val="dk1"/>
                </a:solidFill>
                <a:latin typeface="Ubuntu"/>
                <a:ea typeface="Ubuntu"/>
                <a:cs typeface="Ubuntu"/>
                <a:sym typeface="Ubuntu"/>
              </a:defRPr>
            </a:lvl2pPr>
            <a:lvl3pPr marL="1371600" lvl="2" indent="-342900" rtl="0">
              <a:spcBef>
                <a:spcPts val="0"/>
              </a:spcBef>
              <a:spcAft>
                <a:spcPts val="0"/>
              </a:spcAft>
              <a:buClr>
                <a:schemeClr val="dk1"/>
              </a:buClr>
              <a:buSzPts val="1800"/>
              <a:buFont typeface="Ubuntu"/>
              <a:buChar char="■"/>
              <a:defRPr sz="1800">
                <a:solidFill>
                  <a:schemeClr val="dk1"/>
                </a:solidFill>
                <a:latin typeface="Ubuntu"/>
                <a:ea typeface="Ubuntu"/>
                <a:cs typeface="Ubuntu"/>
                <a:sym typeface="Ubuntu"/>
              </a:defRPr>
            </a:lvl3pPr>
            <a:lvl4pPr marL="1828800" lvl="3" indent="-342900" rtl="0">
              <a:spcBef>
                <a:spcPts val="0"/>
              </a:spcBef>
              <a:spcAft>
                <a:spcPts val="0"/>
              </a:spcAft>
              <a:buClr>
                <a:schemeClr val="dk1"/>
              </a:buClr>
              <a:buSzPts val="1800"/>
              <a:buFont typeface="Ubuntu"/>
              <a:buChar char="●"/>
              <a:defRPr sz="1800">
                <a:solidFill>
                  <a:schemeClr val="dk1"/>
                </a:solidFill>
                <a:latin typeface="Ubuntu"/>
                <a:ea typeface="Ubuntu"/>
                <a:cs typeface="Ubuntu"/>
                <a:sym typeface="Ubuntu"/>
              </a:defRPr>
            </a:lvl4pPr>
            <a:lvl5pPr marL="2286000" lvl="4" indent="-342900" rtl="0">
              <a:spcBef>
                <a:spcPts val="0"/>
              </a:spcBef>
              <a:spcAft>
                <a:spcPts val="0"/>
              </a:spcAft>
              <a:buClr>
                <a:schemeClr val="dk1"/>
              </a:buClr>
              <a:buSzPts val="1800"/>
              <a:buFont typeface="Ubuntu"/>
              <a:buChar char="○"/>
              <a:defRPr sz="1800">
                <a:solidFill>
                  <a:schemeClr val="dk1"/>
                </a:solidFill>
                <a:latin typeface="Ubuntu"/>
                <a:ea typeface="Ubuntu"/>
                <a:cs typeface="Ubuntu"/>
                <a:sym typeface="Ubuntu"/>
              </a:defRPr>
            </a:lvl5pPr>
            <a:lvl6pPr marL="2743200" lvl="5" indent="-342900" rtl="0">
              <a:spcBef>
                <a:spcPts val="0"/>
              </a:spcBef>
              <a:spcAft>
                <a:spcPts val="0"/>
              </a:spcAft>
              <a:buClr>
                <a:schemeClr val="dk1"/>
              </a:buClr>
              <a:buSzPts val="1800"/>
              <a:buFont typeface="Ubuntu"/>
              <a:buChar char="■"/>
              <a:defRPr sz="1800">
                <a:solidFill>
                  <a:schemeClr val="dk1"/>
                </a:solidFill>
                <a:latin typeface="Ubuntu"/>
                <a:ea typeface="Ubuntu"/>
                <a:cs typeface="Ubuntu"/>
                <a:sym typeface="Ubuntu"/>
              </a:defRPr>
            </a:lvl6pPr>
            <a:lvl7pPr marL="3200400" lvl="6" indent="-342900" rtl="0">
              <a:spcBef>
                <a:spcPts val="0"/>
              </a:spcBef>
              <a:spcAft>
                <a:spcPts val="0"/>
              </a:spcAft>
              <a:buClr>
                <a:schemeClr val="dk1"/>
              </a:buClr>
              <a:buSzPts val="1800"/>
              <a:buFont typeface="Ubuntu"/>
              <a:buChar char="●"/>
              <a:defRPr sz="1800">
                <a:solidFill>
                  <a:schemeClr val="dk1"/>
                </a:solidFill>
                <a:latin typeface="Ubuntu"/>
                <a:ea typeface="Ubuntu"/>
                <a:cs typeface="Ubuntu"/>
                <a:sym typeface="Ubuntu"/>
              </a:defRPr>
            </a:lvl7pPr>
            <a:lvl8pPr marL="3657600" lvl="7" indent="-342900" rtl="0">
              <a:spcBef>
                <a:spcPts val="0"/>
              </a:spcBef>
              <a:spcAft>
                <a:spcPts val="0"/>
              </a:spcAft>
              <a:buClr>
                <a:schemeClr val="dk1"/>
              </a:buClr>
              <a:buSzPts val="1800"/>
              <a:buFont typeface="Ubuntu"/>
              <a:buChar char="○"/>
              <a:defRPr sz="1800">
                <a:solidFill>
                  <a:schemeClr val="dk1"/>
                </a:solidFill>
                <a:latin typeface="Ubuntu"/>
                <a:ea typeface="Ubuntu"/>
                <a:cs typeface="Ubuntu"/>
                <a:sym typeface="Ubuntu"/>
              </a:defRPr>
            </a:lvl8pPr>
            <a:lvl9pPr marL="4114800" lvl="8" indent="-342900" rtl="0">
              <a:spcBef>
                <a:spcPts val="0"/>
              </a:spcBef>
              <a:spcAft>
                <a:spcPts val="0"/>
              </a:spcAft>
              <a:buClr>
                <a:schemeClr val="dk1"/>
              </a:buClr>
              <a:buSzPts val="1800"/>
              <a:buFont typeface="Ubuntu"/>
              <a:buChar char="■"/>
              <a:defRPr sz="1800">
                <a:solidFill>
                  <a:schemeClr val="dk1"/>
                </a:solidFill>
                <a:latin typeface="Ubuntu"/>
                <a:ea typeface="Ubuntu"/>
                <a:cs typeface="Ubuntu"/>
                <a:sym typeface="Ubuntu"/>
              </a:defRPr>
            </a:lvl9pPr>
          </a:lstStyle>
          <a:p>
            <a:endParaRPr/>
          </a:p>
        </p:txBody>
      </p:sp>
      <p:sp>
        <p:nvSpPr>
          <p:cNvPr id="8" name="Google Shape;8;p1"/>
          <p:cNvSpPr txBox="1">
            <a:spLocks noGrp="1"/>
          </p:cNvSpPr>
          <p:nvPr>
            <p:ph type="sldNum" idx="12"/>
          </p:nvPr>
        </p:nvSpPr>
        <p:spPr>
          <a:xfrm>
            <a:off x="8556791" y="4749851"/>
            <a:ext cx="548700" cy="393600"/>
          </a:xfrm>
          <a:prstGeom prst="rect">
            <a:avLst/>
          </a:prstGeom>
          <a:noFill/>
          <a:ln>
            <a:noFill/>
          </a:ln>
        </p:spPr>
        <p:txBody>
          <a:bodyPr spcFirstLastPara="1" wrap="square" lIns="91425" tIns="91425" rIns="91425" bIns="91425" anchor="ctr" anchorCtr="0">
            <a:noAutofit/>
          </a:bodyPr>
          <a:lstStyle>
            <a:lvl1pPr lvl="0" algn="r" rtl="0">
              <a:buNone/>
              <a:defRPr sz="1300">
                <a:solidFill>
                  <a:schemeClr val="dk1"/>
                </a:solidFill>
                <a:latin typeface="Ubuntu"/>
                <a:ea typeface="Ubuntu"/>
                <a:cs typeface="Ubuntu"/>
                <a:sym typeface="Ubuntu"/>
              </a:defRPr>
            </a:lvl1pPr>
            <a:lvl2pPr lvl="1" algn="r" rtl="0">
              <a:buNone/>
              <a:defRPr sz="1300">
                <a:solidFill>
                  <a:schemeClr val="dk1"/>
                </a:solidFill>
                <a:latin typeface="Ubuntu"/>
                <a:ea typeface="Ubuntu"/>
                <a:cs typeface="Ubuntu"/>
                <a:sym typeface="Ubuntu"/>
              </a:defRPr>
            </a:lvl2pPr>
            <a:lvl3pPr lvl="2" algn="r" rtl="0">
              <a:buNone/>
              <a:defRPr sz="1300">
                <a:solidFill>
                  <a:schemeClr val="dk1"/>
                </a:solidFill>
                <a:latin typeface="Ubuntu"/>
                <a:ea typeface="Ubuntu"/>
                <a:cs typeface="Ubuntu"/>
                <a:sym typeface="Ubuntu"/>
              </a:defRPr>
            </a:lvl3pPr>
            <a:lvl4pPr lvl="3" algn="r" rtl="0">
              <a:buNone/>
              <a:defRPr sz="1300">
                <a:solidFill>
                  <a:schemeClr val="dk1"/>
                </a:solidFill>
                <a:latin typeface="Ubuntu"/>
                <a:ea typeface="Ubuntu"/>
                <a:cs typeface="Ubuntu"/>
                <a:sym typeface="Ubuntu"/>
              </a:defRPr>
            </a:lvl4pPr>
            <a:lvl5pPr lvl="4" algn="r" rtl="0">
              <a:buNone/>
              <a:defRPr sz="1300">
                <a:solidFill>
                  <a:schemeClr val="dk1"/>
                </a:solidFill>
                <a:latin typeface="Ubuntu"/>
                <a:ea typeface="Ubuntu"/>
                <a:cs typeface="Ubuntu"/>
                <a:sym typeface="Ubuntu"/>
              </a:defRPr>
            </a:lvl5pPr>
            <a:lvl6pPr lvl="5" algn="r" rtl="0">
              <a:buNone/>
              <a:defRPr sz="1300">
                <a:solidFill>
                  <a:schemeClr val="dk1"/>
                </a:solidFill>
                <a:latin typeface="Ubuntu"/>
                <a:ea typeface="Ubuntu"/>
                <a:cs typeface="Ubuntu"/>
                <a:sym typeface="Ubuntu"/>
              </a:defRPr>
            </a:lvl6pPr>
            <a:lvl7pPr lvl="6" algn="r" rtl="0">
              <a:buNone/>
              <a:defRPr sz="1300">
                <a:solidFill>
                  <a:schemeClr val="dk1"/>
                </a:solidFill>
                <a:latin typeface="Ubuntu"/>
                <a:ea typeface="Ubuntu"/>
                <a:cs typeface="Ubuntu"/>
                <a:sym typeface="Ubuntu"/>
              </a:defRPr>
            </a:lvl7pPr>
            <a:lvl8pPr lvl="7" algn="r" rtl="0">
              <a:buNone/>
              <a:defRPr sz="1300">
                <a:solidFill>
                  <a:schemeClr val="dk1"/>
                </a:solidFill>
                <a:latin typeface="Ubuntu"/>
                <a:ea typeface="Ubuntu"/>
                <a:cs typeface="Ubuntu"/>
                <a:sym typeface="Ubuntu"/>
              </a:defRPr>
            </a:lvl8pPr>
            <a:lvl9pPr lvl="8" algn="r" rtl="0">
              <a:buNone/>
              <a:defRPr sz="1300">
                <a:solidFill>
                  <a:schemeClr val="dk1"/>
                </a:solidFill>
                <a:latin typeface="Ubuntu"/>
                <a:ea typeface="Ubuntu"/>
                <a:cs typeface="Ubuntu"/>
                <a:sym typeface="Ubuntu"/>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8">
            <a:alphaModFix/>
          </a:blip>
          <a:stretch>
            <a:fillRect/>
          </a:stretch>
        </p:blipFill>
        <p:spPr>
          <a:xfrm>
            <a:off x="0" y="4508475"/>
            <a:ext cx="9144001" cy="64010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emiller@um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8"/>
          <p:cNvSpPr txBox="1">
            <a:spLocks noGrp="1"/>
          </p:cNvSpPr>
          <p:nvPr>
            <p:ph type="ctrTitle"/>
          </p:nvPr>
        </p:nvSpPr>
        <p:spPr>
          <a:xfrm>
            <a:off x="685800" y="1583342"/>
            <a:ext cx="7772400" cy="11598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Clr>
                <a:schemeClr val="dk1"/>
              </a:buClr>
              <a:buSzPts val="1100"/>
              <a:buFont typeface="Arial"/>
              <a:buNone/>
            </a:pPr>
            <a:r>
              <a:rPr lang="en" sz="2400">
                <a:solidFill>
                  <a:schemeClr val="dk1"/>
                </a:solidFill>
              </a:rPr>
              <a:t>Guiding Principles for Considering Participation in Shared Print Programs</a:t>
            </a:r>
            <a:endParaRPr sz="2400">
              <a:solidFill>
                <a:schemeClr val="dk1"/>
              </a:solidFill>
            </a:endParaRPr>
          </a:p>
          <a:p>
            <a:pPr marL="0" lvl="0" indent="0" algn="ctr" rtl="0">
              <a:spcBef>
                <a:spcPts val="300"/>
              </a:spcBef>
              <a:spcAft>
                <a:spcPts val="0"/>
              </a:spcAft>
              <a:buNone/>
            </a:pPr>
            <a:endParaRPr sz="2400"/>
          </a:p>
        </p:txBody>
      </p:sp>
      <p:sp>
        <p:nvSpPr>
          <p:cNvPr id="37" name="Google Shape;37;p8"/>
          <p:cNvSpPr txBox="1">
            <a:spLocks noGrp="1"/>
          </p:cNvSpPr>
          <p:nvPr>
            <p:ph type="subTitle" idx="1"/>
          </p:nvPr>
        </p:nvSpPr>
        <p:spPr>
          <a:xfrm>
            <a:off x="685800" y="2641498"/>
            <a:ext cx="7772400" cy="1361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400">
                <a:solidFill>
                  <a:srgbClr val="222222"/>
                </a:solidFill>
                <a:highlight>
                  <a:srgbClr val="FFFFFF"/>
                </a:highlight>
              </a:rPr>
              <a:t>Mary Miller </a:t>
            </a:r>
            <a:endParaRPr sz="1400">
              <a:solidFill>
                <a:srgbClr val="222222"/>
              </a:solidFill>
              <a:highlight>
                <a:srgbClr val="FFFFFF"/>
              </a:highlight>
            </a:endParaRPr>
          </a:p>
          <a:p>
            <a:pPr marL="0" lvl="0" indent="0" algn="ctr" rtl="0">
              <a:spcBef>
                <a:spcPts val="0"/>
              </a:spcBef>
              <a:spcAft>
                <a:spcPts val="0"/>
              </a:spcAft>
              <a:buNone/>
            </a:pPr>
            <a:r>
              <a:rPr lang="en" sz="1400">
                <a:solidFill>
                  <a:srgbClr val="222222"/>
                </a:solidFill>
                <a:highlight>
                  <a:srgbClr val="FFFFFF"/>
                </a:highlight>
              </a:rPr>
              <a:t>Director of Collection Management &amp; Preservation</a:t>
            </a:r>
            <a:endParaRPr sz="1400">
              <a:solidFill>
                <a:srgbClr val="222222"/>
              </a:solidFill>
              <a:highlight>
                <a:srgbClr val="FFFFFF"/>
              </a:highlight>
            </a:endParaRPr>
          </a:p>
          <a:p>
            <a:pPr marL="0" lvl="0" indent="0" algn="ctr" rtl="0">
              <a:spcBef>
                <a:spcPts val="0"/>
              </a:spcBef>
              <a:spcAft>
                <a:spcPts val="0"/>
              </a:spcAft>
              <a:buNone/>
            </a:pPr>
            <a:r>
              <a:rPr lang="en" sz="1400">
                <a:solidFill>
                  <a:srgbClr val="222222"/>
                </a:solidFill>
                <a:highlight>
                  <a:srgbClr val="FFFFFF"/>
                </a:highlight>
              </a:rPr>
              <a:t>University of Minnesota Libraries, Twin Cities Campus</a:t>
            </a:r>
            <a:endParaRPr sz="1400">
              <a:solidFill>
                <a:srgbClr val="222222"/>
              </a:solidFill>
              <a:highlight>
                <a:srgbClr val="FFFFFF"/>
              </a:highlight>
            </a:endParaRPr>
          </a:p>
          <a:p>
            <a:pPr marL="0" lvl="0" indent="0" algn="ctr" rtl="0">
              <a:spcBef>
                <a:spcPts val="0"/>
              </a:spcBef>
              <a:spcAft>
                <a:spcPts val="0"/>
              </a:spcAft>
              <a:buNone/>
            </a:pPr>
            <a:r>
              <a:rPr lang="en" sz="1400">
                <a:solidFill>
                  <a:srgbClr val="222222"/>
                </a:solidFill>
                <a:highlight>
                  <a:srgbClr val="FFFFFF"/>
                </a:highlight>
              </a:rPr>
              <a:t>PAN ALA Annual 2019, June 21</a:t>
            </a:r>
            <a:endParaRPr sz="1400">
              <a:solidFill>
                <a:srgbClr val="222222"/>
              </a:solidFill>
              <a:highlight>
                <a:srgbClr val="FFFFFF"/>
              </a:highlight>
            </a:endParaRPr>
          </a:p>
          <a:p>
            <a:pPr marL="0" lvl="0" indent="0" algn="ctr" rtl="0">
              <a:spcBef>
                <a:spcPts val="0"/>
              </a:spcBef>
              <a:spcAft>
                <a:spcPts val="0"/>
              </a:spcAft>
              <a:buClr>
                <a:schemeClr val="dk1"/>
              </a:buClr>
              <a:buSzPts val="1100"/>
              <a:buFont typeface="Arial"/>
              <a:buNone/>
            </a:pPr>
            <a:r>
              <a:rPr lang="en" sz="1400" u="sng">
                <a:solidFill>
                  <a:schemeClr val="hlink"/>
                </a:solidFill>
                <a:highlight>
                  <a:schemeClr val="lt1"/>
                </a:highlight>
                <a:hlinkClick r:id="rId3"/>
              </a:rPr>
              <a:t>memiller@umn.edu</a:t>
            </a:r>
            <a:endParaRPr sz="1400">
              <a:solidFill>
                <a:srgbClr val="222222"/>
              </a:solidFill>
              <a:highlight>
                <a:srgbClr val="FFFFFF"/>
              </a:highlight>
            </a:endParaRPr>
          </a:p>
          <a:p>
            <a:pPr marL="0" lvl="0" indent="0" algn="ctr" rtl="0">
              <a:spcBef>
                <a:spcPts val="0"/>
              </a:spcBef>
              <a:spcAft>
                <a:spcPts val="0"/>
              </a:spcAft>
              <a:buNone/>
            </a:pPr>
            <a:endParaRPr sz="1400">
              <a:solidFill>
                <a:srgbClr val="222222"/>
              </a:solidFill>
              <a:highlight>
                <a:srgbClr val="FFFFFF"/>
              </a:highlight>
            </a:endParaRPr>
          </a:p>
          <a:p>
            <a:pPr marL="0" lvl="0" indent="0" algn="ctr" rtl="0">
              <a:spcBef>
                <a:spcPts val="0"/>
              </a:spcBef>
              <a:spcAft>
                <a:spcPts val="0"/>
              </a:spcAft>
              <a:buNone/>
            </a:pPr>
            <a:endParaRPr sz="1800">
              <a:solidFill>
                <a:srgbClr val="222222"/>
              </a:solidFill>
              <a:highlight>
                <a:srgbClr val="FFFFFF"/>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Discussion </a:t>
            </a:r>
            <a:endParaRPr/>
          </a:p>
        </p:txBody>
      </p:sp>
      <p:sp>
        <p:nvSpPr>
          <p:cNvPr id="91" name="Google Shape;91;p17"/>
          <p:cNvSpPr txBox="1">
            <a:spLocks noGrp="1"/>
          </p:cNvSpPr>
          <p:nvPr>
            <p:ph type="body" idx="1"/>
          </p:nvPr>
        </p:nvSpPr>
        <p:spPr>
          <a:xfrm>
            <a:off x="457200" y="1063375"/>
            <a:ext cx="8229600" cy="3142200"/>
          </a:xfrm>
          <a:prstGeom prst="rect">
            <a:avLst/>
          </a:prstGeom>
        </p:spPr>
        <p:txBody>
          <a:bodyPr spcFirstLastPara="1" wrap="square" lIns="91425" tIns="91425" rIns="91425" bIns="91425" anchor="t" anchorCtr="0">
            <a:noAutofit/>
          </a:bodyPr>
          <a:lstStyle/>
          <a:p>
            <a:pPr marL="457200" lvl="0" indent="-381000" algn="l" rtl="0">
              <a:lnSpc>
                <a:spcPct val="100000"/>
              </a:lnSpc>
              <a:spcBef>
                <a:spcPts val="600"/>
              </a:spcBef>
              <a:spcAft>
                <a:spcPts val="0"/>
              </a:spcAft>
              <a:buSzPts val="2400"/>
              <a:buChar char="●"/>
            </a:pPr>
            <a:r>
              <a:rPr lang="en"/>
              <a:t>How should institutions and shared print programs gauge success and value of shared print programs? </a:t>
            </a:r>
            <a:endParaRPr/>
          </a:p>
          <a:p>
            <a:pPr marL="457200" lvl="0" indent="-381000" algn="l" rtl="0">
              <a:lnSpc>
                <a:spcPct val="100000"/>
              </a:lnSpc>
              <a:spcBef>
                <a:spcPts val="1000"/>
              </a:spcBef>
              <a:spcAft>
                <a:spcPts val="0"/>
              </a:spcAft>
              <a:buSzPts val="2400"/>
              <a:buChar char="●"/>
            </a:pPr>
            <a:r>
              <a:rPr lang="en"/>
              <a:t>Could criteria be developed for evaluating shared print programs?  Best practices for MOUs? </a:t>
            </a:r>
            <a:endParaRPr/>
          </a:p>
          <a:p>
            <a:pPr marL="457200" lvl="0" indent="-381000" algn="l" rtl="0">
              <a:lnSpc>
                <a:spcPct val="100000"/>
              </a:lnSpc>
              <a:spcBef>
                <a:spcPts val="1000"/>
              </a:spcBef>
              <a:spcAft>
                <a:spcPts val="0"/>
              </a:spcAft>
              <a:buSzPts val="2400"/>
              <a:buChar char="●"/>
            </a:pPr>
            <a:r>
              <a:rPr lang="en"/>
              <a:t>How can/do SPPS help individual libraries convey value to their organizations? </a:t>
            </a:r>
            <a:endParaRPr/>
          </a:p>
          <a:p>
            <a:pPr marL="0" lvl="0" indent="0" algn="l" rtl="0">
              <a:lnSpc>
                <a:spcPct val="115000"/>
              </a:lnSpc>
              <a:spcBef>
                <a:spcPts val="1000"/>
              </a:spcBef>
              <a:spcAft>
                <a:spcPts val="0"/>
              </a:spcAft>
              <a:buNone/>
            </a:pPr>
            <a:endParaRPr>
              <a:highlight>
                <a:srgbClr val="FFFF00"/>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Thank you! </a:t>
            </a:r>
            <a:endParaRPr/>
          </a:p>
        </p:txBody>
      </p:sp>
      <p:sp>
        <p:nvSpPr>
          <p:cNvPr id="97" name="Google Shape;97;p18"/>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a:t>memiller@umn.edu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9"/>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About Us </a:t>
            </a:r>
            <a:endParaRPr/>
          </a:p>
        </p:txBody>
      </p:sp>
      <p:sp>
        <p:nvSpPr>
          <p:cNvPr id="43" name="Google Shape;43;p9"/>
          <p:cNvSpPr txBox="1">
            <a:spLocks noGrp="1"/>
          </p:cNvSpPr>
          <p:nvPr>
            <p:ph type="body" idx="1"/>
          </p:nvPr>
        </p:nvSpPr>
        <p:spPr>
          <a:xfrm>
            <a:off x="996600" y="1063375"/>
            <a:ext cx="7150800" cy="37257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600"/>
              </a:spcBef>
              <a:spcAft>
                <a:spcPts val="0"/>
              </a:spcAft>
              <a:buSzPts val="2000"/>
              <a:buChar char="●"/>
            </a:pPr>
            <a:r>
              <a:rPr lang="en" sz="2000"/>
              <a:t>Large(ish) ARL - 6.6 mil print volumes</a:t>
            </a:r>
            <a:endParaRPr sz="2000"/>
          </a:p>
          <a:p>
            <a:pPr marL="457200" lvl="0" indent="-355600" algn="l" rtl="0">
              <a:lnSpc>
                <a:spcPct val="115000"/>
              </a:lnSpc>
              <a:spcBef>
                <a:spcPts val="0"/>
              </a:spcBef>
              <a:spcAft>
                <a:spcPts val="0"/>
              </a:spcAft>
              <a:buSzPts val="2000"/>
              <a:buChar char="●"/>
            </a:pPr>
            <a:r>
              <a:rPr lang="en" sz="2000"/>
              <a:t>Largest research library in state</a:t>
            </a:r>
            <a:endParaRPr sz="2000"/>
          </a:p>
          <a:p>
            <a:pPr marL="914400" lvl="1" indent="-342900" algn="l" rtl="0">
              <a:lnSpc>
                <a:spcPct val="115000"/>
              </a:lnSpc>
              <a:spcBef>
                <a:spcPts val="0"/>
              </a:spcBef>
              <a:spcAft>
                <a:spcPts val="0"/>
              </a:spcAft>
              <a:buSzPts val="1800"/>
              <a:buChar char="○"/>
            </a:pPr>
            <a:r>
              <a:rPr lang="en"/>
              <a:t>Strong relationship with Minitex, the resource sharing organization for MN, SD, ND</a:t>
            </a:r>
            <a:endParaRPr/>
          </a:p>
          <a:p>
            <a:pPr marL="914400" lvl="1" indent="-342900" algn="l" rtl="0">
              <a:lnSpc>
                <a:spcPct val="115000"/>
              </a:lnSpc>
              <a:spcBef>
                <a:spcPts val="0"/>
              </a:spcBef>
              <a:spcAft>
                <a:spcPts val="0"/>
              </a:spcAft>
              <a:buSzPts val="1800"/>
              <a:buChar char="○"/>
            </a:pPr>
            <a:r>
              <a:rPr lang="en"/>
              <a:t>Archiving role on behalf of state</a:t>
            </a:r>
            <a:endParaRPr/>
          </a:p>
          <a:p>
            <a:pPr marL="457200" lvl="0" indent="-355600" algn="l" rtl="0">
              <a:lnSpc>
                <a:spcPct val="115000"/>
              </a:lnSpc>
              <a:spcBef>
                <a:spcPts val="0"/>
              </a:spcBef>
              <a:spcAft>
                <a:spcPts val="0"/>
              </a:spcAft>
              <a:buSzPts val="2000"/>
              <a:buChar char="●"/>
            </a:pPr>
            <a:r>
              <a:rPr lang="en" sz="2000"/>
              <a:t>At capacity in remote and on-site storage</a:t>
            </a:r>
            <a:endParaRPr sz="2000"/>
          </a:p>
          <a:p>
            <a:pPr marL="914400" lvl="1" indent="-355600" algn="l" rtl="0">
              <a:lnSpc>
                <a:spcPct val="115000"/>
              </a:lnSpc>
              <a:spcBef>
                <a:spcPts val="0"/>
              </a:spcBef>
              <a:spcAft>
                <a:spcPts val="0"/>
              </a:spcAft>
              <a:buSzPts val="2000"/>
              <a:buChar char="○"/>
            </a:pPr>
            <a:r>
              <a:rPr lang="en" sz="2000"/>
              <a:t>Timeline for additional storage uncertain </a:t>
            </a:r>
            <a:endParaRPr sz="2000"/>
          </a:p>
          <a:p>
            <a:pPr marL="457200" lvl="0" indent="-355600" algn="l" rtl="0">
              <a:lnSpc>
                <a:spcPct val="115000"/>
              </a:lnSpc>
              <a:spcBef>
                <a:spcPts val="0"/>
              </a:spcBef>
              <a:spcAft>
                <a:spcPts val="0"/>
              </a:spcAft>
              <a:buSzPts val="2000"/>
              <a:buChar char="●"/>
            </a:pPr>
            <a:r>
              <a:rPr lang="en" sz="2000"/>
              <a:t>Participants in shared print programs: BTAA, HathiTrust, Federal Depository, MedPrint </a:t>
            </a:r>
            <a:endParaRPr sz="2000"/>
          </a:p>
          <a:p>
            <a:pPr marL="0" lvl="0" indent="0" algn="l" rtl="0">
              <a:spcBef>
                <a:spcPts val="600"/>
              </a:spcBef>
              <a:spcAft>
                <a:spcPts val="0"/>
              </a:spcAft>
              <a:buNone/>
            </a:pPr>
            <a:r>
              <a:rPr lang="en"/>
              <a:t> </a:t>
            </a:r>
            <a:endParaRPr/>
          </a:p>
          <a:p>
            <a:pPr marL="457200" lvl="0" indent="0" algn="l" rtl="0">
              <a:spcBef>
                <a:spcPts val="60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Collection Management Planning </a:t>
            </a:r>
            <a:endParaRPr/>
          </a:p>
        </p:txBody>
      </p:sp>
      <p:sp>
        <p:nvSpPr>
          <p:cNvPr id="49" name="Google Shape;49;p10"/>
          <p:cNvSpPr txBox="1">
            <a:spLocks noGrp="1"/>
          </p:cNvSpPr>
          <p:nvPr>
            <p:ph type="body" idx="1"/>
          </p:nvPr>
        </p:nvSpPr>
        <p:spPr>
          <a:xfrm>
            <a:off x="457200" y="1135075"/>
            <a:ext cx="8229600" cy="3725700"/>
          </a:xfrm>
          <a:prstGeom prst="rect">
            <a:avLst/>
          </a:prstGeom>
        </p:spPr>
        <p:txBody>
          <a:bodyPr spcFirstLastPara="1" wrap="square" lIns="91425" tIns="91425" rIns="91425" bIns="91425" anchor="t" anchorCtr="0">
            <a:noAutofit/>
          </a:bodyPr>
          <a:lstStyle/>
          <a:p>
            <a:pPr marL="457200" lvl="0" indent="-355600" algn="l" rtl="0">
              <a:spcBef>
                <a:spcPts val="600"/>
              </a:spcBef>
              <a:spcAft>
                <a:spcPts val="0"/>
              </a:spcAft>
              <a:buSzPts val="2000"/>
              <a:buChar char="●"/>
            </a:pPr>
            <a:r>
              <a:rPr lang="en" sz="2000"/>
              <a:t>Starting in 2015, groups formed to address planning for print collections: </a:t>
            </a:r>
            <a:endParaRPr sz="2000"/>
          </a:p>
          <a:p>
            <a:pPr marL="914400" lvl="1" indent="-342900" algn="l" rtl="0">
              <a:spcBef>
                <a:spcPts val="0"/>
              </a:spcBef>
              <a:spcAft>
                <a:spcPts val="0"/>
              </a:spcAft>
              <a:buSzPts val="1800"/>
              <a:buChar char="○"/>
            </a:pPr>
            <a:r>
              <a:rPr lang="en"/>
              <a:t>How do we prioritize for onsite storage?</a:t>
            </a:r>
            <a:endParaRPr/>
          </a:p>
          <a:p>
            <a:pPr marL="914400" lvl="1" indent="-342900" algn="l" rtl="0">
              <a:spcBef>
                <a:spcPts val="0"/>
              </a:spcBef>
              <a:spcAft>
                <a:spcPts val="0"/>
              </a:spcAft>
              <a:buSzPts val="1800"/>
              <a:buChar char="○"/>
            </a:pPr>
            <a:r>
              <a:rPr lang="en"/>
              <a:t>What do we prioritize for preservation/digitization/retention commitments? </a:t>
            </a:r>
            <a:endParaRPr/>
          </a:p>
          <a:p>
            <a:pPr marL="914400" lvl="1" indent="-342900" algn="l" rtl="0">
              <a:spcBef>
                <a:spcPts val="0"/>
              </a:spcBef>
              <a:spcAft>
                <a:spcPts val="0"/>
              </a:spcAft>
              <a:buSzPts val="1800"/>
              <a:buChar char="○"/>
            </a:pPr>
            <a:r>
              <a:rPr lang="en"/>
              <a:t>When can we withdraw? When can/should we rely on a digital surrogate? </a:t>
            </a:r>
            <a:endParaRPr/>
          </a:p>
          <a:p>
            <a:pPr marL="914400" lvl="1" indent="-342900" algn="l" rtl="0">
              <a:spcBef>
                <a:spcPts val="0"/>
              </a:spcBef>
              <a:spcAft>
                <a:spcPts val="0"/>
              </a:spcAft>
              <a:buSzPts val="1800"/>
              <a:buChar char="○"/>
            </a:pPr>
            <a:r>
              <a:rPr lang="en"/>
              <a:t>How do we make these decisions in consortial/national context? </a:t>
            </a:r>
            <a:endParaRPr/>
          </a:p>
          <a:p>
            <a:pPr marL="457200" lvl="0" indent="-381000" algn="l" rtl="0">
              <a:spcBef>
                <a:spcPts val="0"/>
              </a:spcBef>
              <a:spcAft>
                <a:spcPts val="0"/>
              </a:spcAft>
              <a:buSzPts val="2400"/>
              <a:buChar char="●"/>
            </a:pPr>
            <a:r>
              <a:rPr lang="en" sz="2000"/>
              <a:t>Projects: GreenGlass analysis, monographs and serials deduplication, post-cancellation access review for serials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1"/>
          <p:cNvSpPr txBox="1">
            <a:spLocks noGrp="1"/>
          </p:cNvSpPr>
          <p:nvPr>
            <p:ph type="title"/>
          </p:nvPr>
        </p:nvSpPr>
        <p:spPr>
          <a:xfrm>
            <a:off x="457200" y="195653"/>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When Shared Print Calls </a:t>
            </a:r>
            <a:endParaRPr/>
          </a:p>
        </p:txBody>
      </p:sp>
      <p:sp>
        <p:nvSpPr>
          <p:cNvPr id="55" name="Google Shape;55;p11"/>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
              <a:t>Who makes the decision about participation? </a:t>
            </a:r>
            <a:endParaRPr/>
          </a:p>
          <a:p>
            <a:pPr marL="457200" lvl="0" indent="-381000" algn="l" rtl="0">
              <a:spcBef>
                <a:spcPts val="0"/>
              </a:spcBef>
              <a:spcAft>
                <a:spcPts val="0"/>
              </a:spcAft>
              <a:buSzPts val="2400"/>
              <a:buChar char="●"/>
            </a:pPr>
            <a:r>
              <a:rPr lang="en"/>
              <a:t>How do we evaluate a shared print program proposal? What specifications are required? What might be red flags?  </a:t>
            </a:r>
            <a:endParaRPr/>
          </a:p>
          <a:p>
            <a:pPr marL="457200" lvl="0" indent="-381000" algn="l" rtl="0">
              <a:spcBef>
                <a:spcPts val="0"/>
              </a:spcBef>
              <a:spcAft>
                <a:spcPts val="0"/>
              </a:spcAft>
              <a:buSzPts val="2400"/>
              <a:buChar char="●"/>
            </a:pPr>
            <a:r>
              <a:rPr lang="en"/>
              <a:t>How can we calculate the resource requirements? </a:t>
            </a:r>
            <a:endParaRPr/>
          </a:p>
          <a:p>
            <a:pPr marL="457200" lvl="0" indent="-381000" algn="l" rtl="0">
              <a:spcBef>
                <a:spcPts val="0"/>
              </a:spcBef>
              <a:spcAft>
                <a:spcPts val="0"/>
              </a:spcAft>
              <a:buSzPts val="2400"/>
              <a:buChar char="●"/>
            </a:pPr>
            <a:r>
              <a:rPr lang="en"/>
              <a:t>What constitutes a beneficial relationship, or a good value for us?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a:off x="457200" y="3"/>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Opportunities </a:t>
            </a:r>
            <a:endParaRPr sz="3000"/>
          </a:p>
        </p:txBody>
      </p:sp>
      <p:sp>
        <p:nvSpPr>
          <p:cNvPr id="61" name="Google Shape;61;p12"/>
          <p:cNvSpPr txBox="1">
            <a:spLocks noGrp="1"/>
          </p:cNvSpPr>
          <p:nvPr>
            <p:ph type="body" idx="1"/>
          </p:nvPr>
        </p:nvSpPr>
        <p:spPr>
          <a:xfrm>
            <a:off x="457200" y="1200150"/>
            <a:ext cx="8578200" cy="3725700"/>
          </a:xfrm>
          <a:prstGeom prst="rect">
            <a:avLst/>
          </a:prstGeom>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SzPts val="2400"/>
              <a:buFont typeface="Arial"/>
              <a:buChar char="●"/>
            </a:pPr>
            <a:r>
              <a:rPr lang="en">
                <a:latin typeface="Arial"/>
                <a:ea typeface="Arial"/>
                <a:cs typeface="Arial"/>
                <a:sym typeface="Arial"/>
              </a:rPr>
              <a:t>Preserve print collections and maintain enough copies for ILL </a:t>
            </a:r>
            <a:endParaRPr>
              <a:latin typeface="Arial"/>
              <a:ea typeface="Arial"/>
              <a:cs typeface="Arial"/>
              <a:sym typeface="Arial"/>
            </a:endParaRPr>
          </a:p>
          <a:p>
            <a:pPr marL="457200" lvl="0" indent="-381000" algn="l" rtl="0">
              <a:lnSpc>
                <a:spcPct val="115000"/>
              </a:lnSpc>
              <a:spcBef>
                <a:spcPts val="0"/>
              </a:spcBef>
              <a:spcAft>
                <a:spcPts val="0"/>
              </a:spcAft>
              <a:buSzPts val="2400"/>
              <a:buFont typeface="Arial"/>
              <a:buChar char="●"/>
            </a:pPr>
            <a:r>
              <a:rPr lang="en">
                <a:latin typeface="Arial"/>
                <a:ea typeface="Arial"/>
                <a:cs typeface="Arial"/>
                <a:sym typeface="Arial"/>
              </a:rPr>
              <a:t>Identify scarce and unique items for retention/preservation</a:t>
            </a:r>
            <a:endParaRPr>
              <a:latin typeface="Arial"/>
              <a:ea typeface="Arial"/>
              <a:cs typeface="Arial"/>
              <a:sym typeface="Arial"/>
            </a:endParaRPr>
          </a:p>
          <a:p>
            <a:pPr marL="457200" lvl="0" indent="-381000" algn="l" rtl="0">
              <a:lnSpc>
                <a:spcPct val="115000"/>
              </a:lnSpc>
              <a:spcBef>
                <a:spcPts val="0"/>
              </a:spcBef>
              <a:spcAft>
                <a:spcPts val="0"/>
              </a:spcAft>
              <a:buSzPts val="2400"/>
              <a:buFont typeface="Arial"/>
              <a:buChar char="●"/>
            </a:pPr>
            <a:r>
              <a:rPr lang="en">
                <a:latin typeface="Arial"/>
                <a:ea typeface="Arial"/>
                <a:cs typeface="Arial"/>
                <a:sym typeface="Arial"/>
              </a:rPr>
              <a:t>Support distributed responsibility and collaborative efforts </a:t>
            </a:r>
            <a:endParaRPr>
              <a:latin typeface="Arial"/>
              <a:ea typeface="Arial"/>
              <a:cs typeface="Arial"/>
              <a:sym typeface="Arial"/>
            </a:endParaRPr>
          </a:p>
          <a:p>
            <a:pPr marL="0" lvl="0" indent="0" algn="l" rtl="0">
              <a:lnSpc>
                <a:spcPct val="115000"/>
              </a:lnSpc>
              <a:spcBef>
                <a:spcPts val="0"/>
              </a:spcBef>
              <a:spcAft>
                <a:spcPts val="0"/>
              </a:spcAft>
              <a:buNone/>
            </a:pPr>
            <a:r>
              <a:rPr lang="en">
                <a:latin typeface="Arial"/>
                <a:ea typeface="Arial"/>
                <a:cs typeface="Arial"/>
                <a:sym typeface="Arial"/>
              </a:rPr>
              <a:t>print monograph collections without sacrificing access to resources.</a:t>
            </a:r>
            <a:endParaRPr>
              <a:latin typeface="Arial"/>
              <a:ea typeface="Arial"/>
              <a:cs typeface="Arial"/>
              <a:sym typeface="Arial"/>
            </a:endParaRPr>
          </a:p>
          <a:p>
            <a:pPr marL="457200" lvl="0" indent="-381000" algn="l" rtl="0">
              <a:lnSpc>
                <a:spcPct val="115000"/>
              </a:lnSpc>
              <a:spcBef>
                <a:spcPts val="0"/>
              </a:spcBef>
              <a:spcAft>
                <a:spcPts val="0"/>
              </a:spcAft>
              <a:buSzPts val="2400"/>
              <a:buFont typeface="Arial"/>
              <a:buChar char="●"/>
            </a:pPr>
            <a:r>
              <a:rPr lang="en">
                <a:latin typeface="Arial"/>
                <a:ea typeface="Arial"/>
                <a:cs typeface="Arial"/>
                <a:sym typeface="Arial"/>
              </a:rPr>
              <a:t>And yes, withdraw stuff </a:t>
            </a:r>
            <a:endParaRPr>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Costs </a:t>
            </a:r>
            <a:endParaRPr/>
          </a:p>
        </p:txBody>
      </p:sp>
      <p:sp>
        <p:nvSpPr>
          <p:cNvPr id="67" name="Google Shape;67;p1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Clr>
                <a:srgbClr val="000000"/>
              </a:buClr>
              <a:buSzPts val="2400"/>
              <a:buChar char="●"/>
            </a:pPr>
            <a:r>
              <a:rPr lang="en">
                <a:solidFill>
                  <a:srgbClr val="000000"/>
                </a:solidFill>
              </a:rPr>
              <a:t>Actual money (administrative, replacement costs) </a:t>
            </a:r>
            <a:endParaRPr>
              <a:solidFill>
                <a:srgbClr val="000000"/>
              </a:solidFill>
            </a:endParaRPr>
          </a:p>
          <a:p>
            <a:pPr marL="457200" lvl="0" indent="-381000" algn="l" rtl="0">
              <a:spcBef>
                <a:spcPts val="0"/>
              </a:spcBef>
              <a:spcAft>
                <a:spcPts val="0"/>
              </a:spcAft>
              <a:buClr>
                <a:srgbClr val="000000"/>
              </a:buClr>
              <a:buSzPts val="2400"/>
              <a:buChar char="●"/>
            </a:pPr>
            <a:r>
              <a:rPr lang="en">
                <a:solidFill>
                  <a:srgbClr val="000000"/>
                </a:solidFill>
              </a:rPr>
              <a:t>Staff time: </a:t>
            </a:r>
            <a:endParaRPr>
              <a:solidFill>
                <a:srgbClr val="000000"/>
              </a:solidFill>
            </a:endParaRPr>
          </a:p>
          <a:p>
            <a:pPr marL="914400" lvl="1" indent="-342900" algn="l" rtl="0">
              <a:spcBef>
                <a:spcPts val="0"/>
              </a:spcBef>
              <a:spcAft>
                <a:spcPts val="0"/>
              </a:spcAft>
              <a:buClr>
                <a:srgbClr val="000000"/>
              </a:buClr>
              <a:buSzPts val="1800"/>
              <a:buChar char="○"/>
            </a:pPr>
            <a:r>
              <a:rPr lang="en">
                <a:solidFill>
                  <a:srgbClr val="000000"/>
                </a:solidFill>
              </a:rPr>
              <a:t>Reviewing lists</a:t>
            </a:r>
            <a:endParaRPr>
              <a:solidFill>
                <a:srgbClr val="000000"/>
              </a:solidFill>
            </a:endParaRPr>
          </a:p>
          <a:p>
            <a:pPr marL="914400" lvl="1" indent="-342900" algn="l" rtl="0">
              <a:spcBef>
                <a:spcPts val="0"/>
              </a:spcBef>
              <a:spcAft>
                <a:spcPts val="0"/>
              </a:spcAft>
              <a:buClr>
                <a:srgbClr val="000000"/>
              </a:buClr>
              <a:buSzPts val="1800"/>
              <a:buChar char="○"/>
            </a:pPr>
            <a:r>
              <a:rPr lang="en">
                <a:solidFill>
                  <a:srgbClr val="000000"/>
                </a:solidFill>
              </a:rPr>
              <a:t>Collection Validating</a:t>
            </a:r>
            <a:endParaRPr>
              <a:solidFill>
                <a:srgbClr val="000000"/>
              </a:solidFill>
            </a:endParaRPr>
          </a:p>
          <a:p>
            <a:pPr marL="914400" lvl="1" indent="-342900" algn="l" rtl="0">
              <a:spcBef>
                <a:spcPts val="0"/>
              </a:spcBef>
              <a:spcAft>
                <a:spcPts val="0"/>
              </a:spcAft>
              <a:buClr>
                <a:srgbClr val="000000"/>
              </a:buClr>
              <a:buSzPts val="1800"/>
              <a:buChar char="○"/>
            </a:pPr>
            <a:r>
              <a:rPr lang="en">
                <a:solidFill>
                  <a:srgbClr val="000000"/>
                </a:solidFill>
              </a:rPr>
              <a:t>Updating Records </a:t>
            </a:r>
            <a:endParaRPr>
              <a:solidFill>
                <a:srgbClr val="000000"/>
              </a:solidFill>
            </a:endParaRPr>
          </a:p>
          <a:p>
            <a:pPr marL="457200" lvl="0" indent="-381000" algn="l" rtl="0">
              <a:spcBef>
                <a:spcPts val="0"/>
              </a:spcBef>
              <a:spcAft>
                <a:spcPts val="0"/>
              </a:spcAft>
              <a:buSzPts val="2400"/>
              <a:buChar char="●"/>
            </a:pPr>
            <a:r>
              <a:rPr lang="en"/>
              <a:t>Loss of capacity for other work, staff burnout </a:t>
            </a:r>
            <a:endParaRPr/>
          </a:p>
          <a:p>
            <a:pPr marL="457200" lvl="0" indent="-381000" algn="l" rtl="0">
              <a:spcBef>
                <a:spcPts val="0"/>
              </a:spcBef>
              <a:spcAft>
                <a:spcPts val="0"/>
              </a:spcAft>
              <a:buSzPts val="2400"/>
              <a:buChar char="●"/>
            </a:pPr>
            <a:r>
              <a:rPr lang="en"/>
              <a:t>Space, future flexibility </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a:t>Principles for Shared Print Participation</a:t>
            </a:r>
            <a:endParaRPr sz="3200"/>
          </a:p>
        </p:txBody>
      </p:sp>
      <p:sp>
        <p:nvSpPr>
          <p:cNvPr id="73" name="Google Shape;73;p14"/>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400"/>
              <a:t>1.     </a:t>
            </a:r>
            <a:r>
              <a:rPr lang="en" sz="1400" i="1"/>
              <a:t>Stability and strength of the governing program organization: </a:t>
            </a:r>
            <a:endParaRPr sz="1400"/>
          </a:p>
          <a:p>
            <a:pPr marL="0" lvl="0" indent="0" algn="l" rtl="0">
              <a:lnSpc>
                <a:spcPct val="115000"/>
              </a:lnSpc>
              <a:spcBef>
                <a:spcPts val="0"/>
              </a:spcBef>
              <a:spcAft>
                <a:spcPts val="0"/>
              </a:spcAft>
              <a:buNone/>
            </a:pPr>
            <a:r>
              <a:rPr lang="en" sz="1400"/>
              <a:t>“organization supporting the program should have </a:t>
            </a:r>
            <a:r>
              <a:rPr lang="en" sz="1400" b="1"/>
              <a:t>demonstrated organizational and financial strength and stability to support long-term programs</a:t>
            </a:r>
            <a:r>
              <a:rPr lang="en" sz="1400"/>
              <a:t>.  Signals of this support might be commitments registered in national/international registries such as PAPR, OCLC, etc.”</a:t>
            </a:r>
            <a:endParaRPr sz="1400"/>
          </a:p>
          <a:p>
            <a:pPr marL="0" lvl="0" indent="0" algn="l" rtl="0">
              <a:lnSpc>
                <a:spcPct val="115000"/>
              </a:lnSpc>
              <a:spcBef>
                <a:spcPts val="0"/>
              </a:spcBef>
              <a:spcAft>
                <a:spcPts val="0"/>
              </a:spcAft>
              <a:buClr>
                <a:schemeClr val="dk1"/>
              </a:buClr>
              <a:buSzPts val="1100"/>
              <a:buFont typeface="Arial"/>
              <a:buNone/>
            </a:pPr>
            <a:r>
              <a:rPr lang="en" sz="1400" i="1"/>
              <a:t> </a:t>
            </a:r>
            <a:endParaRPr sz="1400"/>
          </a:p>
          <a:p>
            <a:pPr marL="0" lvl="0" indent="0" algn="l" rtl="0">
              <a:lnSpc>
                <a:spcPct val="115000"/>
              </a:lnSpc>
              <a:spcBef>
                <a:spcPts val="0"/>
              </a:spcBef>
              <a:spcAft>
                <a:spcPts val="0"/>
              </a:spcAft>
              <a:buClr>
                <a:schemeClr val="dk1"/>
              </a:buClr>
              <a:buSzPts val="1100"/>
              <a:buFont typeface="Arial"/>
              <a:buNone/>
            </a:pPr>
            <a:r>
              <a:rPr lang="en" sz="1400"/>
              <a:t>2.    </a:t>
            </a:r>
            <a:r>
              <a:rPr lang="en" sz="1400" i="1"/>
              <a:t>Explicit agreement among members through a Memorandum of Understanding (MOU) or other formal documentation: </a:t>
            </a:r>
            <a:r>
              <a:rPr lang="en" sz="1400"/>
              <a:t> “The program’s s</a:t>
            </a:r>
            <a:r>
              <a:rPr lang="en" sz="1400" b="1"/>
              <a:t>cope, duration of commitments, and the responsibilities of participants and administrative bodies </a:t>
            </a:r>
            <a:r>
              <a:rPr lang="en" sz="1400"/>
              <a:t>must be outlined in an MOU or other formal document.”  The document should be signed by participating organization directors or other administrators whose authority </a:t>
            </a:r>
            <a:r>
              <a:rPr lang="en" sz="1400" b="1"/>
              <a:t>binds the organization beyond their individual tenure</a:t>
            </a:r>
            <a:r>
              <a:rPr lang="en" sz="1400"/>
              <a:t> in their position to indicate organizational support for, and commitment to, the program.  </a:t>
            </a:r>
            <a:endParaRPr sz="1400"/>
          </a:p>
          <a:p>
            <a:pPr marL="0" lvl="0" indent="0" algn="l" rtl="0">
              <a:spcBef>
                <a:spcPts val="600"/>
              </a:spcBef>
              <a:spcAft>
                <a:spcPts val="0"/>
              </a:spcAft>
              <a:buNone/>
            </a:pP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a:t>Principles for Shared Print Participation</a:t>
            </a:r>
            <a:r>
              <a:rPr lang="en"/>
              <a:t> </a:t>
            </a:r>
            <a:endParaRPr/>
          </a:p>
        </p:txBody>
      </p:sp>
      <p:sp>
        <p:nvSpPr>
          <p:cNvPr id="79" name="Google Shape;79;p15"/>
          <p:cNvSpPr txBox="1">
            <a:spLocks noGrp="1"/>
          </p:cNvSpPr>
          <p:nvPr>
            <p:ph type="body" idx="1"/>
          </p:nvPr>
        </p:nvSpPr>
        <p:spPr>
          <a:xfrm>
            <a:off x="414325" y="1135850"/>
            <a:ext cx="8229600" cy="3725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600">
                <a:latin typeface="Arial"/>
                <a:ea typeface="Arial"/>
                <a:cs typeface="Arial"/>
                <a:sym typeface="Arial"/>
              </a:rPr>
              <a:t>3.   </a:t>
            </a:r>
            <a:r>
              <a:rPr lang="en" sz="1600" i="1"/>
              <a:t>Clearly defined program scope: </a:t>
            </a:r>
            <a:r>
              <a:rPr lang="en" sz="1600"/>
              <a:t>To ensure a clear understanding of what is being committed to by the University Libraries, the shared print program must outline </a:t>
            </a:r>
            <a:r>
              <a:rPr lang="en" sz="1600" b="1"/>
              <a:t>specific parameters of what collections are being committed</a:t>
            </a:r>
            <a:r>
              <a:rPr lang="en" sz="1600"/>
              <a:t> to the project.  This may include title lists, subject areas outlined by call number ranges, etc.</a:t>
            </a:r>
            <a:endParaRPr sz="1600"/>
          </a:p>
          <a:p>
            <a:pPr marL="0" lvl="0" indent="0" algn="l" rtl="0">
              <a:lnSpc>
                <a:spcPct val="115000"/>
              </a:lnSpc>
              <a:spcBef>
                <a:spcPts val="0"/>
              </a:spcBef>
              <a:spcAft>
                <a:spcPts val="0"/>
              </a:spcAft>
              <a:buClr>
                <a:schemeClr val="dk1"/>
              </a:buClr>
              <a:buSzPts val="1100"/>
              <a:buFont typeface="Arial"/>
              <a:buNone/>
            </a:pPr>
            <a:endParaRPr sz="1600"/>
          </a:p>
          <a:p>
            <a:pPr marL="0" lvl="0" indent="0" algn="l" rtl="0">
              <a:lnSpc>
                <a:spcPct val="115000"/>
              </a:lnSpc>
              <a:spcBef>
                <a:spcPts val="0"/>
              </a:spcBef>
              <a:spcAft>
                <a:spcPts val="0"/>
              </a:spcAft>
              <a:buClr>
                <a:schemeClr val="dk1"/>
              </a:buClr>
              <a:buSzPts val="1100"/>
              <a:buFont typeface="Arial"/>
              <a:buNone/>
            </a:pPr>
            <a:r>
              <a:rPr lang="en" sz="1600"/>
              <a:t> </a:t>
            </a:r>
            <a:endParaRPr sz="1600"/>
          </a:p>
          <a:p>
            <a:pPr marL="0" lvl="0" indent="0" algn="l" rtl="0">
              <a:lnSpc>
                <a:spcPct val="115000"/>
              </a:lnSpc>
              <a:spcBef>
                <a:spcPts val="0"/>
              </a:spcBef>
              <a:spcAft>
                <a:spcPts val="0"/>
              </a:spcAft>
              <a:buClr>
                <a:schemeClr val="dk1"/>
              </a:buClr>
              <a:buSzPts val="1100"/>
              <a:buFont typeface="Arial"/>
              <a:buNone/>
            </a:pPr>
            <a:r>
              <a:rPr lang="en" sz="1600"/>
              <a:t>4.   </a:t>
            </a:r>
            <a:r>
              <a:rPr lang="en" sz="1600" i="1"/>
              <a:t>Benefits or positive impact to the Libraries: </a:t>
            </a:r>
            <a:r>
              <a:rPr lang="en" sz="1600"/>
              <a:t>Potential programs </a:t>
            </a:r>
            <a:r>
              <a:rPr lang="en" sz="1600" b="1"/>
              <a:t>should offer benefits </a:t>
            </a:r>
            <a:r>
              <a:rPr lang="en" sz="1600"/>
              <a:t>to the Libraries, its users, and other stakeholders </a:t>
            </a:r>
            <a:r>
              <a:rPr lang="en" sz="1600" b="1"/>
              <a:t>that can be clearly articulated and measurable</a:t>
            </a:r>
            <a:r>
              <a:rPr lang="en" sz="1600"/>
              <a:t>. Benefits, such as reclamation of collections space for other purposes, should also be measured against costs or resource requirements.</a:t>
            </a:r>
            <a:endParaRPr sz="1600"/>
          </a:p>
          <a:p>
            <a:pPr marL="0" lvl="0" indent="0" algn="l" rtl="0">
              <a:spcBef>
                <a:spcPts val="600"/>
              </a:spcBef>
              <a:spcAft>
                <a:spcPts val="0"/>
              </a:spcAft>
              <a:buNone/>
            </a:pP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a:t>Principles for Shared Print Participation</a:t>
            </a:r>
            <a:r>
              <a:rPr lang="en"/>
              <a:t> </a:t>
            </a:r>
            <a:endParaRPr/>
          </a:p>
        </p:txBody>
      </p:sp>
      <p:sp>
        <p:nvSpPr>
          <p:cNvPr id="85" name="Google Shape;85;p16"/>
          <p:cNvSpPr txBox="1">
            <a:spLocks noGrp="1"/>
          </p:cNvSpPr>
          <p:nvPr>
            <p:ph type="body" idx="1"/>
          </p:nvPr>
        </p:nvSpPr>
        <p:spPr>
          <a:xfrm>
            <a:off x="457200" y="905000"/>
            <a:ext cx="8229600" cy="3725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1400" i="1"/>
          </a:p>
          <a:p>
            <a:pPr marL="0" lvl="0" indent="0" algn="l" rtl="0">
              <a:lnSpc>
                <a:spcPct val="100000"/>
              </a:lnSpc>
              <a:spcBef>
                <a:spcPts val="0"/>
              </a:spcBef>
              <a:spcAft>
                <a:spcPts val="0"/>
              </a:spcAft>
              <a:buNone/>
            </a:pPr>
            <a:r>
              <a:rPr lang="en" sz="1400" i="1"/>
              <a:t>5.     Libraries resources needed for the length of the shared print program:  </a:t>
            </a:r>
            <a:r>
              <a:rPr lang="en" sz="1400"/>
              <a:t>Libraries </a:t>
            </a:r>
            <a:r>
              <a:rPr lang="en" sz="1400" b="1"/>
              <a:t>resource needs must be understood for the entirety of the program’s timeline</a:t>
            </a:r>
            <a:r>
              <a:rPr lang="en" sz="1400"/>
              <a:t> and not just limited to current organizational structures.</a:t>
            </a:r>
            <a:endParaRPr sz="1400"/>
          </a:p>
          <a:p>
            <a:pPr marL="0" lvl="0" indent="0" algn="l" rtl="0">
              <a:lnSpc>
                <a:spcPct val="100000"/>
              </a:lnSpc>
              <a:spcBef>
                <a:spcPts val="0"/>
              </a:spcBef>
              <a:spcAft>
                <a:spcPts val="0"/>
              </a:spcAft>
              <a:buClr>
                <a:schemeClr val="dk1"/>
              </a:buClr>
              <a:buSzPts val="1100"/>
              <a:buFont typeface="Arial"/>
              <a:buNone/>
            </a:pPr>
            <a:endParaRPr sz="1400"/>
          </a:p>
          <a:p>
            <a:pPr marL="0" lvl="0" indent="0" algn="l" rtl="0">
              <a:lnSpc>
                <a:spcPct val="100000"/>
              </a:lnSpc>
              <a:spcBef>
                <a:spcPts val="0"/>
              </a:spcBef>
              <a:spcAft>
                <a:spcPts val="0"/>
              </a:spcAft>
              <a:buNone/>
            </a:pPr>
            <a:r>
              <a:rPr lang="en" sz="1400"/>
              <a:t>6.   </a:t>
            </a:r>
            <a:r>
              <a:rPr lang="en" sz="1400" i="1"/>
              <a:t>Complementarity with the Libraries’ existing shared print commitments:</a:t>
            </a:r>
            <a:r>
              <a:rPr lang="en" sz="1400"/>
              <a:t> As more and more libraries and organizations look to shared print programs to support ongoing collection decisions, it is key that </a:t>
            </a:r>
            <a:r>
              <a:rPr lang="en" sz="1400" b="1"/>
              <a:t>programs complement not only the libraries’ needs but also the potential crossover between programs.  </a:t>
            </a:r>
            <a:endParaRPr sz="1400" b="1"/>
          </a:p>
          <a:p>
            <a:pPr marL="0" lvl="0" indent="0" algn="l" rtl="0">
              <a:lnSpc>
                <a:spcPct val="100000"/>
              </a:lnSpc>
              <a:spcBef>
                <a:spcPts val="0"/>
              </a:spcBef>
              <a:spcAft>
                <a:spcPts val="0"/>
              </a:spcAft>
              <a:buClr>
                <a:schemeClr val="dk1"/>
              </a:buClr>
              <a:buSzPts val="1100"/>
              <a:buFont typeface="Arial"/>
              <a:buNone/>
            </a:pPr>
            <a:endParaRPr sz="1400"/>
          </a:p>
          <a:p>
            <a:pPr marL="0" lvl="0" indent="0" algn="l" rtl="0">
              <a:lnSpc>
                <a:spcPct val="100000"/>
              </a:lnSpc>
              <a:spcBef>
                <a:spcPts val="600"/>
              </a:spcBef>
              <a:spcAft>
                <a:spcPts val="0"/>
              </a:spcAft>
              <a:buNone/>
            </a:pPr>
            <a:r>
              <a:rPr lang="en" sz="1400" i="1"/>
              <a:t>7.  Provisions for access to materials registered in the program:   </a:t>
            </a:r>
            <a:r>
              <a:rPr lang="en" sz="1400"/>
              <a:t>Some form of </a:t>
            </a:r>
            <a:r>
              <a:rPr lang="en" sz="1400" b="1"/>
              <a:t>access to the materials </a:t>
            </a:r>
            <a:r>
              <a:rPr lang="en" sz="1400"/>
              <a:t>(e.g., circulation, interlibrary loan, digitization of the print materials) </a:t>
            </a:r>
            <a:r>
              <a:rPr lang="en" sz="1400" b="1"/>
              <a:t>should be required </a:t>
            </a:r>
            <a:r>
              <a:rPr lang="en" sz="1400"/>
              <a:t>to ensure the collections can be used. If non-circulation of the collection is a factor in shared print programs, every effort should be made to ensure access is available in other ways.</a:t>
            </a:r>
            <a:endParaRPr sz="1400"/>
          </a:p>
        </p:txBody>
      </p:sp>
    </p:spTree>
  </p:cSld>
  <p:clrMapOvr>
    <a:masterClrMapping/>
  </p:clrMapOvr>
</p:sld>
</file>

<file path=ppt/theme/theme1.xml><?xml version="1.0" encoding="utf-8"?>
<a:theme xmlns:a="http://schemas.openxmlformats.org/drawingml/2006/main" name="Master to use for all">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1015</Words>
  <Application>Microsoft Office PowerPoint</Application>
  <PresentationFormat>On-screen Show (16:9)</PresentationFormat>
  <Paragraphs>78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Ubuntu</vt:lpstr>
      <vt:lpstr>Times New Roman</vt:lpstr>
      <vt:lpstr>Arial</vt:lpstr>
      <vt:lpstr>Master to use for all</vt:lpstr>
      <vt:lpstr>Guiding Principles for Considering Participation in Shared Print Programs </vt:lpstr>
      <vt:lpstr>About Us </vt:lpstr>
      <vt:lpstr>Collection Management Planning </vt:lpstr>
      <vt:lpstr>When Shared Print Calls </vt:lpstr>
      <vt:lpstr>Opportunities </vt:lpstr>
      <vt:lpstr>Costs </vt:lpstr>
      <vt:lpstr>Principles for Shared Print Participation</vt:lpstr>
      <vt:lpstr>Principles for Shared Print Participation </vt:lpstr>
      <vt:lpstr>Principles for Shared Print Participation </vt:lpstr>
      <vt:lpstr>Discussion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Guiding Principles for Considering Participation in Shared Print Programs </dc:title>
  <dc:creator>Matthew Revitt</dc:creator>
  <cp:lastModifiedBy>Matthew Revitt</cp:lastModifiedBy>
  <cp:revision>1</cp:revision>
  <dcterms:modified xsi:type="dcterms:W3CDTF">2019-06-19T14:51:31Z</dcterms:modified>
</cp:coreProperties>
</file>