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5" r:id="rId1"/>
  </p:sldMasterIdLst>
  <p:notesMasterIdLst>
    <p:notesMasterId r:id="rId17"/>
  </p:notesMasterIdLst>
  <p:sldIdLst>
    <p:sldId id="256" r:id="rId2"/>
    <p:sldId id="262" r:id="rId3"/>
    <p:sldId id="259" r:id="rId4"/>
    <p:sldId id="340" r:id="rId5"/>
    <p:sldId id="342" r:id="rId6"/>
    <p:sldId id="343" r:id="rId7"/>
    <p:sldId id="355" r:id="rId8"/>
    <p:sldId id="356" r:id="rId9"/>
    <p:sldId id="351" r:id="rId10"/>
    <p:sldId id="349" r:id="rId11"/>
    <p:sldId id="352" r:id="rId12"/>
    <p:sldId id="353" r:id="rId13"/>
    <p:sldId id="357" r:id="rId14"/>
    <p:sldId id="348" r:id="rId15"/>
    <p:sldId id="339" r:id="rId16"/>
  </p:sldIdLst>
  <p:sldSz cx="12192000" cy="6858000"/>
  <p:notesSz cx="7010400" cy="9296400"/>
  <p:embeddedFontLst>
    <p:embeddedFont>
      <p:font typeface="Candara" panose="020E0502030303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Helvetica Neue"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976B970-DF4B-417F-B221-F665F1CC4EBB}">
  <a:tblStyle styleId="{1976B970-DF4B-417F-B221-F665F1CC4EBB}"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42" autoAdjust="0"/>
  </p:normalViewPr>
  <p:slideViewPr>
    <p:cSldViewPr snapToGrid="0" showGuides="1">
      <p:cViewPr>
        <p:scale>
          <a:sx n="74" d="100"/>
          <a:sy n="74" d="100"/>
        </p:scale>
        <p:origin x="-33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01B05-8479-4411-B073-46B7D21364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8F430B1-7991-407A-869B-D40A096E9B13}">
      <dgm:prSet phldrT="[Text]"/>
      <dgm:spPr/>
      <dgm:t>
        <a:bodyPr/>
        <a:lstStyle/>
        <a:p>
          <a:r>
            <a:rPr lang="en-US" dirty="0" smtClean="0"/>
            <a:t>Develop study methodology</a:t>
          </a:r>
          <a:endParaRPr lang="en-US" dirty="0"/>
        </a:p>
      </dgm:t>
    </dgm:pt>
    <dgm:pt modelId="{A8CD3DF9-A36C-4734-9837-9C7A1E141C64}" type="parTrans" cxnId="{3CAFE6B5-35D5-4F9F-BB8D-3287BD4C42EC}">
      <dgm:prSet/>
      <dgm:spPr/>
      <dgm:t>
        <a:bodyPr/>
        <a:lstStyle/>
        <a:p>
          <a:endParaRPr lang="en-US"/>
        </a:p>
      </dgm:t>
    </dgm:pt>
    <dgm:pt modelId="{B8A52F80-9366-4947-88AF-05212FF508C9}" type="sibTrans" cxnId="{3CAFE6B5-35D5-4F9F-BB8D-3287BD4C42EC}">
      <dgm:prSet/>
      <dgm:spPr/>
      <dgm:t>
        <a:bodyPr/>
        <a:lstStyle/>
        <a:p>
          <a:endParaRPr lang="en-US"/>
        </a:p>
      </dgm:t>
    </dgm:pt>
    <dgm:pt modelId="{0A0ED591-BA4C-4AF8-9334-F66D88DD3E0C}">
      <dgm:prSet phldrT="[Text]"/>
      <dgm:spPr/>
      <dgm:t>
        <a:bodyPr/>
        <a:lstStyle/>
        <a:p>
          <a:r>
            <a:rPr lang="en-US" dirty="0" smtClean="0"/>
            <a:t>Determine missing rates</a:t>
          </a:r>
          <a:endParaRPr lang="en-US" dirty="0"/>
        </a:p>
      </dgm:t>
    </dgm:pt>
    <dgm:pt modelId="{FC83A1BA-6DB0-4E2C-B02D-EA7FEB7AF420}" type="parTrans" cxnId="{30BDC277-5169-4D2D-BBB7-72B5C0CEF564}">
      <dgm:prSet/>
      <dgm:spPr/>
      <dgm:t>
        <a:bodyPr/>
        <a:lstStyle/>
        <a:p>
          <a:endParaRPr lang="en-US"/>
        </a:p>
      </dgm:t>
    </dgm:pt>
    <dgm:pt modelId="{9AFA100D-9985-4DE5-889B-A1933EEDBCAE}" type="sibTrans" cxnId="{30BDC277-5169-4D2D-BBB7-72B5C0CEF564}">
      <dgm:prSet/>
      <dgm:spPr/>
      <dgm:t>
        <a:bodyPr/>
        <a:lstStyle/>
        <a:p>
          <a:endParaRPr lang="en-US"/>
        </a:p>
      </dgm:t>
    </dgm:pt>
    <dgm:pt modelId="{9962E010-669E-4DB8-8FC6-AC2F713E7A6B}">
      <dgm:prSet phldrT="[Text]"/>
      <dgm:spPr/>
      <dgm:t>
        <a:bodyPr/>
        <a:lstStyle/>
        <a:p>
          <a:r>
            <a:rPr lang="en-US" dirty="0" smtClean="0"/>
            <a:t>Determine factors impacting “</a:t>
          </a:r>
          <a:r>
            <a:rPr lang="en-US" dirty="0" err="1" smtClean="0"/>
            <a:t>missingness</a:t>
          </a:r>
          <a:r>
            <a:rPr lang="en-US" dirty="0" smtClean="0"/>
            <a:t>”</a:t>
          </a:r>
          <a:endParaRPr lang="en-US" dirty="0"/>
        </a:p>
      </dgm:t>
    </dgm:pt>
    <dgm:pt modelId="{EFB222F7-53B6-4D17-8D0D-24C5B9F7433B}" type="parTrans" cxnId="{07D221E8-A350-4C5B-9317-45508026E808}">
      <dgm:prSet/>
      <dgm:spPr/>
      <dgm:t>
        <a:bodyPr/>
        <a:lstStyle/>
        <a:p>
          <a:endParaRPr lang="en-US"/>
        </a:p>
      </dgm:t>
    </dgm:pt>
    <dgm:pt modelId="{155AFDA1-EC88-4DCB-B1D9-BFCBD214AFB6}" type="sibTrans" cxnId="{07D221E8-A350-4C5B-9317-45508026E808}">
      <dgm:prSet/>
      <dgm:spPr/>
      <dgm:t>
        <a:bodyPr/>
        <a:lstStyle/>
        <a:p>
          <a:endParaRPr lang="en-US"/>
        </a:p>
      </dgm:t>
    </dgm:pt>
    <dgm:pt modelId="{0A61EFE2-4D42-445E-8418-C7572D767192}" type="pres">
      <dgm:prSet presAssocID="{0DC01B05-8479-4411-B073-46B7D213646C}" presName="linear" presStyleCnt="0">
        <dgm:presLayoutVars>
          <dgm:dir/>
          <dgm:animLvl val="lvl"/>
          <dgm:resizeHandles val="exact"/>
        </dgm:presLayoutVars>
      </dgm:prSet>
      <dgm:spPr/>
      <dgm:t>
        <a:bodyPr/>
        <a:lstStyle/>
        <a:p>
          <a:endParaRPr lang="en-US"/>
        </a:p>
      </dgm:t>
    </dgm:pt>
    <dgm:pt modelId="{30159F80-0DAB-41F7-BC04-C3D58C18F32F}" type="pres">
      <dgm:prSet presAssocID="{98F430B1-7991-407A-869B-D40A096E9B13}" presName="parentLin" presStyleCnt="0"/>
      <dgm:spPr/>
    </dgm:pt>
    <dgm:pt modelId="{D5CEC2C0-0BE8-4FEA-B579-302D3315E125}" type="pres">
      <dgm:prSet presAssocID="{98F430B1-7991-407A-869B-D40A096E9B13}" presName="parentLeftMargin" presStyleLbl="node1" presStyleIdx="0" presStyleCnt="3"/>
      <dgm:spPr/>
      <dgm:t>
        <a:bodyPr/>
        <a:lstStyle/>
        <a:p>
          <a:endParaRPr lang="en-US"/>
        </a:p>
      </dgm:t>
    </dgm:pt>
    <dgm:pt modelId="{1D9BF965-6204-4936-93E7-164F33A4C1DF}" type="pres">
      <dgm:prSet presAssocID="{98F430B1-7991-407A-869B-D40A096E9B13}" presName="parentText" presStyleLbl="node1" presStyleIdx="0" presStyleCnt="3">
        <dgm:presLayoutVars>
          <dgm:chMax val="0"/>
          <dgm:bulletEnabled val="1"/>
        </dgm:presLayoutVars>
      </dgm:prSet>
      <dgm:spPr/>
      <dgm:t>
        <a:bodyPr/>
        <a:lstStyle/>
        <a:p>
          <a:endParaRPr lang="en-US"/>
        </a:p>
      </dgm:t>
    </dgm:pt>
    <dgm:pt modelId="{25E6CF82-B52A-4350-BBD9-A443CD2C69C0}" type="pres">
      <dgm:prSet presAssocID="{98F430B1-7991-407A-869B-D40A096E9B13}" presName="negativeSpace" presStyleCnt="0"/>
      <dgm:spPr/>
    </dgm:pt>
    <dgm:pt modelId="{072A053C-8042-4F3A-8DE1-7A43DA3C69D9}" type="pres">
      <dgm:prSet presAssocID="{98F430B1-7991-407A-869B-D40A096E9B13}" presName="childText" presStyleLbl="conFgAcc1" presStyleIdx="0" presStyleCnt="3">
        <dgm:presLayoutVars>
          <dgm:bulletEnabled val="1"/>
        </dgm:presLayoutVars>
      </dgm:prSet>
      <dgm:spPr/>
    </dgm:pt>
    <dgm:pt modelId="{E8E67C82-AE9A-4A03-BF94-A999F729D239}" type="pres">
      <dgm:prSet presAssocID="{B8A52F80-9366-4947-88AF-05212FF508C9}" presName="spaceBetweenRectangles" presStyleCnt="0"/>
      <dgm:spPr/>
    </dgm:pt>
    <dgm:pt modelId="{222CA5F7-8A4B-40D9-B08C-9A38E2DDB368}" type="pres">
      <dgm:prSet presAssocID="{0A0ED591-BA4C-4AF8-9334-F66D88DD3E0C}" presName="parentLin" presStyleCnt="0"/>
      <dgm:spPr/>
    </dgm:pt>
    <dgm:pt modelId="{B779D835-574D-4C8C-BC9B-54C36A68DC4E}" type="pres">
      <dgm:prSet presAssocID="{0A0ED591-BA4C-4AF8-9334-F66D88DD3E0C}" presName="parentLeftMargin" presStyleLbl="node1" presStyleIdx="0" presStyleCnt="3"/>
      <dgm:spPr/>
      <dgm:t>
        <a:bodyPr/>
        <a:lstStyle/>
        <a:p>
          <a:endParaRPr lang="en-US"/>
        </a:p>
      </dgm:t>
    </dgm:pt>
    <dgm:pt modelId="{1C63A612-EC0F-444D-9E84-DB98F8577AA5}" type="pres">
      <dgm:prSet presAssocID="{0A0ED591-BA4C-4AF8-9334-F66D88DD3E0C}" presName="parentText" presStyleLbl="node1" presStyleIdx="1" presStyleCnt="3">
        <dgm:presLayoutVars>
          <dgm:chMax val="0"/>
          <dgm:bulletEnabled val="1"/>
        </dgm:presLayoutVars>
      </dgm:prSet>
      <dgm:spPr/>
      <dgm:t>
        <a:bodyPr/>
        <a:lstStyle/>
        <a:p>
          <a:endParaRPr lang="en-US"/>
        </a:p>
      </dgm:t>
    </dgm:pt>
    <dgm:pt modelId="{DBE004CA-1E65-4ADE-8C3D-A28E60050239}" type="pres">
      <dgm:prSet presAssocID="{0A0ED591-BA4C-4AF8-9334-F66D88DD3E0C}" presName="negativeSpace" presStyleCnt="0"/>
      <dgm:spPr/>
    </dgm:pt>
    <dgm:pt modelId="{9F5A3851-7533-4882-8245-5B765E8C74CA}" type="pres">
      <dgm:prSet presAssocID="{0A0ED591-BA4C-4AF8-9334-F66D88DD3E0C}" presName="childText" presStyleLbl="conFgAcc1" presStyleIdx="1" presStyleCnt="3">
        <dgm:presLayoutVars>
          <dgm:bulletEnabled val="1"/>
        </dgm:presLayoutVars>
      </dgm:prSet>
      <dgm:spPr/>
    </dgm:pt>
    <dgm:pt modelId="{84194775-183E-419B-B43A-35F924A1B983}" type="pres">
      <dgm:prSet presAssocID="{9AFA100D-9985-4DE5-889B-A1933EEDBCAE}" presName="spaceBetweenRectangles" presStyleCnt="0"/>
      <dgm:spPr/>
    </dgm:pt>
    <dgm:pt modelId="{1E07795F-A292-4088-B524-A0F982B2D028}" type="pres">
      <dgm:prSet presAssocID="{9962E010-669E-4DB8-8FC6-AC2F713E7A6B}" presName="parentLin" presStyleCnt="0"/>
      <dgm:spPr/>
    </dgm:pt>
    <dgm:pt modelId="{FCCFE2AA-5321-4CF0-B7C5-D0F96C7764F6}" type="pres">
      <dgm:prSet presAssocID="{9962E010-669E-4DB8-8FC6-AC2F713E7A6B}" presName="parentLeftMargin" presStyleLbl="node1" presStyleIdx="1" presStyleCnt="3"/>
      <dgm:spPr/>
      <dgm:t>
        <a:bodyPr/>
        <a:lstStyle/>
        <a:p>
          <a:endParaRPr lang="en-US"/>
        </a:p>
      </dgm:t>
    </dgm:pt>
    <dgm:pt modelId="{B4988237-2285-4153-AC49-3574FF8860C0}" type="pres">
      <dgm:prSet presAssocID="{9962E010-669E-4DB8-8FC6-AC2F713E7A6B}" presName="parentText" presStyleLbl="node1" presStyleIdx="2" presStyleCnt="3">
        <dgm:presLayoutVars>
          <dgm:chMax val="0"/>
          <dgm:bulletEnabled val="1"/>
        </dgm:presLayoutVars>
      </dgm:prSet>
      <dgm:spPr/>
      <dgm:t>
        <a:bodyPr/>
        <a:lstStyle/>
        <a:p>
          <a:endParaRPr lang="en-US"/>
        </a:p>
      </dgm:t>
    </dgm:pt>
    <dgm:pt modelId="{C04D090F-69CA-4357-9CBE-EEEF448E80DE}" type="pres">
      <dgm:prSet presAssocID="{9962E010-669E-4DB8-8FC6-AC2F713E7A6B}" presName="negativeSpace" presStyleCnt="0"/>
      <dgm:spPr/>
    </dgm:pt>
    <dgm:pt modelId="{BD6A050C-BDCB-4564-9CB2-C53645655E4B}" type="pres">
      <dgm:prSet presAssocID="{9962E010-669E-4DB8-8FC6-AC2F713E7A6B}" presName="childText" presStyleLbl="conFgAcc1" presStyleIdx="2" presStyleCnt="3">
        <dgm:presLayoutVars>
          <dgm:bulletEnabled val="1"/>
        </dgm:presLayoutVars>
      </dgm:prSet>
      <dgm:spPr/>
    </dgm:pt>
  </dgm:ptLst>
  <dgm:cxnLst>
    <dgm:cxn modelId="{07D221E8-A350-4C5B-9317-45508026E808}" srcId="{0DC01B05-8479-4411-B073-46B7D213646C}" destId="{9962E010-669E-4DB8-8FC6-AC2F713E7A6B}" srcOrd="2" destOrd="0" parTransId="{EFB222F7-53B6-4D17-8D0D-24C5B9F7433B}" sibTransId="{155AFDA1-EC88-4DCB-B1D9-BFCBD214AFB6}"/>
    <dgm:cxn modelId="{58925BDF-D663-4D29-BA48-2099E8637D4D}" type="presOf" srcId="{0A0ED591-BA4C-4AF8-9334-F66D88DD3E0C}" destId="{B779D835-574D-4C8C-BC9B-54C36A68DC4E}" srcOrd="0" destOrd="0" presId="urn:microsoft.com/office/officeart/2005/8/layout/list1"/>
    <dgm:cxn modelId="{1074FDB9-B8C0-4163-9A64-07F3F153029E}" type="presOf" srcId="{0DC01B05-8479-4411-B073-46B7D213646C}" destId="{0A61EFE2-4D42-445E-8418-C7572D767192}" srcOrd="0" destOrd="0" presId="urn:microsoft.com/office/officeart/2005/8/layout/list1"/>
    <dgm:cxn modelId="{30BDC277-5169-4D2D-BBB7-72B5C0CEF564}" srcId="{0DC01B05-8479-4411-B073-46B7D213646C}" destId="{0A0ED591-BA4C-4AF8-9334-F66D88DD3E0C}" srcOrd="1" destOrd="0" parTransId="{FC83A1BA-6DB0-4E2C-B02D-EA7FEB7AF420}" sibTransId="{9AFA100D-9985-4DE5-889B-A1933EEDBCAE}"/>
    <dgm:cxn modelId="{4259031A-713C-4194-8559-F301BCCF02F8}" type="presOf" srcId="{0A0ED591-BA4C-4AF8-9334-F66D88DD3E0C}" destId="{1C63A612-EC0F-444D-9E84-DB98F8577AA5}" srcOrd="1" destOrd="0" presId="urn:microsoft.com/office/officeart/2005/8/layout/list1"/>
    <dgm:cxn modelId="{9B8256B8-E75A-46FA-96B6-493A4BA67B7A}" type="presOf" srcId="{9962E010-669E-4DB8-8FC6-AC2F713E7A6B}" destId="{B4988237-2285-4153-AC49-3574FF8860C0}" srcOrd="1" destOrd="0" presId="urn:microsoft.com/office/officeart/2005/8/layout/list1"/>
    <dgm:cxn modelId="{3E9ADC57-7031-4DBD-8A68-621DECBE3CFE}" type="presOf" srcId="{98F430B1-7991-407A-869B-D40A096E9B13}" destId="{D5CEC2C0-0BE8-4FEA-B579-302D3315E125}" srcOrd="0" destOrd="0" presId="urn:microsoft.com/office/officeart/2005/8/layout/list1"/>
    <dgm:cxn modelId="{3CAFE6B5-35D5-4F9F-BB8D-3287BD4C42EC}" srcId="{0DC01B05-8479-4411-B073-46B7D213646C}" destId="{98F430B1-7991-407A-869B-D40A096E9B13}" srcOrd="0" destOrd="0" parTransId="{A8CD3DF9-A36C-4734-9837-9C7A1E141C64}" sibTransId="{B8A52F80-9366-4947-88AF-05212FF508C9}"/>
    <dgm:cxn modelId="{73ED818C-5963-4C54-B64A-BDF40ED1C874}" type="presOf" srcId="{9962E010-669E-4DB8-8FC6-AC2F713E7A6B}" destId="{FCCFE2AA-5321-4CF0-B7C5-D0F96C7764F6}" srcOrd="0" destOrd="0" presId="urn:microsoft.com/office/officeart/2005/8/layout/list1"/>
    <dgm:cxn modelId="{377C4FBA-77E1-4FD4-9772-1B688995C4D8}" type="presOf" srcId="{98F430B1-7991-407A-869B-D40A096E9B13}" destId="{1D9BF965-6204-4936-93E7-164F33A4C1DF}" srcOrd="1" destOrd="0" presId="urn:microsoft.com/office/officeart/2005/8/layout/list1"/>
    <dgm:cxn modelId="{386449F9-D499-47A6-9296-634EE314A790}" type="presParOf" srcId="{0A61EFE2-4D42-445E-8418-C7572D767192}" destId="{30159F80-0DAB-41F7-BC04-C3D58C18F32F}" srcOrd="0" destOrd="0" presId="urn:microsoft.com/office/officeart/2005/8/layout/list1"/>
    <dgm:cxn modelId="{1742366A-F79C-4C4D-8EC3-5ACC47C1E8F4}" type="presParOf" srcId="{30159F80-0DAB-41F7-BC04-C3D58C18F32F}" destId="{D5CEC2C0-0BE8-4FEA-B579-302D3315E125}" srcOrd="0" destOrd="0" presId="urn:microsoft.com/office/officeart/2005/8/layout/list1"/>
    <dgm:cxn modelId="{5D81A001-704E-4DF7-B245-F8CC81D62383}" type="presParOf" srcId="{30159F80-0DAB-41F7-BC04-C3D58C18F32F}" destId="{1D9BF965-6204-4936-93E7-164F33A4C1DF}" srcOrd="1" destOrd="0" presId="urn:microsoft.com/office/officeart/2005/8/layout/list1"/>
    <dgm:cxn modelId="{11788491-0531-41BC-8A2F-94941D226F6D}" type="presParOf" srcId="{0A61EFE2-4D42-445E-8418-C7572D767192}" destId="{25E6CF82-B52A-4350-BBD9-A443CD2C69C0}" srcOrd="1" destOrd="0" presId="urn:microsoft.com/office/officeart/2005/8/layout/list1"/>
    <dgm:cxn modelId="{3F4B2499-29F2-4E9C-A4CF-411153D3698B}" type="presParOf" srcId="{0A61EFE2-4D42-445E-8418-C7572D767192}" destId="{072A053C-8042-4F3A-8DE1-7A43DA3C69D9}" srcOrd="2" destOrd="0" presId="urn:microsoft.com/office/officeart/2005/8/layout/list1"/>
    <dgm:cxn modelId="{1359CEE4-69FA-4C3B-A6F9-25F806F2D900}" type="presParOf" srcId="{0A61EFE2-4D42-445E-8418-C7572D767192}" destId="{E8E67C82-AE9A-4A03-BF94-A999F729D239}" srcOrd="3" destOrd="0" presId="urn:microsoft.com/office/officeart/2005/8/layout/list1"/>
    <dgm:cxn modelId="{5D078915-8C62-457A-8AFB-532F376CB9A8}" type="presParOf" srcId="{0A61EFE2-4D42-445E-8418-C7572D767192}" destId="{222CA5F7-8A4B-40D9-B08C-9A38E2DDB368}" srcOrd="4" destOrd="0" presId="urn:microsoft.com/office/officeart/2005/8/layout/list1"/>
    <dgm:cxn modelId="{1647BF9E-24C8-4BC4-A2CF-6D9E9DE45D91}" type="presParOf" srcId="{222CA5F7-8A4B-40D9-B08C-9A38E2DDB368}" destId="{B779D835-574D-4C8C-BC9B-54C36A68DC4E}" srcOrd="0" destOrd="0" presId="urn:microsoft.com/office/officeart/2005/8/layout/list1"/>
    <dgm:cxn modelId="{7C088B95-0E39-43C2-9D66-9CE70D4D120B}" type="presParOf" srcId="{222CA5F7-8A4B-40D9-B08C-9A38E2DDB368}" destId="{1C63A612-EC0F-444D-9E84-DB98F8577AA5}" srcOrd="1" destOrd="0" presId="urn:microsoft.com/office/officeart/2005/8/layout/list1"/>
    <dgm:cxn modelId="{68F69EFF-C63B-4333-98E5-620BC828A45C}" type="presParOf" srcId="{0A61EFE2-4D42-445E-8418-C7572D767192}" destId="{DBE004CA-1E65-4ADE-8C3D-A28E60050239}" srcOrd="5" destOrd="0" presId="urn:microsoft.com/office/officeart/2005/8/layout/list1"/>
    <dgm:cxn modelId="{2EAFC664-355D-4F12-9269-6A4AC6ACFEE6}" type="presParOf" srcId="{0A61EFE2-4D42-445E-8418-C7572D767192}" destId="{9F5A3851-7533-4882-8245-5B765E8C74CA}" srcOrd="6" destOrd="0" presId="urn:microsoft.com/office/officeart/2005/8/layout/list1"/>
    <dgm:cxn modelId="{35DE45B1-4972-4896-82F2-EA8E2EB9F194}" type="presParOf" srcId="{0A61EFE2-4D42-445E-8418-C7572D767192}" destId="{84194775-183E-419B-B43A-35F924A1B983}" srcOrd="7" destOrd="0" presId="urn:microsoft.com/office/officeart/2005/8/layout/list1"/>
    <dgm:cxn modelId="{FEEA8686-978C-41AC-9F02-34A5E147C95B}" type="presParOf" srcId="{0A61EFE2-4D42-445E-8418-C7572D767192}" destId="{1E07795F-A292-4088-B524-A0F982B2D028}" srcOrd="8" destOrd="0" presId="urn:microsoft.com/office/officeart/2005/8/layout/list1"/>
    <dgm:cxn modelId="{F33056B3-0A2A-4AED-8092-9A883BB7C946}" type="presParOf" srcId="{1E07795F-A292-4088-B524-A0F982B2D028}" destId="{FCCFE2AA-5321-4CF0-B7C5-D0F96C7764F6}" srcOrd="0" destOrd="0" presId="urn:microsoft.com/office/officeart/2005/8/layout/list1"/>
    <dgm:cxn modelId="{72C5C0E9-429A-440A-9E94-861A0BF0C2EE}" type="presParOf" srcId="{1E07795F-A292-4088-B524-A0F982B2D028}" destId="{B4988237-2285-4153-AC49-3574FF8860C0}" srcOrd="1" destOrd="0" presId="urn:microsoft.com/office/officeart/2005/8/layout/list1"/>
    <dgm:cxn modelId="{753FF4A3-6B7F-4EE7-85D5-64F227880E7A}" type="presParOf" srcId="{0A61EFE2-4D42-445E-8418-C7572D767192}" destId="{C04D090F-69CA-4357-9CBE-EEEF448E80DE}" srcOrd="9" destOrd="0" presId="urn:microsoft.com/office/officeart/2005/8/layout/list1"/>
    <dgm:cxn modelId="{98E1B8E8-E543-49CB-AA0C-3C9FA576C874}" type="presParOf" srcId="{0A61EFE2-4D42-445E-8418-C7572D767192}" destId="{BD6A050C-BDCB-4564-9CB2-C53645655E4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BDE24-2E6A-4EDD-B44A-B5AEBB0F92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8BCAE8-B132-4180-A578-F5864129CF42}">
      <dgm:prSet phldrT="[Text]"/>
      <dgm:spPr/>
      <dgm:t>
        <a:bodyPr/>
        <a:lstStyle/>
        <a:p>
          <a:r>
            <a:rPr lang="en-US" dirty="0" smtClean="0"/>
            <a:t>Cursory condition evaluation	</a:t>
          </a:r>
          <a:endParaRPr lang="en-US" dirty="0"/>
        </a:p>
      </dgm:t>
    </dgm:pt>
    <dgm:pt modelId="{6CC9A5D7-F1D9-47D3-931E-CD51994260C0}" type="parTrans" cxnId="{72E4BFBC-BAE4-4297-9A7C-100CE4387958}">
      <dgm:prSet/>
      <dgm:spPr/>
      <dgm:t>
        <a:bodyPr/>
        <a:lstStyle/>
        <a:p>
          <a:endParaRPr lang="en-US"/>
        </a:p>
      </dgm:t>
    </dgm:pt>
    <dgm:pt modelId="{6F65C64F-8194-49E7-8EE2-6B73E69935BB}" type="sibTrans" cxnId="{72E4BFBC-BAE4-4297-9A7C-100CE4387958}">
      <dgm:prSet/>
      <dgm:spPr/>
      <dgm:t>
        <a:bodyPr/>
        <a:lstStyle/>
        <a:p>
          <a:endParaRPr lang="en-US"/>
        </a:p>
      </dgm:t>
    </dgm:pt>
    <dgm:pt modelId="{B4836A85-492F-405D-8487-317C14320144}">
      <dgm:prSet phldrT="[Text]"/>
      <dgm:spPr/>
      <dgm:t>
        <a:bodyPr/>
        <a:lstStyle/>
        <a:p>
          <a:r>
            <a:rPr lang="en-US" dirty="0" smtClean="0"/>
            <a:t>Determine factors correlated with poor condition </a:t>
          </a:r>
          <a:endParaRPr lang="en-US" dirty="0"/>
        </a:p>
      </dgm:t>
    </dgm:pt>
    <dgm:pt modelId="{06C8E32C-046A-4B6D-9CC2-7BCC89FE9336}" type="parTrans" cxnId="{B0ADDEDD-3B62-4667-912B-3A2259C2F1EE}">
      <dgm:prSet/>
      <dgm:spPr/>
      <dgm:t>
        <a:bodyPr/>
        <a:lstStyle/>
        <a:p>
          <a:endParaRPr lang="en-US"/>
        </a:p>
      </dgm:t>
    </dgm:pt>
    <dgm:pt modelId="{DBBC28F7-2782-4FE4-9732-A0B5F30C59A4}" type="sibTrans" cxnId="{B0ADDEDD-3B62-4667-912B-3A2259C2F1EE}">
      <dgm:prSet/>
      <dgm:spPr/>
      <dgm:t>
        <a:bodyPr/>
        <a:lstStyle/>
        <a:p>
          <a:endParaRPr lang="en-US"/>
        </a:p>
      </dgm:t>
    </dgm:pt>
    <dgm:pt modelId="{053CA620-B658-4B06-96A9-48048A7A4709}">
      <dgm:prSet phldrT="[Text]"/>
      <dgm:spPr/>
      <dgm:t>
        <a:bodyPr/>
        <a:lstStyle/>
        <a:p>
          <a:r>
            <a:rPr lang="en-US" dirty="0" smtClean="0"/>
            <a:t>Should retention model or allocations be modified?</a:t>
          </a:r>
          <a:endParaRPr lang="en-US" dirty="0"/>
        </a:p>
      </dgm:t>
    </dgm:pt>
    <dgm:pt modelId="{A893EBAE-CD65-42C5-AD46-386B84419912}" type="parTrans" cxnId="{01BA455C-AEEC-4E89-83D9-2EA7A8EA3F0A}">
      <dgm:prSet/>
      <dgm:spPr/>
      <dgm:t>
        <a:bodyPr/>
        <a:lstStyle/>
        <a:p>
          <a:endParaRPr lang="en-US"/>
        </a:p>
      </dgm:t>
    </dgm:pt>
    <dgm:pt modelId="{0D2B1752-31D7-42DF-B3BF-887F40EF5AE1}" type="sibTrans" cxnId="{01BA455C-AEEC-4E89-83D9-2EA7A8EA3F0A}">
      <dgm:prSet/>
      <dgm:spPr/>
      <dgm:t>
        <a:bodyPr/>
        <a:lstStyle/>
        <a:p>
          <a:endParaRPr lang="en-US"/>
        </a:p>
      </dgm:t>
    </dgm:pt>
    <dgm:pt modelId="{02641A14-379F-4A7F-BF25-1913681FECD1}" type="pres">
      <dgm:prSet presAssocID="{604BDE24-2E6A-4EDD-B44A-B5AEBB0F9272}" presName="linear" presStyleCnt="0">
        <dgm:presLayoutVars>
          <dgm:dir/>
          <dgm:animLvl val="lvl"/>
          <dgm:resizeHandles val="exact"/>
        </dgm:presLayoutVars>
      </dgm:prSet>
      <dgm:spPr/>
      <dgm:t>
        <a:bodyPr/>
        <a:lstStyle/>
        <a:p>
          <a:endParaRPr lang="en-US"/>
        </a:p>
      </dgm:t>
    </dgm:pt>
    <dgm:pt modelId="{2E0DA3FF-E9C1-42B0-8781-EDA0BBF6241F}" type="pres">
      <dgm:prSet presAssocID="{C88BCAE8-B132-4180-A578-F5864129CF42}" presName="parentLin" presStyleCnt="0"/>
      <dgm:spPr/>
    </dgm:pt>
    <dgm:pt modelId="{7D0CB5E6-B78B-420A-A617-43BDC811465B}" type="pres">
      <dgm:prSet presAssocID="{C88BCAE8-B132-4180-A578-F5864129CF42}" presName="parentLeftMargin" presStyleLbl="node1" presStyleIdx="0" presStyleCnt="3"/>
      <dgm:spPr/>
      <dgm:t>
        <a:bodyPr/>
        <a:lstStyle/>
        <a:p>
          <a:endParaRPr lang="en-US"/>
        </a:p>
      </dgm:t>
    </dgm:pt>
    <dgm:pt modelId="{67C4538E-BA6F-4A80-97DC-A2882402676D}" type="pres">
      <dgm:prSet presAssocID="{C88BCAE8-B132-4180-A578-F5864129CF42}" presName="parentText" presStyleLbl="node1" presStyleIdx="0" presStyleCnt="3">
        <dgm:presLayoutVars>
          <dgm:chMax val="0"/>
          <dgm:bulletEnabled val="1"/>
        </dgm:presLayoutVars>
      </dgm:prSet>
      <dgm:spPr/>
      <dgm:t>
        <a:bodyPr/>
        <a:lstStyle/>
        <a:p>
          <a:endParaRPr lang="en-US"/>
        </a:p>
      </dgm:t>
    </dgm:pt>
    <dgm:pt modelId="{EBD36A48-4667-46F5-BB30-47038A895B2C}" type="pres">
      <dgm:prSet presAssocID="{C88BCAE8-B132-4180-A578-F5864129CF42}" presName="negativeSpace" presStyleCnt="0"/>
      <dgm:spPr/>
    </dgm:pt>
    <dgm:pt modelId="{B820BC89-D26A-4971-88C1-7233BAAA3564}" type="pres">
      <dgm:prSet presAssocID="{C88BCAE8-B132-4180-A578-F5864129CF42}" presName="childText" presStyleLbl="conFgAcc1" presStyleIdx="0" presStyleCnt="3">
        <dgm:presLayoutVars>
          <dgm:bulletEnabled val="1"/>
        </dgm:presLayoutVars>
      </dgm:prSet>
      <dgm:spPr/>
    </dgm:pt>
    <dgm:pt modelId="{B43E6D24-D90A-4F0A-BCE6-DA138CDF8037}" type="pres">
      <dgm:prSet presAssocID="{6F65C64F-8194-49E7-8EE2-6B73E69935BB}" presName="spaceBetweenRectangles" presStyleCnt="0"/>
      <dgm:spPr/>
    </dgm:pt>
    <dgm:pt modelId="{2B5FB1F7-8BF8-48B7-96F8-FC64FAB27CCD}" type="pres">
      <dgm:prSet presAssocID="{B4836A85-492F-405D-8487-317C14320144}" presName="parentLin" presStyleCnt="0"/>
      <dgm:spPr/>
    </dgm:pt>
    <dgm:pt modelId="{0195ACC7-6875-4C86-B859-15128D783FB8}" type="pres">
      <dgm:prSet presAssocID="{B4836A85-492F-405D-8487-317C14320144}" presName="parentLeftMargin" presStyleLbl="node1" presStyleIdx="0" presStyleCnt="3"/>
      <dgm:spPr/>
      <dgm:t>
        <a:bodyPr/>
        <a:lstStyle/>
        <a:p>
          <a:endParaRPr lang="en-US"/>
        </a:p>
      </dgm:t>
    </dgm:pt>
    <dgm:pt modelId="{73A32888-C86C-438B-A4AF-5DBA5FB4EF3A}" type="pres">
      <dgm:prSet presAssocID="{B4836A85-492F-405D-8487-317C14320144}" presName="parentText" presStyleLbl="node1" presStyleIdx="1" presStyleCnt="3">
        <dgm:presLayoutVars>
          <dgm:chMax val="0"/>
          <dgm:bulletEnabled val="1"/>
        </dgm:presLayoutVars>
      </dgm:prSet>
      <dgm:spPr/>
      <dgm:t>
        <a:bodyPr/>
        <a:lstStyle/>
        <a:p>
          <a:endParaRPr lang="en-US"/>
        </a:p>
      </dgm:t>
    </dgm:pt>
    <dgm:pt modelId="{F58DF2E8-4999-490D-B248-23F352DF46CE}" type="pres">
      <dgm:prSet presAssocID="{B4836A85-492F-405D-8487-317C14320144}" presName="negativeSpace" presStyleCnt="0"/>
      <dgm:spPr/>
    </dgm:pt>
    <dgm:pt modelId="{34EA439D-742A-46D4-B630-603E6FC50DD5}" type="pres">
      <dgm:prSet presAssocID="{B4836A85-492F-405D-8487-317C14320144}" presName="childText" presStyleLbl="conFgAcc1" presStyleIdx="1" presStyleCnt="3">
        <dgm:presLayoutVars>
          <dgm:bulletEnabled val="1"/>
        </dgm:presLayoutVars>
      </dgm:prSet>
      <dgm:spPr/>
    </dgm:pt>
    <dgm:pt modelId="{CBD00856-0B9B-4D57-AD6C-B1129A032736}" type="pres">
      <dgm:prSet presAssocID="{DBBC28F7-2782-4FE4-9732-A0B5F30C59A4}" presName="spaceBetweenRectangles" presStyleCnt="0"/>
      <dgm:spPr/>
    </dgm:pt>
    <dgm:pt modelId="{0D84B41F-24E8-474E-9E30-F29B0561C95A}" type="pres">
      <dgm:prSet presAssocID="{053CA620-B658-4B06-96A9-48048A7A4709}" presName="parentLin" presStyleCnt="0"/>
      <dgm:spPr/>
    </dgm:pt>
    <dgm:pt modelId="{4B71070C-B2A7-4FA5-8BC9-14A4E107E5CB}" type="pres">
      <dgm:prSet presAssocID="{053CA620-B658-4B06-96A9-48048A7A4709}" presName="parentLeftMargin" presStyleLbl="node1" presStyleIdx="1" presStyleCnt="3"/>
      <dgm:spPr/>
      <dgm:t>
        <a:bodyPr/>
        <a:lstStyle/>
        <a:p>
          <a:endParaRPr lang="en-US"/>
        </a:p>
      </dgm:t>
    </dgm:pt>
    <dgm:pt modelId="{2DE37A35-F78B-4DE6-BD55-FAAB276696C5}" type="pres">
      <dgm:prSet presAssocID="{053CA620-B658-4B06-96A9-48048A7A4709}" presName="parentText" presStyleLbl="node1" presStyleIdx="2" presStyleCnt="3">
        <dgm:presLayoutVars>
          <dgm:chMax val="0"/>
          <dgm:bulletEnabled val="1"/>
        </dgm:presLayoutVars>
      </dgm:prSet>
      <dgm:spPr/>
      <dgm:t>
        <a:bodyPr/>
        <a:lstStyle/>
        <a:p>
          <a:endParaRPr lang="en-US"/>
        </a:p>
      </dgm:t>
    </dgm:pt>
    <dgm:pt modelId="{98313464-D882-44E6-B3EB-AE15DDD7B524}" type="pres">
      <dgm:prSet presAssocID="{053CA620-B658-4B06-96A9-48048A7A4709}" presName="negativeSpace" presStyleCnt="0"/>
      <dgm:spPr/>
    </dgm:pt>
    <dgm:pt modelId="{D69F70BD-C7F5-4326-81AB-F11445D64B6B}" type="pres">
      <dgm:prSet presAssocID="{053CA620-B658-4B06-96A9-48048A7A4709}" presName="childText" presStyleLbl="conFgAcc1" presStyleIdx="2" presStyleCnt="3">
        <dgm:presLayoutVars>
          <dgm:bulletEnabled val="1"/>
        </dgm:presLayoutVars>
      </dgm:prSet>
      <dgm:spPr/>
    </dgm:pt>
  </dgm:ptLst>
  <dgm:cxnLst>
    <dgm:cxn modelId="{01BA455C-AEEC-4E89-83D9-2EA7A8EA3F0A}" srcId="{604BDE24-2E6A-4EDD-B44A-B5AEBB0F9272}" destId="{053CA620-B658-4B06-96A9-48048A7A4709}" srcOrd="2" destOrd="0" parTransId="{A893EBAE-CD65-42C5-AD46-386B84419912}" sibTransId="{0D2B1752-31D7-42DF-B3BF-887F40EF5AE1}"/>
    <dgm:cxn modelId="{DF92B944-473E-484B-8520-B52A9F22D9EA}" type="presOf" srcId="{B4836A85-492F-405D-8487-317C14320144}" destId="{0195ACC7-6875-4C86-B859-15128D783FB8}" srcOrd="0" destOrd="0" presId="urn:microsoft.com/office/officeart/2005/8/layout/list1"/>
    <dgm:cxn modelId="{B7843E77-6DDE-4D38-A678-F80ECA5A655F}" type="presOf" srcId="{053CA620-B658-4B06-96A9-48048A7A4709}" destId="{2DE37A35-F78B-4DE6-BD55-FAAB276696C5}" srcOrd="1" destOrd="0" presId="urn:microsoft.com/office/officeart/2005/8/layout/list1"/>
    <dgm:cxn modelId="{EF680E19-187D-43E7-B9BA-FA330F818D88}" type="presOf" srcId="{053CA620-B658-4B06-96A9-48048A7A4709}" destId="{4B71070C-B2A7-4FA5-8BC9-14A4E107E5CB}" srcOrd="0" destOrd="0" presId="urn:microsoft.com/office/officeart/2005/8/layout/list1"/>
    <dgm:cxn modelId="{B0ADDEDD-3B62-4667-912B-3A2259C2F1EE}" srcId="{604BDE24-2E6A-4EDD-B44A-B5AEBB0F9272}" destId="{B4836A85-492F-405D-8487-317C14320144}" srcOrd="1" destOrd="0" parTransId="{06C8E32C-046A-4B6D-9CC2-7BCC89FE9336}" sibTransId="{DBBC28F7-2782-4FE4-9732-A0B5F30C59A4}"/>
    <dgm:cxn modelId="{FC964F21-9FC5-4C7A-97F0-C6E3F3772936}" type="presOf" srcId="{C88BCAE8-B132-4180-A578-F5864129CF42}" destId="{7D0CB5E6-B78B-420A-A617-43BDC811465B}" srcOrd="0" destOrd="0" presId="urn:microsoft.com/office/officeart/2005/8/layout/list1"/>
    <dgm:cxn modelId="{E93E4B0B-58AE-4934-BDBF-1A3FC7727A03}" type="presOf" srcId="{B4836A85-492F-405D-8487-317C14320144}" destId="{73A32888-C86C-438B-A4AF-5DBA5FB4EF3A}" srcOrd="1" destOrd="0" presId="urn:microsoft.com/office/officeart/2005/8/layout/list1"/>
    <dgm:cxn modelId="{70F12F29-86A6-4E77-A3B4-3D6D4B7BDF49}" type="presOf" srcId="{604BDE24-2E6A-4EDD-B44A-B5AEBB0F9272}" destId="{02641A14-379F-4A7F-BF25-1913681FECD1}" srcOrd="0" destOrd="0" presId="urn:microsoft.com/office/officeart/2005/8/layout/list1"/>
    <dgm:cxn modelId="{72E4BFBC-BAE4-4297-9A7C-100CE4387958}" srcId="{604BDE24-2E6A-4EDD-B44A-B5AEBB0F9272}" destId="{C88BCAE8-B132-4180-A578-F5864129CF42}" srcOrd="0" destOrd="0" parTransId="{6CC9A5D7-F1D9-47D3-931E-CD51994260C0}" sibTransId="{6F65C64F-8194-49E7-8EE2-6B73E69935BB}"/>
    <dgm:cxn modelId="{453379B8-CF35-4653-B1E5-1D0DAB286567}" type="presOf" srcId="{C88BCAE8-B132-4180-A578-F5864129CF42}" destId="{67C4538E-BA6F-4A80-97DC-A2882402676D}" srcOrd="1" destOrd="0" presId="urn:microsoft.com/office/officeart/2005/8/layout/list1"/>
    <dgm:cxn modelId="{2EA62898-1D4D-44EA-B722-977314D6F9EB}" type="presParOf" srcId="{02641A14-379F-4A7F-BF25-1913681FECD1}" destId="{2E0DA3FF-E9C1-42B0-8781-EDA0BBF6241F}" srcOrd="0" destOrd="0" presId="urn:microsoft.com/office/officeart/2005/8/layout/list1"/>
    <dgm:cxn modelId="{A69ABE5F-B7C2-4F9F-9D5E-F9B408B268EE}" type="presParOf" srcId="{2E0DA3FF-E9C1-42B0-8781-EDA0BBF6241F}" destId="{7D0CB5E6-B78B-420A-A617-43BDC811465B}" srcOrd="0" destOrd="0" presId="urn:microsoft.com/office/officeart/2005/8/layout/list1"/>
    <dgm:cxn modelId="{19DE873A-A71B-46A3-8A73-8C5439D86714}" type="presParOf" srcId="{2E0DA3FF-E9C1-42B0-8781-EDA0BBF6241F}" destId="{67C4538E-BA6F-4A80-97DC-A2882402676D}" srcOrd="1" destOrd="0" presId="urn:microsoft.com/office/officeart/2005/8/layout/list1"/>
    <dgm:cxn modelId="{DC1439D2-3CE0-4DE7-815F-5BB9326BFE46}" type="presParOf" srcId="{02641A14-379F-4A7F-BF25-1913681FECD1}" destId="{EBD36A48-4667-46F5-BB30-47038A895B2C}" srcOrd="1" destOrd="0" presId="urn:microsoft.com/office/officeart/2005/8/layout/list1"/>
    <dgm:cxn modelId="{64B9CC66-EDC9-4E17-AC89-6FDCC4B4B518}" type="presParOf" srcId="{02641A14-379F-4A7F-BF25-1913681FECD1}" destId="{B820BC89-D26A-4971-88C1-7233BAAA3564}" srcOrd="2" destOrd="0" presId="urn:microsoft.com/office/officeart/2005/8/layout/list1"/>
    <dgm:cxn modelId="{5F203E29-7570-4F4D-8874-DE3E6874390C}" type="presParOf" srcId="{02641A14-379F-4A7F-BF25-1913681FECD1}" destId="{B43E6D24-D90A-4F0A-BCE6-DA138CDF8037}" srcOrd="3" destOrd="0" presId="urn:microsoft.com/office/officeart/2005/8/layout/list1"/>
    <dgm:cxn modelId="{C0E7AB36-08D0-45E1-815F-F54C0BFBCCF1}" type="presParOf" srcId="{02641A14-379F-4A7F-BF25-1913681FECD1}" destId="{2B5FB1F7-8BF8-48B7-96F8-FC64FAB27CCD}" srcOrd="4" destOrd="0" presId="urn:microsoft.com/office/officeart/2005/8/layout/list1"/>
    <dgm:cxn modelId="{883CA9EB-E428-4E47-95B0-11279BD4255C}" type="presParOf" srcId="{2B5FB1F7-8BF8-48B7-96F8-FC64FAB27CCD}" destId="{0195ACC7-6875-4C86-B859-15128D783FB8}" srcOrd="0" destOrd="0" presId="urn:microsoft.com/office/officeart/2005/8/layout/list1"/>
    <dgm:cxn modelId="{E4C8DE24-8FF0-4835-B676-1EAC6EA25935}" type="presParOf" srcId="{2B5FB1F7-8BF8-48B7-96F8-FC64FAB27CCD}" destId="{73A32888-C86C-438B-A4AF-5DBA5FB4EF3A}" srcOrd="1" destOrd="0" presId="urn:microsoft.com/office/officeart/2005/8/layout/list1"/>
    <dgm:cxn modelId="{189B9744-131F-40E5-91E6-BE4ACE8CAAA7}" type="presParOf" srcId="{02641A14-379F-4A7F-BF25-1913681FECD1}" destId="{F58DF2E8-4999-490D-B248-23F352DF46CE}" srcOrd="5" destOrd="0" presId="urn:microsoft.com/office/officeart/2005/8/layout/list1"/>
    <dgm:cxn modelId="{7F143A36-4115-4048-B2AC-FCAB5FB8D29D}" type="presParOf" srcId="{02641A14-379F-4A7F-BF25-1913681FECD1}" destId="{34EA439D-742A-46D4-B630-603E6FC50DD5}" srcOrd="6" destOrd="0" presId="urn:microsoft.com/office/officeart/2005/8/layout/list1"/>
    <dgm:cxn modelId="{683AD2CB-D5EA-4180-8D05-BAEA52108D5E}" type="presParOf" srcId="{02641A14-379F-4A7F-BF25-1913681FECD1}" destId="{CBD00856-0B9B-4D57-AD6C-B1129A032736}" srcOrd="7" destOrd="0" presId="urn:microsoft.com/office/officeart/2005/8/layout/list1"/>
    <dgm:cxn modelId="{78D9CD41-DDEB-48A4-BA43-794DAEFAFF15}" type="presParOf" srcId="{02641A14-379F-4A7F-BF25-1913681FECD1}" destId="{0D84B41F-24E8-474E-9E30-F29B0561C95A}" srcOrd="8" destOrd="0" presId="urn:microsoft.com/office/officeart/2005/8/layout/list1"/>
    <dgm:cxn modelId="{EA1BA98E-B61A-46A9-9C77-EB0E436E51F0}" type="presParOf" srcId="{0D84B41F-24E8-474E-9E30-F29B0561C95A}" destId="{4B71070C-B2A7-4FA5-8BC9-14A4E107E5CB}" srcOrd="0" destOrd="0" presId="urn:microsoft.com/office/officeart/2005/8/layout/list1"/>
    <dgm:cxn modelId="{32ACA57C-6862-4E8C-A736-1453337ECA3A}" type="presParOf" srcId="{0D84B41F-24E8-474E-9E30-F29B0561C95A}" destId="{2DE37A35-F78B-4DE6-BD55-FAAB276696C5}" srcOrd="1" destOrd="0" presId="urn:microsoft.com/office/officeart/2005/8/layout/list1"/>
    <dgm:cxn modelId="{D209A657-E91C-4CB7-BA20-27EE9F3022B9}" type="presParOf" srcId="{02641A14-379F-4A7F-BF25-1913681FECD1}" destId="{98313464-D882-44E6-B3EB-AE15DDD7B524}" srcOrd="9" destOrd="0" presId="urn:microsoft.com/office/officeart/2005/8/layout/list1"/>
    <dgm:cxn modelId="{F6B8E9A0-B13B-4E5F-A0A1-199C7183C8CC}" type="presParOf" srcId="{02641A14-379F-4A7F-BF25-1913681FECD1}" destId="{D69F70BD-C7F5-4326-81AB-F11445D64B6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FA62D-855B-4F0A-9F61-E5D93CD66E51}" type="doc">
      <dgm:prSet loTypeId="urn:microsoft.com/office/officeart/2005/8/layout/hProcess9" loCatId="process" qsTypeId="urn:microsoft.com/office/officeart/2005/8/quickstyle/simple1" qsCatId="simple" csTypeId="urn:microsoft.com/office/officeart/2005/8/colors/accent1_2" csCatId="accent1" phldr="1"/>
      <dgm:spPr/>
    </dgm:pt>
    <dgm:pt modelId="{05E48346-F4E8-41E8-9FE8-6242E78B912C}">
      <dgm:prSet phldrT="[Text]"/>
      <dgm:spPr/>
      <dgm:t>
        <a:bodyPr/>
        <a:lstStyle/>
        <a:p>
          <a:r>
            <a:rPr lang="en-US" dirty="0" smtClean="0"/>
            <a:t>Draw sample</a:t>
          </a:r>
          <a:endParaRPr lang="en-US" dirty="0"/>
        </a:p>
      </dgm:t>
    </dgm:pt>
    <dgm:pt modelId="{1A4796BC-D3A0-4CA0-80F0-967F9056BD47}" type="parTrans" cxnId="{9A17F9B3-4173-4FD3-8F17-B54540CC6C78}">
      <dgm:prSet/>
      <dgm:spPr/>
      <dgm:t>
        <a:bodyPr/>
        <a:lstStyle/>
        <a:p>
          <a:endParaRPr lang="en-US"/>
        </a:p>
      </dgm:t>
    </dgm:pt>
    <dgm:pt modelId="{FA7955CC-74CB-420B-AFC0-BB189B222B08}" type="sibTrans" cxnId="{9A17F9B3-4173-4FD3-8F17-B54540CC6C78}">
      <dgm:prSet/>
      <dgm:spPr/>
      <dgm:t>
        <a:bodyPr/>
        <a:lstStyle/>
        <a:p>
          <a:endParaRPr lang="en-US"/>
        </a:p>
      </dgm:t>
    </dgm:pt>
    <dgm:pt modelId="{7ECDC497-F1F3-4260-909F-7FB23A493904}">
      <dgm:prSet phldrT="[Text]"/>
      <dgm:spPr/>
      <dgm:t>
        <a:bodyPr/>
        <a:lstStyle/>
        <a:p>
          <a:r>
            <a:rPr lang="en-US" dirty="0" smtClean="0"/>
            <a:t>ILS check</a:t>
          </a:r>
          <a:endParaRPr lang="en-US" dirty="0"/>
        </a:p>
      </dgm:t>
    </dgm:pt>
    <dgm:pt modelId="{04F0F9B2-4C8E-4873-995B-409F4A3BB2CE}" type="parTrans" cxnId="{7C30B2B1-7A0F-42A9-9C06-E4D4EB9EDE96}">
      <dgm:prSet/>
      <dgm:spPr/>
      <dgm:t>
        <a:bodyPr/>
        <a:lstStyle/>
        <a:p>
          <a:endParaRPr lang="en-US"/>
        </a:p>
      </dgm:t>
    </dgm:pt>
    <dgm:pt modelId="{2119EC37-71CB-492C-83B1-865EF9020384}" type="sibTrans" cxnId="{7C30B2B1-7A0F-42A9-9C06-E4D4EB9EDE96}">
      <dgm:prSet/>
      <dgm:spPr/>
      <dgm:t>
        <a:bodyPr/>
        <a:lstStyle/>
        <a:p>
          <a:endParaRPr lang="en-US"/>
        </a:p>
      </dgm:t>
    </dgm:pt>
    <dgm:pt modelId="{5283C2ED-9935-4A0D-ACDB-36C2221237E2}">
      <dgm:prSet phldrT="[Text]"/>
      <dgm:spPr/>
      <dgm:t>
        <a:bodyPr/>
        <a:lstStyle/>
        <a:p>
          <a:r>
            <a:rPr lang="en-US" dirty="0" smtClean="0"/>
            <a:t>Shelf check</a:t>
          </a:r>
          <a:endParaRPr lang="en-US" dirty="0"/>
        </a:p>
      </dgm:t>
    </dgm:pt>
    <dgm:pt modelId="{C1356A30-5B89-415F-A34F-7CFE155D2E44}" type="parTrans" cxnId="{CBCAC6B5-6CB2-4C30-A126-C87B7AD41B71}">
      <dgm:prSet/>
      <dgm:spPr/>
      <dgm:t>
        <a:bodyPr/>
        <a:lstStyle/>
        <a:p>
          <a:endParaRPr lang="en-US"/>
        </a:p>
      </dgm:t>
    </dgm:pt>
    <dgm:pt modelId="{C9A7F3C2-5D60-4876-88F1-F3127D38E311}" type="sibTrans" cxnId="{CBCAC6B5-6CB2-4C30-A126-C87B7AD41B71}">
      <dgm:prSet/>
      <dgm:spPr/>
      <dgm:t>
        <a:bodyPr/>
        <a:lstStyle/>
        <a:p>
          <a:endParaRPr lang="en-US"/>
        </a:p>
      </dgm:t>
    </dgm:pt>
    <dgm:pt modelId="{3EBBEAC4-7CBD-4ECE-A930-591020572973}">
      <dgm:prSet phldrT="[Text]"/>
      <dgm:spPr/>
      <dgm:t>
        <a:bodyPr/>
        <a:lstStyle/>
        <a:p>
          <a:r>
            <a:rPr lang="en-US" dirty="0" smtClean="0"/>
            <a:t>Condition check</a:t>
          </a:r>
          <a:endParaRPr lang="en-US" dirty="0"/>
        </a:p>
      </dgm:t>
    </dgm:pt>
    <dgm:pt modelId="{7F0D662C-F95C-4EE7-BE7A-EE28AE09C64B}" type="parTrans" cxnId="{7B890125-1ADF-4626-AFAD-1B2FF9722A70}">
      <dgm:prSet/>
      <dgm:spPr/>
      <dgm:t>
        <a:bodyPr/>
        <a:lstStyle/>
        <a:p>
          <a:endParaRPr lang="en-US"/>
        </a:p>
      </dgm:t>
    </dgm:pt>
    <dgm:pt modelId="{094C3B6D-44CF-4015-8447-570146AAA91A}" type="sibTrans" cxnId="{7B890125-1ADF-4626-AFAD-1B2FF9722A70}">
      <dgm:prSet/>
      <dgm:spPr/>
      <dgm:t>
        <a:bodyPr/>
        <a:lstStyle/>
        <a:p>
          <a:endParaRPr lang="en-US"/>
        </a:p>
      </dgm:t>
    </dgm:pt>
    <dgm:pt modelId="{5A7EBB4F-DEB0-423A-AEE0-5763AA331C9C}">
      <dgm:prSet phldrT="[Text]"/>
      <dgm:spPr/>
      <dgm:t>
        <a:bodyPr/>
        <a:lstStyle/>
        <a:p>
          <a:r>
            <a:rPr lang="en-US" dirty="0" smtClean="0"/>
            <a:t>Upload data</a:t>
          </a:r>
          <a:endParaRPr lang="en-US" dirty="0"/>
        </a:p>
      </dgm:t>
    </dgm:pt>
    <dgm:pt modelId="{89A9C869-8940-45FD-B684-B227685EA4DD}" type="parTrans" cxnId="{719E1F6C-F0B7-422F-AF98-ECA49486A683}">
      <dgm:prSet/>
      <dgm:spPr/>
      <dgm:t>
        <a:bodyPr/>
        <a:lstStyle/>
        <a:p>
          <a:endParaRPr lang="en-US"/>
        </a:p>
      </dgm:t>
    </dgm:pt>
    <dgm:pt modelId="{6ADD73E6-DACD-4692-92A5-A41FD056A290}" type="sibTrans" cxnId="{719E1F6C-F0B7-422F-AF98-ECA49486A683}">
      <dgm:prSet/>
      <dgm:spPr/>
      <dgm:t>
        <a:bodyPr/>
        <a:lstStyle/>
        <a:p>
          <a:endParaRPr lang="en-US"/>
        </a:p>
      </dgm:t>
    </dgm:pt>
    <dgm:pt modelId="{398C6597-DAED-4EEB-8F64-8213D6B678B3}" type="pres">
      <dgm:prSet presAssocID="{56FFA62D-855B-4F0A-9F61-E5D93CD66E51}" presName="CompostProcess" presStyleCnt="0">
        <dgm:presLayoutVars>
          <dgm:dir/>
          <dgm:resizeHandles val="exact"/>
        </dgm:presLayoutVars>
      </dgm:prSet>
      <dgm:spPr/>
    </dgm:pt>
    <dgm:pt modelId="{696F3825-76AE-42CB-918E-2D11815824F9}" type="pres">
      <dgm:prSet presAssocID="{56FFA62D-855B-4F0A-9F61-E5D93CD66E51}" presName="arrow" presStyleLbl="bgShp" presStyleIdx="0" presStyleCnt="1"/>
      <dgm:spPr/>
    </dgm:pt>
    <dgm:pt modelId="{7503FDBF-3898-4FB5-BB76-943A731CDC69}" type="pres">
      <dgm:prSet presAssocID="{56FFA62D-855B-4F0A-9F61-E5D93CD66E51}" presName="linearProcess" presStyleCnt="0"/>
      <dgm:spPr/>
    </dgm:pt>
    <dgm:pt modelId="{D5B79E6B-18FF-4210-9A8B-52A2CC2D5291}" type="pres">
      <dgm:prSet presAssocID="{05E48346-F4E8-41E8-9FE8-6242E78B912C}" presName="textNode" presStyleLbl="node1" presStyleIdx="0" presStyleCnt="5">
        <dgm:presLayoutVars>
          <dgm:bulletEnabled val="1"/>
        </dgm:presLayoutVars>
      </dgm:prSet>
      <dgm:spPr/>
      <dgm:t>
        <a:bodyPr/>
        <a:lstStyle/>
        <a:p>
          <a:endParaRPr lang="en-US"/>
        </a:p>
      </dgm:t>
    </dgm:pt>
    <dgm:pt modelId="{09DE99C7-CDBE-421E-A246-8A03B1472A30}" type="pres">
      <dgm:prSet presAssocID="{FA7955CC-74CB-420B-AFC0-BB189B222B08}" presName="sibTrans" presStyleCnt="0"/>
      <dgm:spPr/>
    </dgm:pt>
    <dgm:pt modelId="{D4D8FB54-382E-4644-8FA4-97568B8DDB7A}" type="pres">
      <dgm:prSet presAssocID="{7ECDC497-F1F3-4260-909F-7FB23A493904}" presName="textNode" presStyleLbl="node1" presStyleIdx="1" presStyleCnt="5">
        <dgm:presLayoutVars>
          <dgm:bulletEnabled val="1"/>
        </dgm:presLayoutVars>
      </dgm:prSet>
      <dgm:spPr/>
      <dgm:t>
        <a:bodyPr/>
        <a:lstStyle/>
        <a:p>
          <a:endParaRPr lang="en-US"/>
        </a:p>
      </dgm:t>
    </dgm:pt>
    <dgm:pt modelId="{40F5146C-7B5D-45C3-B8C5-0B4EC4CBC6D2}" type="pres">
      <dgm:prSet presAssocID="{2119EC37-71CB-492C-83B1-865EF9020384}" presName="sibTrans" presStyleCnt="0"/>
      <dgm:spPr/>
    </dgm:pt>
    <dgm:pt modelId="{451FF556-8B14-40F1-AC98-BBA529DA3F84}" type="pres">
      <dgm:prSet presAssocID="{5283C2ED-9935-4A0D-ACDB-36C2221237E2}" presName="textNode" presStyleLbl="node1" presStyleIdx="2" presStyleCnt="5">
        <dgm:presLayoutVars>
          <dgm:bulletEnabled val="1"/>
        </dgm:presLayoutVars>
      </dgm:prSet>
      <dgm:spPr/>
      <dgm:t>
        <a:bodyPr/>
        <a:lstStyle/>
        <a:p>
          <a:endParaRPr lang="en-US"/>
        </a:p>
      </dgm:t>
    </dgm:pt>
    <dgm:pt modelId="{8CC8A610-9A6F-46B0-A52F-E30EEC145BFE}" type="pres">
      <dgm:prSet presAssocID="{C9A7F3C2-5D60-4876-88F1-F3127D38E311}" presName="sibTrans" presStyleCnt="0"/>
      <dgm:spPr/>
    </dgm:pt>
    <dgm:pt modelId="{3F0DCF61-D3CF-42F7-B65A-2AE361D41152}" type="pres">
      <dgm:prSet presAssocID="{3EBBEAC4-7CBD-4ECE-A930-591020572973}" presName="textNode" presStyleLbl="node1" presStyleIdx="3" presStyleCnt="5">
        <dgm:presLayoutVars>
          <dgm:bulletEnabled val="1"/>
        </dgm:presLayoutVars>
      </dgm:prSet>
      <dgm:spPr/>
      <dgm:t>
        <a:bodyPr/>
        <a:lstStyle/>
        <a:p>
          <a:endParaRPr lang="en-US"/>
        </a:p>
      </dgm:t>
    </dgm:pt>
    <dgm:pt modelId="{839B0104-4443-4001-B6E0-15EB7ABD5645}" type="pres">
      <dgm:prSet presAssocID="{094C3B6D-44CF-4015-8447-570146AAA91A}" presName="sibTrans" presStyleCnt="0"/>
      <dgm:spPr/>
    </dgm:pt>
    <dgm:pt modelId="{3F611188-05F5-47F5-86BD-BA3839FF1DF0}" type="pres">
      <dgm:prSet presAssocID="{5A7EBB4F-DEB0-423A-AEE0-5763AA331C9C}" presName="textNode" presStyleLbl="node1" presStyleIdx="4" presStyleCnt="5">
        <dgm:presLayoutVars>
          <dgm:bulletEnabled val="1"/>
        </dgm:presLayoutVars>
      </dgm:prSet>
      <dgm:spPr/>
      <dgm:t>
        <a:bodyPr/>
        <a:lstStyle/>
        <a:p>
          <a:endParaRPr lang="en-US"/>
        </a:p>
      </dgm:t>
    </dgm:pt>
  </dgm:ptLst>
  <dgm:cxnLst>
    <dgm:cxn modelId="{9A17F9B3-4173-4FD3-8F17-B54540CC6C78}" srcId="{56FFA62D-855B-4F0A-9F61-E5D93CD66E51}" destId="{05E48346-F4E8-41E8-9FE8-6242E78B912C}" srcOrd="0" destOrd="0" parTransId="{1A4796BC-D3A0-4CA0-80F0-967F9056BD47}" sibTransId="{FA7955CC-74CB-420B-AFC0-BB189B222B08}"/>
    <dgm:cxn modelId="{7B890125-1ADF-4626-AFAD-1B2FF9722A70}" srcId="{56FFA62D-855B-4F0A-9F61-E5D93CD66E51}" destId="{3EBBEAC4-7CBD-4ECE-A930-591020572973}" srcOrd="3" destOrd="0" parTransId="{7F0D662C-F95C-4EE7-BE7A-EE28AE09C64B}" sibTransId="{094C3B6D-44CF-4015-8447-570146AAA91A}"/>
    <dgm:cxn modelId="{CBCAC6B5-6CB2-4C30-A126-C87B7AD41B71}" srcId="{56FFA62D-855B-4F0A-9F61-E5D93CD66E51}" destId="{5283C2ED-9935-4A0D-ACDB-36C2221237E2}" srcOrd="2" destOrd="0" parTransId="{C1356A30-5B89-415F-A34F-7CFE155D2E44}" sibTransId="{C9A7F3C2-5D60-4876-88F1-F3127D38E311}"/>
    <dgm:cxn modelId="{371909E3-FB3B-4DA9-8F7A-4D3230F9421F}" type="presOf" srcId="{5A7EBB4F-DEB0-423A-AEE0-5763AA331C9C}" destId="{3F611188-05F5-47F5-86BD-BA3839FF1DF0}" srcOrd="0" destOrd="0" presId="urn:microsoft.com/office/officeart/2005/8/layout/hProcess9"/>
    <dgm:cxn modelId="{2604452D-1818-4EE4-B1AD-C7129F4B8E49}" type="presOf" srcId="{5283C2ED-9935-4A0D-ACDB-36C2221237E2}" destId="{451FF556-8B14-40F1-AC98-BBA529DA3F84}" srcOrd="0" destOrd="0" presId="urn:microsoft.com/office/officeart/2005/8/layout/hProcess9"/>
    <dgm:cxn modelId="{CD0DE655-2E39-4A08-AD7C-37D8B8A88215}" type="presOf" srcId="{3EBBEAC4-7CBD-4ECE-A930-591020572973}" destId="{3F0DCF61-D3CF-42F7-B65A-2AE361D41152}" srcOrd="0" destOrd="0" presId="urn:microsoft.com/office/officeart/2005/8/layout/hProcess9"/>
    <dgm:cxn modelId="{5BF2E12A-1D86-4EDF-B794-0D2BFEBBF544}" type="presOf" srcId="{56FFA62D-855B-4F0A-9F61-E5D93CD66E51}" destId="{398C6597-DAED-4EEB-8F64-8213D6B678B3}" srcOrd="0" destOrd="0" presId="urn:microsoft.com/office/officeart/2005/8/layout/hProcess9"/>
    <dgm:cxn modelId="{7C30B2B1-7A0F-42A9-9C06-E4D4EB9EDE96}" srcId="{56FFA62D-855B-4F0A-9F61-E5D93CD66E51}" destId="{7ECDC497-F1F3-4260-909F-7FB23A493904}" srcOrd="1" destOrd="0" parTransId="{04F0F9B2-4C8E-4873-995B-409F4A3BB2CE}" sibTransId="{2119EC37-71CB-492C-83B1-865EF9020384}"/>
    <dgm:cxn modelId="{4CA8BF9C-0271-4473-9AF8-65CCC4B5AA41}" type="presOf" srcId="{7ECDC497-F1F3-4260-909F-7FB23A493904}" destId="{D4D8FB54-382E-4644-8FA4-97568B8DDB7A}" srcOrd="0" destOrd="0" presId="urn:microsoft.com/office/officeart/2005/8/layout/hProcess9"/>
    <dgm:cxn modelId="{2C7B56FC-B786-4B13-99D5-7B892FE124A4}" type="presOf" srcId="{05E48346-F4E8-41E8-9FE8-6242E78B912C}" destId="{D5B79E6B-18FF-4210-9A8B-52A2CC2D5291}" srcOrd="0" destOrd="0" presId="urn:microsoft.com/office/officeart/2005/8/layout/hProcess9"/>
    <dgm:cxn modelId="{719E1F6C-F0B7-422F-AF98-ECA49486A683}" srcId="{56FFA62D-855B-4F0A-9F61-E5D93CD66E51}" destId="{5A7EBB4F-DEB0-423A-AEE0-5763AA331C9C}" srcOrd="4" destOrd="0" parTransId="{89A9C869-8940-45FD-B684-B227685EA4DD}" sibTransId="{6ADD73E6-DACD-4692-92A5-A41FD056A290}"/>
    <dgm:cxn modelId="{7F6E9858-9EB4-4484-8EFB-A287FBD9B23B}" type="presParOf" srcId="{398C6597-DAED-4EEB-8F64-8213D6B678B3}" destId="{696F3825-76AE-42CB-918E-2D11815824F9}" srcOrd="0" destOrd="0" presId="urn:microsoft.com/office/officeart/2005/8/layout/hProcess9"/>
    <dgm:cxn modelId="{AFCA2C7C-94E4-4741-9638-0DE2B8B5CEA6}" type="presParOf" srcId="{398C6597-DAED-4EEB-8F64-8213D6B678B3}" destId="{7503FDBF-3898-4FB5-BB76-943A731CDC69}" srcOrd="1" destOrd="0" presId="urn:microsoft.com/office/officeart/2005/8/layout/hProcess9"/>
    <dgm:cxn modelId="{B79FD060-F65A-44EF-B2DD-023044917082}" type="presParOf" srcId="{7503FDBF-3898-4FB5-BB76-943A731CDC69}" destId="{D5B79E6B-18FF-4210-9A8B-52A2CC2D5291}" srcOrd="0" destOrd="0" presId="urn:microsoft.com/office/officeart/2005/8/layout/hProcess9"/>
    <dgm:cxn modelId="{15477F73-E78F-493C-AC53-3079DED84F15}" type="presParOf" srcId="{7503FDBF-3898-4FB5-BB76-943A731CDC69}" destId="{09DE99C7-CDBE-421E-A246-8A03B1472A30}" srcOrd="1" destOrd="0" presId="urn:microsoft.com/office/officeart/2005/8/layout/hProcess9"/>
    <dgm:cxn modelId="{73838422-1270-4F8E-AD63-6037B0E03073}" type="presParOf" srcId="{7503FDBF-3898-4FB5-BB76-943A731CDC69}" destId="{D4D8FB54-382E-4644-8FA4-97568B8DDB7A}" srcOrd="2" destOrd="0" presId="urn:microsoft.com/office/officeart/2005/8/layout/hProcess9"/>
    <dgm:cxn modelId="{5ECDD4CA-B195-40A2-B721-47F337B03C00}" type="presParOf" srcId="{7503FDBF-3898-4FB5-BB76-943A731CDC69}" destId="{40F5146C-7B5D-45C3-B8C5-0B4EC4CBC6D2}" srcOrd="3" destOrd="0" presId="urn:microsoft.com/office/officeart/2005/8/layout/hProcess9"/>
    <dgm:cxn modelId="{C5EBECCE-0A6C-4982-B73A-56664F44AA86}" type="presParOf" srcId="{7503FDBF-3898-4FB5-BB76-943A731CDC69}" destId="{451FF556-8B14-40F1-AC98-BBA529DA3F84}" srcOrd="4" destOrd="0" presId="urn:microsoft.com/office/officeart/2005/8/layout/hProcess9"/>
    <dgm:cxn modelId="{05F96FBA-D5F6-4704-97EE-6D808F9C70F9}" type="presParOf" srcId="{7503FDBF-3898-4FB5-BB76-943A731CDC69}" destId="{8CC8A610-9A6F-46B0-A52F-E30EEC145BFE}" srcOrd="5" destOrd="0" presId="urn:microsoft.com/office/officeart/2005/8/layout/hProcess9"/>
    <dgm:cxn modelId="{774BA67F-F478-43F5-954B-22E446D85B5F}" type="presParOf" srcId="{7503FDBF-3898-4FB5-BB76-943A731CDC69}" destId="{3F0DCF61-D3CF-42F7-B65A-2AE361D41152}" srcOrd="6" destOrd="0" presId="urn:microsoft.com/office/officeart/2005/8/layout/hProcess9"/>
    <dgm:cxn modelId="{F86FAFD5-82C2-44DE-91F2-F78F7E014795}" type="presParOf" srcId="{7503FDBF-3898-4FB5-BB76-943A731CDC69}" destId="{839B0104-4443-4001-B6E0-15EB7ABD5645}" srcOrd="7" destOrd="0" presId="urn:microsoft.com/office/officeart/2005/8/layout/hProcess9"/>
    <dgm:cxn modelId="{08A5E745-FDC8-47D6-BE1E-B94E014A79DA}" type="presParOf" srcId="{7503FDBF-3898-4FB5-BB76-943A731CDC69}" destId="{3F611188-05F5-47F5-86BD-BA3839FF1DF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A053C-8042-4F3A-8DE1-7A43DA3C69D9}">
      <dsp:nvSpPr>
        <dsp:cNvPr id="0" name=""/>
        <dsp:cNvSpPr/>
      </dsp:nvSpPr>
      <dsp:spPr>
        <a:xfrm>
          <a:off x="0" y="837873"/>
          <a:ext cx="81280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BF965-6204-4936-93E7-164F33A4C1DF}">
      <dsp:nvSpPr>
        <dsp:cNvPr id="0" name=""/>
        <dsp:cNvSpPr/>
      </dsp:nvSpPr>
      <dsp:spPr>
        <a:xfrm>
          <a:off x="406400" y="291753"/>
          <a:ext cx="568960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644650">
            <a:lnSpc>
              <a:spcPct val="90000"/>
            </a:lnSpc>
            <a:spcBef>
              <a:spcPct val="0"/>
            </a:spcBef>
            <a:spcAft>
              <a:spcPct val="35000"/>
            </a:spcAft>
          </a:pPr>
          <a:r>
            <a:rPr lang="en-US" sz="3700" kern="1200" dirty="0" smtClean="0"/>
            <a:t>Develop study methodology</a:t>
          </a:r>
          <a:endParaRPr lang="en-US" sz="3700" kern="1200" dirty="0"/>
        </a:p>
      </dsp:txBody>
      <dsp:txXfrm>
        <a:off x="459719" y="345072"/>
        <a:ext cx="5582962" cy="985602"/>
      </dsp:txXfrm>
    </dsp:sp>
    <dsp:sp modelId="{9F5A3851-7533-4882-8245-5B765E8C74CA}">
      <dsp:nvSpPr>
        <dsp:cNvPr id="0" name=""/>
        <dsp:cNvSpPr/>
      </dsp:nvSpPr>
      <dsp:spPr>
        <a:xfrm>
          <a:off x="0" y="2516193"/>
          <a:ext cx="81280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3A612-EC0F-444D-9E84-DB98F8577AA5}">
      <dsp:nvSpPr>
        <dsp:cNvPr id="0" name=""/>
        <dsp:cNvSpPr/>
      </dsp:nvSpPr>
      <dsp:spPr>
        <a:xfrm>
          <a:off x="406400" y="1970073"/>
          <a:ext cx="568960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644650">
            <a:lnSpc>
              <a:spcPct val="90000"/>
            </a:lnSpc>
            <a:spcBef>
              <a:spcPct val="0"/>
            </a:spcBef>
            <a:spcAft>
              <a:spcPct val="35000"/>
            </a:spcAft>
          </a:pPr>
          <a:r>
            <a:rPr lang="en-US" sz="3700" kern="1200" dirty="0" smtClean="0"/>
            <a:t>Determine missing rates</a:t>
          </a:r>
          <a:endParaRPr lang="en-US" sz="3700" kern="1200" dirty="0"/>
        </a:p>
      </dsp:txBody>
      <dsp:txXfrm>
        <a:off x="459719" y="2023392"/>
        <a:ext cx="5582962" cy="985602"/>
      </dsp:txXfrm>
    </dsp:sp>
    <dsp:sp modelId="{BD6A050C-BDCB-4564-9CB2-C53645655E4B}">
      <dsp:nvSpPr>
        <dsp:cNvPr id="0" name=""/>
        <dsp:cNvSpPr/>
      </dsp:nvSpPr>
      <dsp:spPr>
        <a:xfrm>
          <a:off x="0" y="4194513"/>
          <a:ext cx="81280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988237-2285-4153-AC49-3574FF8860C0}">
      <dsp:nvSpPr>
        <dsp:cNvPr id="0" name=""/>
        <dsp:cNvSpPr/>
      </dsp:nvSpPr>
      <dsp:spPr>
        <a:xfrm>
          <a:off x="406400" y="3648393"/>
          <a:ext cx="568960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644650">
            <a:lnSpc>
              <a:spcPct val="90000"/>
            </a:lnSpc>
            <a:spcBef>
              <a:spcPct val="0"/>
            </a:spcBef>
            <a:spcAft>
              <a:spcPct val="35000"/>
            </a:spcAft>
          </a:pPr>
          <a:r>
            <a:rPr lang="en-US" sz="3700" kern="1200" dirty="0" smtClean="0"/>
            <a:t>Determine factors impacting “</a:t>
          </a:r>
          <a:r>
            <a:rPr lang="en-US" sz="3700" kern="1200" dirty="0" err="1" smtClean="0"/>
            <a:t>missingness</a:t>
          </a:r>
          <a:r>
            <a:rPr lang="en-US" sz="3700" kern="1200" dirty="0" smtClean="0"/>
            <a:t>”</a:t>
          </a:r>
          <a:endParaRPr lang="en-US" sz="3700" kern="1200" dirty="0"/>
        </a:p>
      </dsp:txBody>
      <dsp:txXfrm>
        <a:off x="459719" y="3701712"/>
        <a:ext cx="5582962"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0BC89-D26A-4971-88C1-7233BAAA3564}">
      <dsp:nvSpPr>
        <dsp:cNvPr id="0" name=""/>
        <dsp:cNvSpPr/>
      </dsp:nvSpPr>
      <dsp:spPr>
        <a:xfrm>
          <a:off x="0" y="1090773"/>
          <a:ext cx="8128000"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C4538E-BA6F-4A80-97DC-A2882402676D}">
      <dsp:nvSpPr>
        <dsp:cNvPr id="0" name=""/>
        <dsp:cNvSpPr/>
      </dsp:nvSpPr>
      <dsp:spPr>
        <a:xfrm>
          <a:off x="406400" y="618453"/>
          <a:ext cx="5689600"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422400">
            <a:lnSpc>
              <a:spcPct val="90000"/>
            </a:lnSpc>
            <a:spcBef>
              <a:spcPct val="0"/>
            </a:spcBef>
            <a:spcAft>
              <a:spcPct val="35000"/>
            </a:spcAft>
          </a:pPr>
          <a:r>
            <a:rPr lang="en-US" sz="3200" kern="1200" dirty="0" smtClean="0"/>
            <a:t>Cursory condition evaluation	</a:t>
          </a:r>
          <a:endParaRPr lang="en-US" sz="3200" kern="1200" dirty="0"/>
        </a:p>
      </dsp:txBody>
      <dsp:txXfrm>
        <a:off x="452514" y="664567"/>
        <a:ext cx="5597372" cy="852412"/>
      </dsp:txXfrm>
    </dsp:sp>
    <dsp:sp modelId="{34EA439D-742A-46D4-B630-603E6FC50DD5}">
      <dsp:nvSpPr>
        <dsp:cNvPr id="0" name=""/>
        <dsp:cNvSpPr/>
      </dsp:nvSpPr>
      <dsp:spPr>
        <a:xfrm>
          <a:off x="0" y="2542293"/>
          <a:ext cx="8128000"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A32888-C86C-438B-A4AF-5DBA5FB4EF3A}">
      <dsp:nvSpPr>
        <dsp:cNvPr id="0" name=""/>
        <dsp:cNvSpPr/>
      </dsp:nvSpPr>
      <dsp:spPr>
        <a:xfrm>
          <a:off x="406400" y="2069973"/>
          <a:ext cx="5689600"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422400">
            <a:lnSpc>
              <a:spcPct val="90000"/>
            </a:lnSpc>
            <a:spcBef>
              <a:spcPct val="0"/>
            </a:spcBef>
            <a:spcAft>
              <a:spcPct val="35000"/>
            </a:spcAft>
          </a:pPr>
          <a:r>
            <a:rPr lang="en-US" sz="3200" kern="1200" dirty="0" smtClean="0"/>
            <a:t>Determine factors correlated with poor condition </a:t>
          </a:r>
          <a:endParaRPr lang="en-US" sz="3200" kern="1200" dirty="0"/>
        </a:p>
      </dsp:txBody>
      <dsp:txXfrm>
        <a:off x="452514" y="2116087"/>
        <a:ext cx="5597372" cy="852412"/>
      </dsp:txXfrm>
    </dsp:sp>
    <dsp:sp modelId="{D69F70BD-C7F5-4326-81AB-F11445D64B6B}">
      <dsp:nvSpPr>
        <dsp:cNvPr id="0" name=""/>
        <dsp:cNvSpPr/>
      </dsp:nvSpPr>
      <dsp:spPr>
        <a:xfrm>
          <a:off x="0" y="3993813"/>
          <a:ext cx="8128000"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E37A35-F78B-4DE6-BD55-FAAB276696C5}">
      <dsp:nvSpPr>
        <dsp:cNvPr id="0" name=""/>
        <dsp:cNvSpPr/>
      </dsp:nvSpPr>
      <dsp:spPr>
        <a:xfrm>
          <a:off x="406400" y="3521493"/>
          <a:ext cx="5689600" cy="944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422400">
            <a:lnSpc>
              <a:spcPct val="90000"/>
            </a:lnSpc>
            <a:spcBef>
              <a:spcPct val="0"/>
            </a:spcBef>
            <a:spcAft>
              <a:spcPct val="35000"/>
            </a:spcAft>
          </a:pPr>
          <a:r>
            <a:rPr lang="en-US" sz="3200" kern="1200" dirty="0" smtClean="0"/>
            <a:t>Should retention model or allocations be modified?</a:t>
          </a:r>
          <a:endParaRPr lang="en-US" sz="3200" kern="1200" dirty="0"/>
        </a:p>
      </dsp:txBody>
      <dsp:txXfrm>
        <a:off x="452514" y="3567607"/>
        <a:ext cx="5597372" cy="852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F3825-76AE-42CB-918E-2D11815824F9}">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79E6B-18FF-4210-9A8B-52A2CC2D5291}">
      <dsp:nvSpPr>
        <dsp:cNvPr id="0" name=""/>
        <dsp:cNvSpPr/>
      </dsp:nvSpPr>
      <dsp:spPr>
        <a:xfrm>
          <a:off x="2537" y="1625600"/>
          <a:ext cx="1548861"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Draw sample</a:t>
          </a:r>
          <a:endParaRPr lang="en-US" sz="2200" kern="1200" dirty="0"/>
        </a:p>
      </dsp:txBody>
      <dsp:txXfrm>
        <a:off x="78146" y="1701209"/>
        <a:ext cx="1397643" cy="2016248"/>
      </dsp:txXfrm>
    </dsp:sp>
    <dsp:sp modelId="{D4D8FB54-382E-4644-8FA4-97568B8DDB7A}">
      <dsp:nvSpPr>
        <dsp:cNvPr id="0" name=""/>
        <dsp:cNvSpPr/>
      </dsp:nvSpPr>
      <dsp:spPr>
        <a:xfrm>
          <a:off x="1646053" y="1625600"/>
          <a:ext cx="1548861"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ILS check</a:t>
          </a:r>
          <a:endParaRPr lang="en-US" sz="2200" kern="1200" dirty="0"/>
        </a:p>
      </dsp:txBody>
      <dsp:txXfrm>
        <a:off x="1721662" y="1701209"/>
        <a:ext cx="1397643" cy="2016248"/>
      </dsp:txXfrm>
    </dsp:sp>
    <dsp:sp modelId="{451FF556-8B14-40F1-AC98-BBA529DA3F84}">
      <dsp:nvSpPr>
        <dsp:cNvPr id="0" name=""/>
        <dsp:cNvSpPr/>
      </dsp:nvSpPr>
      <dsp:spPr>
        <a:xfrm>
          <a:off x="3289569" y="1625600"/>
          <a:ext cx="1548861"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Shelf check</a:t>
          </a:r>
          <a:endParaRPr lang="en-US" sz="2200" kern="1200" dirty="0"/>
        </a:p>
      </dsp:txBody>
      <dsp:txXfrm>
        <a:off x="3365178" y="1701209"/>
        <a:ext cx="1397643" cy="2016248"/>
      </dsp:txXfrm>
    </dsp:sp>
    <dsp:sp modelId="{3F0DCF61-D3CF-42F7-B65A-2AE361D41152}">
      <dsp:nvSpPr>
        <dsp:cNvPr id="0" name=""/>
        <dsp:cNvSpPr/>
      </dsp:nvSpPr>
      <dsp:spPr>
        <a:xfrm>
          <a:off x="4933085" y="1625600"/>
          <a:ext cx="1548861"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Condition check</a:t>
          </a:r>
          <a:endParaRPr lang="en-US" sz="2200" kern="1200" dirty="0"/>
        </a:p>
      </dsp:txBody>
      <dsp:txXfrm>
        <a:off x="5008694" y="1701209"/>
        <a:ext cx="1397643" cy="2016248"/>
      </dsp:txXfrm>
    </dsp:sp>
    <dsp:sp modelId="{3F611188-05F5-47F5-86BD-BA3839FF1DF0}">
      <dsp:nvSpPr>
        <dsp:cNvPr id="0" name=""/>
        <dsp:cNvSpPr/>
      </dsp:nvSpPr>
      <dsp:spPr>
        <a:xfrm>
          <a:off x="6576601" y="1625600"/>
          <a:ext cx="1548861"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Upload data</a:t>
          </a:r>
          <a:endParaRPr lang="en-US" sz="2200" kern="1200" dirty="0"/>
        </a:p>
      </dsp:txBody>
      <dsp:txXfrm>
        <a:off x="6652210" y="1701209"/>
        <a:ext cx="1397643" cy="20162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40" cy="466433"/>
          </a:xfrm>
          <a:prstGeom prst="rect">
            <a:avLst/>
          </a:prstGeom>
          <a:noFill/>
          <a:ln>
            <a:noFill/>
          </a:ln>
        </p:spPr>
        <p:txBody>
          <a:bodyPr lIns="90675" tIns="90675" rIns="90675" bIns="9067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3451"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06902"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60353"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13804"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67255"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20706"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174157"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27608"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9" y="0"/>
            <a:ext cx="3037840" cy="466433"/>
          </a:xfrm>
          <a:prstGeom prst="rect">
            <a:avLst/>
          </a:prstGeom>
          <a:noFill/>
          <a:ln>
            <a:noFill/>
          </a:ln>
        </p:spPr>
        <p:txBody>
          <a:bodyPr lIns="90675" tIns="90675" rIns="90675" bIns="9067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3451"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06902"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60353"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13804"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67255"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20706"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174157"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27608"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73891"/>
            <a:ext cx="5608320" cy="3660456"/>
          </a:xfrm>
          <a:prstGeom prst="rect">
            <a:avLst/>
          </a:prstGeom>
          <a:noFill/>
          <a:ln>
            <a:noFill/>
          </a:ln>
        </p:spPr>
        <p:txBody>
          <a:bodyPr lIns="90675" tIns="90675" rIns="90675" bIns="9067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6"/>
            <a:ext cx="3037840" cy="466433"/>
          </a:xfrm>
          <a:prstGeom prst="rect">
            <a:avLst/>
          </a:prstGeom>
          <a:noFill/>
          <a:ln>
            <a:noFill/>
          </a:ln>
        </p:spPr>
        <p:txBody>
          <a:bodyPr lIns="90675" tIns="90675" rIns="90675" bIns="9067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3451"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06902"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60353"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13804"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67255"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20706"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174157"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27608"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9" y="8829966"/>
            <a:ext cx="3037840" cy="466433"/>
          </a:xfrm>
          <a:prstGeom prst="rect">
            <a:avLst/>
          </a:prstGeom>
          <a:noFill/>
          <a:ln>
            <a:noFill/>
          </a:ln>
        </p:spPr>
        <p:txBody>
          <a:bodyPr lIns="93155" tIns="46565" rIns="93155" bIns="46565"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68271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701040" y="4473891"/>
            <a:ext cx="5608320" cy="3660456"/>
          </a:xfrm>
          <a:prstGeom prst="rect">
            <a:avLst/>
          </a:prstGeom>
          <a:noFill/>
          <a:ln>
            <a:noFill/>
          </a:ln>
        </p:spPr>
        <p:txBody>
          <a:bodyPr lIns="90675" tIns="90675" rIns="90675" bIns="90675" anchor="t" anchorCtr="0">
            <a:noAutofit/>
          </a:bodyPr>
          <a:lstStyle/>
          <a:p>
            <a:pPr>
              <a:buSzPct val="25000"/>
            </a:pPr>
            <a:r>
              <a:rPr lang="en-US" dirty="0" smtClean="0"/>
              <a:t>Good</a:t>
            </a:r>
            <a:r>
              <a:rPr lang="en-US" baseline="0" dirty="0" smtClean="0"/>
              <a:t> morning everyone and great to see such a turnout for the PAN meetings.  Thanks as always to Matthew and the folks at CRL for their work in planning this.</a:t>
            </a:r>
          </a:p>
          <a:p>
            <a:pPr>
              <a:buSzPct val="25000"/>
            </a:pPr>
            <a:r>
              <a:rPr lang="en-US" baseline="0" dirty="0" smtClean="0"/>
              <a:t>I want to talk about the validation sampling that we have integrated into the Eastern Academic Scholars’ Trust program.</a:t>
            </a:r>
            <a:endParaRPr lang="en-US" dirty="0"/>
          </a:p>
        </p:txBody>
      </p:sp>
      <p:sp>
        <p:nvSpPr>
          <p:cNvPr id="216" name="Shape 21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here the results</a:t>
            </a:r>
            <a:r>
              <a:rPr lang="en-US" altLang="en-US" baseline="0" dirty="0" smtClean="0"/>
              <a:t> on the condition side with almost 90% of those on the self deemed to be in either good or excellent condition.</a:t>
            </a:r>
          </a:p>
          <a:p>
            <a:r>
              <a:rPr lang="en-US" altLang="en-US" baseline="0" dirty="0" smtClean="0"/>
              <a:t>You’ll see here, though, that there is much more variability on the condition side with one library reporting over 44% of their items in poor condition while another had only slightly more than 1% in poor condition.</a:t>
            </a:r>
          </a:p>
          <a:p>
            <a:r>
              <a:rPr lang="en-US" altLang="en-US" baseline="0" dirty="0" smtClean="0"/>
              <a:t>We do believe some of this variability is due to different standards of “poor-ness” being applied by the workers and do hope to tighten up our documentation and training in this area in the future.</a:t>
            </a:r>
            <a:endParaRPr lang="en-US" altLang="en-US"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7E21B5-007C-4306-8630-37959ED2303B}"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329590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1200"/>
              </a:spcBef>
              <a:spcAft>
                <a:spcPts val="0"/>
              </a:spcAft>
              <a:buClr>
                <a:schemeClr val="dk1"/>
              </a:buClr>
              <a:buSzTx/>
              <a:buFont typeface="Arial" panose="020B0604020202020204" pitchFamily="34" charset="0"/>
              <a:buNone/>
              <a:tabLst/>
              <a:defRPr/>
            </a:pPr>
            <a:r>
              <a:rPr lang="en-US" altLang="en-US" dirty="0" smtClean="0"/>
              <a:t>Once we had the data set in hand, we asked our statistical consultant to do his magic and run a series of regression analyses against the data to look at factors that could impact the likelihood of an item being missing or in poor condition.</a:t>
            </a:r>
          </a:p>
          <a:p>
            <a:pPr marL="0" marR="0" lvl="0" indent="0" algn="l" defTabSz="914400" rtl="0" eaLnBrk="1" fontAlgn="auto" latinLnBrk="0" hangingPunct="1">
              <a:lnSpc>
                <a:spcPct val="100000"/>
              </a:lnSpc>
              <a:spcBef>
                <a:spcPts val="1200"/>
              </a:spcBef>
              <a:spcAft>
                <a:spcPts val="0"/>
              </a:spcAft>
              <a:buClr>
                <a:schemeClr val="dk1"/>
              </a:buClr>
              <a:buSzTx/>
              <a:buFont typeface="Arial" panose="020B0604020202020204" pitchFamily="34" charset="0"/>
              <a:buNone/>
              <a:tabLst/>
              <a:defRPr/>
            </a:pPr>
            <a:r>
              <a:rPr lang="en-US" altLang="en-US" dirty="0" smtClean="0">
                <a:solidFill>
                  <a:srgbClr val="002060"/>
                </a:solidFill>
                <a:latin typeface="Candara" panose="020E0502030303020204" pitchFamily="34" charset="0"/>
              </a:rPr>
              <a:t>As the previous table showed, missing rates at most libraries were very low with only 2 libraries having a missing rate greater than 7.4%.</a:t>
            </a:r>
            <a:r>
              <a:rPr lang="en-US" altLang="en-US" baseline="0" dirty="0" smtClean="0">
                <a:solidFill>
                  <a:srgbClr val="002060"/>
                </a:solidFill>
                <a:latin typeface="Candara" panose="020E0502030303020204" pitchFamily="34" charset="0"/>
              </a:rPr>
              <a:t>  </a:t>
            </a:r>
          </a:p>
          <a:p>
            <a:pPr marL="0" marR="0" lvl="0" indent="0" algn="l" defTabSz="914400" rtl="0" eaLnBrk="1" fontAlgn="auto" latinLnBrk="0" hangingPunct="1">
              <a:lnSpc>
                <a:spcPct val="100000"/>
              </a:lnSpc>
              <a:spcBef>
                <a:spcPts val="1200"/>
              </a:spcBef>
              <a:spcAft>
                <a:spcPts val="0"/>
              </a:spcAft>
              <a:buClr>
                <a:schemeClr val="dk1"/>
              </a:buClr>
              <a:buSzTx/>
              <a:buFont typeface="Arial" panose="020B0604020202020204" pitchFamily="34" charset="0"/>
              <a:buNone/>
              <a:tabLst/>
              <a:defRPr/>
            </a:pPr>
            <a:r>
              <a:rPr lang="en-US" altLang="en-US" baseline="0" dirty="0" smtClean="0">
                <a:solidFill>
                  <a:srgbClr val="002060"/>
                </a:solidFill>
                <a:latin typeface="Candara" panose="020E0502030303020204" pitchFamily="34" charset="0"/>
              </a:rPr>
              <a:t>As part of the statistical analysis, we looked at any correlation between the likelihood that an item would be missing and other factors: aggregate circulation, age, LC class.</a:t>
            </a:r>
          </a:p>
          <a:p>
            <a:pPr marL="0" marR="0" lvl="0" indent="0" algn="l" defTabSz="914400" rtl="0" eaLnBrk="1" fontAlgn="auto" latinLnBrk="0" hangingPunct="1">
              <a:lnSpc>
                <a:spcPct val="100000"/>
              </a:lnSpc>
              <a:spcBef>
                <a:spcPts val="1200"/>
              </a:spcBef>
              <a:spcAft>
                <a:spcPts val="0"/>
              </a:spcAft>
              <a:buClr>
                <a:schemeClr val="dk1"/>
              </a:buClr>
              <a:buSzTx/>
              <a:buFont typeface="Arial" panose="020B0604020202020204" pitchFamily="34" charset="0"/>
              <a:buNone/>
              <a:tabLst/>
              <a:defRPr/>
            </a:pPr>
            <a:r>
              <a:rPr lang="en-US" altLang="en-US" baseline="0" dirty="0" smtClean="0">
                <a:solidFill>
                  <a:srgbClr val="002060"/>
                </a:solidFill>
                <a:latin typeface="Candara" panose="020E0502030303020204" pitchFamily="34" charset="0"/>
              </a:rPr>
              <a:t>None of these factors were significant in affecting the likelihood of an item being missing.</a:t>
            </a:r>
          </a:p>
          <a:p>
            <a:pPr marL="0" marR="0" lvl="0" indent="0" algn="l" defTabSz="914400" rtl="0" eaLnBrk="1" fontAlgn="auto" latinLnBrk="0" hangingPunct="1">
              <a:lnSpc>
                <a:spcPct val="100000"/>
              </a:lnSpc>
              <a:spcBef>
                <a:spcPts val="1200"/>
              </a:spcBef>
              <a:spcAft>
                <a:spcPts val="0"/>
              </a:spcAft>
              <a:buClr>
                <a:schemeClr val="dk1"/>
              </a:buClr>
              <a:buSzTx/>
              <a:buFont typeface="Arial" panose="020B0604020202020204" pitchFamily="34" charset="0"/>
              <a:buNone/>
              <a:tabLst/>
              <a:defRPr/>
            </a:pPr>
            <a:r>
              <a:rPr lang="en-US" altLang="en-US" baseline="0" dirty="0" smtClean="0">
                <a:solidFill>
                  <a:srgbClr val="002060"/>
                </a:solidFill>
                <a:latin typeface="Candara" panose="020E0502030303020204" pitchFamily="34" charset="0"/>
              </a:rPr>
              <a:t>The only factor that correlated with “</a:t>
            </a:r>
            <a:r>
              <a:rPr lang="en-US" altLang="en-US" baseline="0" dirty="0" err="1" smtClean="0">
                <a:solidFill>
                  <a:srgbClr val="002060"/>
                </a:solidFill>
                <a:latin typeface="Candara" panose="020E0502030303020204" pitchFamily="34" charset="0"/>
              </a:rPr>
              <a:t>Missingness</a:t>
            </a:r>
            <a:r>
              <a:rPr lang="en-US" altLang="en-US" baseline="0" dirty="0" smtClean="0">
                <a:solidFill>
                  <a:srgbClr val="002060"/>
                </a:solidFill>
                <a:latin typeface="Candara" panose="020E0502030303020204" pitchFamily="34" charset="0"/>
              </a:rPr>
              <a:t>” was the owning library itself.</a:t>
            </a:r>
          </a:p>
          <a:p>
            <a:pPr marL="0" marR="0" lvl="0" indent="0" algn="l" defTabSz="914400" rtl="0" eaLnBrk="1" fontAlgn="auto" latinLnBrk="0" hangingPunct="1">
              <a:lnSpc>
                <a:spcPct val="100000"/>
              </a:lnSpc>
              <a:spcBef>
                <a:spcPts val="1200"/>
              </a:spcBef>
              <a:spcAft>
                <a:spcPts val="0"/>
              </a:spcAft>
              <a:buClr>
                <a:schemeClr val="dk1"/>
              </a:buClr>
              <a:buSzTx/>
              <a:buFont typeface="Arial" panose="020B0604020202020204" pitchFamily="34" charset="0"/>
              <a:buNone/>
              <a:tabLst/>
              <a:defRPr/>
            </a:pPr>
            <a:r>
              <a:rPr lang="en-US" altLang="en-US" baseline="0" dirty="0" smtClean="0">
                <a:solidFill>
                  <a:srgbClr val="002060"/>
                </a:solidFill>
                <a:latin typeface="Candara" panose="020E0502030303020204" pitchFamily="34" charset="0"/>
              </a:rPr>
              <a:t>As a result, we made no modifications to the retention model for EAST based on this data.</a:t>
            </a:r>
            <a:endParaRPr lang="en-US" altLang="en-US" dirty="0"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B153E3-11CD-48A3-978D-C09D9B6E426F}"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9202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story was not quite so simple</a:t>
            </a:r>
            <a:r>
              <a:rPr lang="en-US" altLang="en-US" baseline="0" dirty="0" smtClean="0"/>
              <a:t> when our statistical consultant ran analyses on the condition side.</a:t>
            </a:r>
          </a:p>
          <a:p>
            <a:r>
              <a:rPr lang="en-US" altLang="en-US" baseline="0" dirty="0" smtClean="0"/>
              <a:t>As you saw earlier, there was much more variability with condition: a quarter of the libraries had rates greater than 15% and 2 had rates greater than 25%.</a:t>
            </a:r>
          </a:p>
          <a:p>
            <a:r>
              <a:rPr lang="en-US" altLang="en-US" baseline="0" dirty="0" smtClean="0"/>
              <a:t>And, there were factors which were more highly correlated with an item being likely to be in poor condition with age being the most significant. There was a smaller correction between condition and frequency of circulation and, after a subject analysis, monographs on painting were determined to be more likely to have condition issues.</a:t>
            </a:r>
            <a:endParaRPr lang="en-US" altLang="en-US" dirty="0"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E1AB1F-73A5-4A3E-8901-D781A5C5AB5B}"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75000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cap="none" dirty="0" smtClean="0">
                <a:solidFill>
                  <a:schemeClr val="dk1"/>
                </a:solidFill>
                <a:effectLst/>
                <a:latin typeface="Calibri"/>
                <a:ea typeface="Calibri"/>
                <a:cs typeface="Calibri"/>
                <a:sym typeface="Calibri"/>
              </a:rPr>
              <a:t>Based on this initial </a:t>
            </a:r>
            <a:r>
              <a:rPr lang="en-US" sz="1200" b="0" i="0" u="none" strike="noStrike" kern="1200" cap="none" dirty="0" err="1" smtClean="0">
                <a:solidFill>
                  <a:schemeClr val="dk1"/>
                </a:solidFill>
                <a:effectLst/>
                <a:latin typeface="Calibri"/>
                <a:ea typeface="Calibri"/>
                <a:cs typeface="Calibri"/>
                <a:sym typeface="Calibri"/>
              </a:rPr>
              <a:t>statistsical</a:t>
            </a:r>
            <a:r>
              <a:rPr lang="en-US" sz="1200" b="0" i="0" u="none" strike="noStrike" kern="1200" cap="none" dirty="0" smtClean="0">
                <a:solidFill>
                  <a:schemeClr val="dk1"/>
                </a:solidFill>
                <a:effectLst/>
                <a:latin typeface="Calibri"/>
                <a:ea typeface="Calibri"/>
                <a:cs typeface="Calibri"/>
                <a:sym typeface="Calibri"/>
              </a:rPr>
              <a:t> analysis of the data collected from the validation sample study,</a:t>
            </a:r>
            <a:r>
              <a:rPr lang="en-US" sz="1200" b="0" i="0" u="none" strike="noStrike" kern="1200" cap="none" baseline="0" dirty="0" smtClean="0">
                <a:solidFill>
                  <a:schemeClr val="dk1"/>
                </a:solidFill>
                <a:effectLst/>
                <a:latin typeface="Calibri"/>
                <a:ea typeface="Calibri"/>
                <a:cs typeface="Calibri"/>
                <a:sym typeface="Calibri"/>
              </a:rPr>
              <a:t> we asked our consultant to take a deeper dive into the data set in order to model the likelihood of a RETAINED item being missing or in poor condition, </a:t>
            </a:r>
            <a:r>
              <a:rPr lang="en-US" sz="1200" b="0" i="0" u="none" strike="noStrike" kern="1200" cap="none" dirty="0" smtClean="0">
                <a:solidFill>
                  <a:schemeClr val="dk1"/>
                </a:solidFill>
                <a:effectLst/>
                <a:latin typeface="Calibri"/>
                <a:ea typeface="Calibri"/>
                <a:cs typeface="Calibri"/>
                <a:sym typeface="Calibri"/>
              </a:rPr>
              <a:t>Of the 240,000 items sampled, 92, 575 received retention commitments, providing a large enough sample of the ‘collective collection’ to do statistically </a:t>
            </a:r>
            <a:r>
              <a:rPr lang="en-US" sz="1200" b="1" i="0" u="none" strike="noStrike" kern="1200" cap="none" dirty="0" smtClean="0">
                <a:solidFill>
                  <a:schemeClr val="dk1"/>
                </a:solidFill>
                <a:effectLst/>
                <a:latin typeface="Calibri"/>
                <a:ea typeface="Calibri"/>
                <a:cs typeface="Calibri"/>
                <a:sym typeface="Calibri"/>
              </a:rPr>
              <a:t>valid predictive modeling across the full set of EAST retained titles</a:t>
            </a:r>
            <a:r>
              <a:rPr lang="en-US" sz="1200" b="0" i="0" u="none" strike="noStrike" kern="1200" cap="none" dirty="0" smtClean="0">
                <a:solidFill>
                  <a:schemeClr val="dk1"/>
                </a:solidFill>
                <a:effectLst/>
                <a:latin typeface="Calibri"/>
                <a:ea typeface="Calibri"/>
                <a:cs typeface="Calibri"/>
                <a:sym typeface="Calibri"/>
              </a:rPr>
              <a:t>.</a:t>
            </a:r>
            <a:endParaRPr lang="en-US" b="0" dirty="0" smtClean="0">
              <a:effectLst/>
            </a:endParaRPr>
          </a:p>
          <a:p>
            <a:pPr rtl="0"/>
            <a:r>
              <a:rPr lang="en-US" b="0" dirty="0" smtClean="0">
                <a:effectLst/>
              </a:rPr>
              <a:t> </a:t>
            </a:r>
          </a:p>
          <a:p>
            <a:pPr rtl="0"/>
            <a:r>
              <a:rPr lang="en-US" sz="1200" b="1" i="0" u="none" strike="noStrike" kern="1200" cap="none" dirty="0" smtClean="0">
                <a:solidFill>
                  <a:schemeClr val="dk1"/>
                </a:solidFill>
                <a:effectLst/>
                <a:latin typeface="Calibri"/>
                <a:ea typeface="Calibri"/>
                <a:cs typeface="Calibri"/>
                <a:sym typeface="Calibri"/>
              </a:rPr>
              <a:t>By extrapolating back to the full database </a:t>
            </a:r>
            <a:r>
              <a:rPr lang="en-US" sz="1200" b="0" i="0" u="none" strike="noStrike" kern="1200" cap="none" dirty="0" smtClean="0">
                <a:solidFill>
                  <a:schemeClr val="dk1"/>
                </a:solidFill>
                <a:effectLst/>
                <a:latin typeface="Calibri"/>
                <a:ea typeface="Calibri"/>
                <a:cs typeface="Calibri"/>
                <a:sym typeface="Calibri"/>
              </a:rPr>
              <a:t>of EAST retentions, he</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identified just over 7,800 items that had a significantly higher likelihood of being missing based on the availability metric of their owning library AND for which a second copy, not already retained, exists at another EAST member library.</a:t>
            </a:r>
          </a:p>
          <a:p>
            <a:pPr rtl="0"/>
            <a:endParaRPr lang="en-US" sz="1200" b="0" i="0" u="none" strike="noStrike" kern="1200" cap="none" dirty="0" smtClean="0">
              <a:solidFill>
                <a:schemeClr val="dk1"/>
              </a:solidFill>
              <a:effectLst/>
              <a:latin typeface="Calibri"/>
              <a:sym typeface="Calibri"/>
            </a:endParaRPr>
          </a:p>
          <a:p>
            <a:pPr rtl="0"/>
            <a:r>
              <a:rPr lang="en-US" sz="1200" b="0" i="0" u="none" strike="noStrike" kern="1200" cap="none" dirty="0" smtClean="0">
                <a:solidFill>
                  <a:schemeClr val="dk1"/>
                </a:solidFill>
                <a:effectLst/>
                <a:latin typeface="Calibri"/>
                <a:sym typeface="Calibri"/>
              </a:rPr>
              <a:t>And we identified over 72,000 items that may</a:t>
            </a:r>
            <a:r>
              <a:rPr lang="en-US" sz="1200" b="0" i="0" u="none" strike="noStrike" kern="1200" cap="none" baseline="0" dirty="0" smtClean="0">
                <a:solidFill>
                  <a:schemeClr val="dk1"/>
                </a:solidFill>
                <a:effectLst/>
                <a:latin typeface="Calibri"/>
                <a:sym typeface="Calibri"/>
              </a:rPr>
              <a:t> be in such poor condition that the owning library would hesitate to loan them out to other EAST libraries.  Again, these are items for which surplus copied, not already retained, exist at another EAST library.</a:t>
            </a:r>
            <a:endParaRPr lang="en-US" b="0" dirty="0" smtClean="0">
              <a:effectLst/>
            </a:endParaRPr>
          </a:p>
          <a:p>
            <a:pPr rtl="0"/>
            <a:r>
              <a:rPr lang="en-US" b="0" dirty="0" smtClean="0">
                <a:effectLst/>
              </a:rPr>
              <a:t> </a:t>
            </a:r>
          </a:p>
          <a:p>
            <a:pPr rtl="0"/>
            <a:r>
              <a:rPr lang="en-US" b="0" baseline="0" dirty="0" smtClean="0">
                <a:effectLst/>
              </a:rPr>
              <a:t>While the total of these numbers represents less than .01% of the collective EAST retained titles, we did believe – and the EAST Executive Committee concurred – that it was worth undertaking a mitigating strategy to retain additional copies when possible.</a:t>
            </a:r>
          </a:p>
          <a:p>
            <a:pPr rtl="0"/>
            <a:endParaRPr lang="en-US" b="0" baseline="0" dirty="0" smtClean="0">
              <a:effectLst/>
            </a:endParaRPr>
          </a:p>
          <a:p>
            <a:pPr rtl="0"/>
            <a:r>
              <a:rPr lang="en-US" b="0" baseline="0" dirty="0" smtClean="0">
                <a:effectLst/>
              </a:rPr>
              <a:t>As a result we have </a:t>
            </a:r>
            <a:r>
              <a:rPr lang="en-US" sz="1200" b="0" i="0" u="none" strike="noStrike" kern="1200" cap="none" dirty="0" smtClean="0">
                <a:solidFill>
                  <a:schemeClr val="dk1"/>
                </a:solidFill>
                <a:effectLst/>
                <a:latin typeface="Calibri"/>
                <a:ea typeface="Calibri"/>
                <a:cs typeface="Calibri"/>
                <a:sym typeface="Calibri"/>
              </a:rPr>
              <a:t> asked the Cohort 1 libraries to consider retaining the additional titles identified by the Deeper Dive into Data study, which will mitigate the risk of currently retained titles  being either missing or in poor condition. If additional retentions from Cohort 1 libraries are not possible, we recommend that these items are not de-accessioned. The majority</a:t>
            </a:r>
            <a:r>
              <a:rPr lang="en-US" sz="1200" b="0" i="0" u="none" strike="noStrike" kern="1200" cap="none" baseline="0" dirty="0" smtClean="0">
                <a:solidFill>
                  <a:schemeClr val="dk1"/>
                </a:solidFill>
                <a:effectLst/>
                <a:latin typeface="Calibri"/>
                <a:ea typeface="Calibri"/>
                <a:cs typeface="Calibri"/>
                <a:sym typeface="Calibri"/>
              </a:rPr>
              <a:t> of EAST libraries have agreed and will be undertaking work in the future to further retention commitments for these materials.</a:t>
            </a:r>
          </a:p>
          <a:p>
            <a:pPr rtl="0"/>
            <a:r>
              <a:rPr lang="en-US" sz="1200" b="0" i="0" u="none" strike="noStrike" kern="1200" cap="none" baseline="0" dirty="0" smtClean="0">
                <a:solidFill>
                  <a:schemeClr val="dk1"/>
                </a:solidFill>
                <a:effectLst/>
                <a:latin typeface="Calibri"/>
                <a:sym typeface="Calibri"/>
              </a:rPr>
              <a:t>In this way, we have ensured a direct impact of the validation sampling on the EAST retention commitments.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952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brings me</a:t>
            </a:r>
            <a:r>
              <a:rPr lang="en-US" baseline="0" dirty="0" smtClean="0"/>
              <a:t> to the end.  The Cohort 1 libraries are now working to take on the additional retention commitments from the deeper dive and we may, as we work with our Cohort 2 libraries on collection analysis and retention modeling, push some of these commitments to the Cohort 2 libraries.</a:t>
            </a:r>
          </a:p>
          <a:p>
            <a:r>
              <a:rPr lang="en-US" baseline="0" dirty="0" smtClean="0"/>
              <a:t>These 12 Cohort 2 libraries will also be replicating the validation sample study I just described in the fall of this year and we will be establishing a new Working Group to determine if we should refine our documentation or training materials for them.</a:t>
            </a:r>
          </a:p>
          <a:p>
            <a:r>
              <a:rPr lang="en-US" baseline="0" dirty="0" smtClean="0"/>
              <a:t>Finally, depending on the results of this second validation sample study, we hope to be able to determine if we should in fact make any modifications either to the Cohort 2 retention model or the process of allocating retentions across the libraries. For example, should we include in the model an additional retention copy for titles published before 1900?  Or, should we minimize allocating retention commitments to a particular library based on a higher likelihood of its being available?</a:t>
            </a:r>
          </a:p>
          <a:p>
            <a:endParaRPr lang="en-US" baseline="0" dirty="0" smtClean="0"/>
          </a:p>
          <a:p>
            <a:r>
              <a:rPr lang="en-US" baseline="0" dirty="0" smtClean="0"/>
              <a:t>I want to end by thanking Mellon for their support of this work.  It has been – and continues to be – fascinating for all involved and </a:t>
            </a:r>
            <a:r>
              <a:rPr lang="en-US" baseline="0" smtClean="0"/>
              <a:t>we hope </a:t>
            </a:r>
            <a:r>
              <a:rPr lang="en-US" baseline="0" dirty="0" smtClean="0"/>
              <a:t>is making a real contribution to the study of shared print.</a:t>
            </a:r>
          </a:p>
          <a:p>
            <a:endParaRPr lang="en-US" baseline="0" dirty="0" smtClean="0"/>
          </a:p>
          <a:p>
            <a:r>
              <a:rPr lang="en-US" baseline="0" dirty="0" smtClean="0"/>
              <a:t>Thank you.</a:t>
            </a: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250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12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701040" y="4473891"/>
            <a:ext cx="5608320" cy="3660456"/>
          </a:xfrm>
          <a:prstGeom prst="rect">
            <a:avLst/>
          </a:prstGeom>
          <a:noFill/>
          <a:ln>
            <a:noFill/>
          </a:ln>
        </p:spPr>
        <p:txBody>
          <a:bodyPr lIns="90675" tIns="90675" rIns="90675" bIns="90675" anchor="t" anchorCtr="0">
            <a:noAutofit/>
          </a:bodyPr>
          <a:lstStyle/>
          <a:p>
            <a:pPr>
              <a:buSzPct val="25000"/>
            </a:pPr>
            <a:r>
              <a:rPr lang="en-US" dirty="0" smtClean="0"/>
              <a:t>Just</a:t>
            </a:r>
            <a:r>
              <a:rPr lang="en-US" baseline="0" dirty="0" smtClean="0"/>
              <a:t> a reminder of the mission of EAST: we are </a:t>
            </a:r>
            <a:r>
              <a:rPr lang="en-US" dirty="0" smtClean="0"/>
              <a:t>a </a:t>
            </a:r>
            <a:r>
              <a:rPr lang="en-US" dirty="0"/>
              <a:t>shared print </a:t>
            </a:r>
            <a:r>
              <a:rPr lang="en-US" dirty="0" err="1"/>
              <a:t>intiative</a:t>
            </a:r>
            <a:r>
              <a:rPr lang="en-US" dirty="0"/>
              <a:t>, funded in part by the Andrew W. Mellon Foundation and Davis Educational Foundation.</a:t>
            </a:r>
          </a:p>
          <a:p>
            <a:pPr>
              <a:buSzPct val="25000"/>
            </a:pPr>
            <a:r>
              <a:rPr lang="en-US" dirty="0"/>
              <a:t>Our mission is to secure the scholarly print record in support of teaching, learning and research at a time when academic and research libraries are </a:t>
            </a:r>
            <a:r>
              <a:rPr lang="en-US" dirty="0" smtClean="0"/>
              <a:t>facing </a:t>
            </a:r>
            <a:r>
              <a:rPr lang="en-US" dirty="0"/>
              <a:t>severe space challenges and needing to withdrawn, in some cases, significant portions of their print collections</a:t>
            </a:r>
            <a:r>
              <a:rPr lang="en-US" dirty="0" smtClean="0"/>
              <a:t>.</a:t>
            </a:r>
          </a:p>
          <a:p>
            <a:pPr>
              <a:buSzPct val="25000"/>
            </a:pPr>
            <a:r>
              <a:rPr lang="en-US" dirty="0" smtClean="0"/>
              <a:t>EAST’s initial focus has been on print monographs and</a:t>
            </a:r>
            <a:r>
              <a:rPr lang="en-US" baseline="0" dirty="0" smtClean="0"/>
              <a:t> today I’ll be discussing our validation work with monographs.</a:t>
            </a:r>
          </a:p>
          <a:p>
            <a:pPr>
              <a:buSzPct val="25000"/>
            </a:pPr>
            <a:r>
              <a:rPr lang="en-US" baseline="0" dirty="0" smtClean="0"/>
              <a:t>We are just beginning collection analysis with 22 of our serials and journals retention partners, working with CRL and expect we’ll have a chance to update you on that work at a later date.</a:t>
            </a:r>
            <a:endParaRPr dirty="0"/>
          </a:p>
        </p:txBody>
      </p:sp>
      <p:sp>
        <p:nvSpPr>
          <p:cNvPr id="271" name="Shape 271"/>
          <p:cNvSpPr txBox="1">
            <a:spLocks noGrp="1"/>
          </p:cNvSpPr>
          <p:nvPr>
            <p:ph type="sldNum" idx="12"/>
          </p:nvPr>
        </p:nvSpPr>
        <p:spPr>
          <a:xfrm>
            <a:off x="3970939" y="8829966"/>
            <a:ext cx="3037840" cy="466433"/>
          </a:xfrm>
          <a:prstGeom prst="rect">
            <a:avLst/>
          </a:prstGeom>
          <a:noFill/>
          <a:ln>
            <a:noFill/>
          </a:ln>
        </p:spPr>
        <p:txBody>
          <a:bodyPr lIns="93155" tIns="46565" rIns="93155" bIns="46565"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01040" y="4473891"/>
            <a:ext cx="5608320" cy="3660456"/>
          </a:xfrm>
          <a:prstGeom prst="rect">
            <a:avLst/>
          </a:prstGeom>
          <a:noFill/>
          <a:ln>
            <a:noFill/>
          </a:ln>
        </p:spPr>
        <p:txBody>
          <a:bodyPr lIns="90675" tIns="90675" rIns="90675" bIns="90675" anchor="t" anchorCtr="0">
            <a:noAutofit/>
          </a:bodyPr>
          <a:lstStyle/>
          <a:p>
            <a:pPr>
              <a:buSzPct val="25000"/>
            </a:pPr>
            <a:r>
              <a:rPr lang="en-US" dirty="0"/>
              <a:t>EAST now has 59 institutional members which, as you see here, range from Maine to Florida.  51 of these area retention partners who make a commitment to retain the agreed upon materials for a minimum of 15 years in their local collections and make them available to other EAST members through standard ILL.</a:t>
            </a:r>
          </a:p>
          <a:p>
            <a:pPr>
              <a:buSzPct val="25000"/>
            </a:pPr>
            <a:r>
              <a:rPr lang="en-US" dirty="0"/>
              <a:t>The original 48 EAST members shown here in red (sometimes more pink) and our newest Cohort 2 libraries in Green.</a:t>
            </a:r>
          </a:p>
          <a:p>
            <a:pPr>
              <a:buSzPct val="25000"/>
            </a:pPr>
            <a:r>
              <a:rPr lang="en-US" dirty="0"/>
              <a:t>A feature of EAST is our diversity in collection size, type of library and collection philosophy.</a:t>
            </a:r>
            <a:endParaRPr dirty="0"/>
          </a:p>
        </p:txBody>
      </p:sp>
      <p:sp>
        <p:nvSpPr>
          <p:cNvPr id="242" name="Shape 24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other speakers have noted, integrating validation into a shared print program is infrequent.  A survey done last year of</a:t>
            </a:r>
            <a:r>
              <a:rPr lang="en-US" baseline="0" dirty="0" smtClean="0"/>
              <a:t> 14 shared print programs – EAST included – confirmed that the majority have NOT done validation, primarily due to the time and cost required.  Those who have or are considering it, do so primarily to increase confidence in the availability of materials for access and to reassure faculty and other academic stakeholders.  Both of these figured into EAST’s decision to undertake validation.  And, most important of all – one of our major funders – The Mellon Foundation – cared deeply about validation and provided funding to cover essentially 100% of the associated direct costs.</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39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original goals we established for our validation sample study:</a:t>
            </a:r>
          </a:p>
          <a:p>
            <a:pPr marL="228600" indent="-228600">
              <a:buAutoNum type="arabicPeriod"/>
            </a:pPr>
            <a:r>
              <a:rPr lang="en-US" dirty="0" smtClean="0"/>
              <a:t>First to develop a valid methodological approach to the study – this</a:t>
            </a:r>
            <a:r>
              <a:rPr lang="en-US" baseline="0" dirty="0" smtClean="0"/>
              <a:t> involved working closely with a statistical consultant from Brandeis University to ensure statistical validity of the sample and assist us with the data analysis</a:t>
            </a:r>
          </a:p>
          <a:p>
            <a:pPr marL="228600" indent="-228600">
              <a:buAutoNum type="arabicPeriod"/>
            </a:pPr>
            <a:r>
              <a:rPr lang="en-US" baseline="0" dirty="0" smtClean="0"/>
              <a:t>Second – our primary focus was to determine the likelihood of items being missing from our Retention Partners’ collections</a:t>
            </a:r>
          </a:p>
          <a:p>
            <a:pPr marL="228600" indent="-228600">
              <a:buAutoNum type="arabicPeriod"/>
            </a:pPr>
            <a:r>
              <a:rPr lang="en-US" baseline="0" dirty="0" smtClean="0"/>
              <a:t>And, third – having determined missing rates, to understand any factors that impact one library’s having a higher rate than another – what factors, if any, were correlated with higher </a:t>
            </a:r>
            <a:r>
              <a:rPr lang="en-US" baseline="0" dirty="0" err="1" smtClean="0"/>
              <a:t>missingness</a:t>
            </a:r>
            <a:r>
              <a:rPr lang="en-US" baseline="0" dirty="0" smtClean="0"/>
              <a:t>?</a:t>
            </a:r>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376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began</a:t>
            </a:r>
            <a:r>
              <a:rPr lang="en-US" baseline="0" dirty="0" smtClean="0"/>
              <a:t> discussions with a Validation Working Group of EAST members and became further acquainted with the </a:t>
            </a:r>
            <a:r>
              <a:rPr lang="en-US" baseline="0" dirty="0" err="1" smtClean="0"/>
              <a:t>GreenGlass</a:t>
            </a:r>
            <a:r>
              <a:rPr lang="en-US" baseline="0" dirty="0" smtClean="0"/>
              <a:t> and the processes we would be using for collection analysis and retention modeling, we added these goals.</a:t>
            </a:r>
          </a:p>
          <a:p>
            <a:pPr marL="171450" indent="-171450">
              <a:buFontTx/>
              <a:buChar char="-"/>
            </a:pPr>
            <a:r>
              <a:rPr lang="en-US" baseline="0" dirty="0" smtClean="0"/>
              <a:t>We agreed to include a cursory condition evaluation as part of the data collection.</a:t>
            </a:r>
          </a:p>
          <a:p>
            <a:pPr marL="171450" indent="-171450">
              <a:buFontTx/>
              <a:buChar char="-"/>
            </a:pPr>
            <a:r>
              <a:rPr lang="en-US" baseline="0" dirty="0" smtClean="0"/>
              <a:t>With this condition data available, we would be able to determine factors which were correlated with higher rates of poor condition </a:t>
            </a:r>
            <a:r>
              <a:rPr lang="en-US" baseline="0" dirty="0" err="1" smtClean="0"/>
              <a:t>materail</a:t>
            </a:r>
            <a:endParaRPr lang="en-US" baseline="0" dirty="0" smtClean="0"/>
          </a:p>
          <a:p>
            <a:pPr marL="171450" indent="-171450">
              <a:buFontTx/>
              <a:buChar char="-"/>
            </a:pPr>
            <a:r>
              <a:rPr lang="en-US" baseline="0" dirty="0" smtClean="0"/>
              <a:t>And, knowing both missing rates and condition information might further inform the retention modeling or retention allocation process for EAST.</a:t>
            </a:r>
          </a:p>
          <a:p>
            <a:pPr marL="171450" indent="-171450">
              <a:buFontTx/>
              <a:buChar char="-"/>
            </a:pPr>
            <a:endParaRPr lang="en-US" baseline="0" dirty="0" smtClean="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765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with our statistical consultant, we determined that a sample size of 6,000 items per library would ensure statistical validity.  This assumed that we anticipated that missing rates would be under 10% and that we were happy with a 1% confidence factor.  So, we worked with SCS – thank you SCS – to draw a random sample of items for each of the 40 participating libraries, giving us a full sample of 240,000 items.</a:t>
            </a:r>
          </a:p>
          <a:p>
            <a:r>
              <a:rPr lang="en-US" baseline="0" dirty="0" smtClean="0"/>
              <a:t>Our Data Librarian, Sara Amato, then worked with the libraries to ensure they could do an automated check of their local ILS systems to eliminate items k</a:t>
            </a:r>
            <a:r>
              <a:rPr lang="en-US" dirty="0" smtClean="0"/>
              <a:t>nown to be in circulation or in what we called a LMBO status - (lost, missing, billed or otherwise unavailable)</a:t>
            </a:r>
          </a:p>
          <a:p>
            <a:r>
              <a:rPr lang="en-US" dirty="0" smtClean="0"/>
              <a:t>The remaining</a:t>
            </a:r>
            <a:r>
              <a:rPr lang="en-US" baseline="0" dirty="0" smtClean="0"/>
              <a:t> list of items was then loaded into our data collection tool – more on that in a minute – in call number order and workers went to the shelves to first determine the presence of the item and, if it was present, to do a quick evaluation of the item’s condition.</a:t>
            </a:r>
          </a:p>
          <a:p>
            <a:r>
              <a:rPr lang="en-US" baseline="0" dirty="0" smtClean="0"/>
              <a:t>Once the data had been collected for a given session, it was uploaded.  Sara also created a dashboard for the EAST project team so that we could track progress of the data collection and see, in real time, actual availability numbers.  We became addicted to checking it daily.</a:t>
            </a:r>
            <a:endParaRPr lang="en-US" dirty="0" smtClean="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703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730250" y="1169988"/>
            <a:ext cx="5616575" cy="31591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707708" y="4505978"/>
            <a:ext cx="5661660" cy="368670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 data collection tool that Sara – with major input from the</a:t>
            </a:r>
            <a:r>
              <a:rPr lang="en-US" sz="1200" b="0" i="0" u="none" strike="noStrike" cap="none" baseline="0" dirty="0" smtClean="0">
                <a:solidFill>
                  <a:schemeClr val="dk1"/>
                </a:solidFill>
                <a:latin typeface="Calibri"/>
                <a:ea typeface="Calibri"/>
                <a:cs typeface="Calibri"/>
                <a:sym typeface="Calibri"/>
              </a:rPr>
              <a:t> EAST Working Group – designed is a Google App script that would was loaded onto a laptop or tablet, with an attached barcode scanner, and taken directly to the shelves as you see here – a student worker from U Mass Amherst. </a:t>
            </a: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Click -The worker would specify their location – in order to ensure the correct item set was downloaded – and request the number of items for that session.  </a:t>
            </a: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Click The tool would then display the call number and title.  The student would then indicate if the item was Present or Not on Shelf.  </a:t>
            </a: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Click - And, if they selected Present, they would do a cursory condition check indicating Excellent, Good or Poor condition.</a:t>
            </a: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At the completion of the session, the worker would be prompted to upload the data and could either continue with another session or be done.</a:t>
            </a: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We have provided all of the tool’s scripting, documentation, etc. through </a:t>
            </a:r>
            <a:r>
              <a:rPr lang="en-US" sz="1200" b="0" i="0" u="none" strike="noStrike" cap="none" baseline="0" dirty="0" err="1" smtClean="0">
                <a:solidFill>
                  <a:schemeClr val="dk1"/>
                </a:solidFill>
                <a:latin typeface="Calibri"/>
                <a:ea typeface="Calibri"/>
                <a:cs typeface="Calibri"/>
                <a:sym typeface="Calibri"/>
              </a:rPr>
              <a:t>github</a:t>
            </a:r>
            <a:r>
              <a:rPr lang="en-US" sz="1200" b="0" i="0" u="none" strike="noStrike" cap="none" baseline="0" dirty="0" smtClean="0">
                <a:solidFill>
                  <a:schemeClr val="dk1"/>
                </a:solidFill>
                <a:latin typeface="Calibri"/>
                <a:ea typeface="Calibri"/>
                <a:cs typeface="Calibri"/>
                <a:sym typeface="Calibri"/>
              </a:rPr>
              <a:t> per the </a:t>
            </a:r>
            <a:r>
              <a:rPr lang="en-US" sz="1200" b="0" i="0" u="none" strike="noStrike" cap="none" baseline="0" smtClean="0">
                <a:solidFill>
                  <a:schemeClr val="dk1"/>
                </a:solidFill>
                <a:latin typeface="Calibri"/>
                <a:ea typeface="Calibri"/>
                <a:cs typeface="Calibri"/>
                <a:sym typeface="Calibri"/>
              </a:rPr>
              <a:t>URL shown.</a:t>
            </a:r>
            <a:endParaRPr lang="en-US" sz="1200" b="0" i="0" u="none" strike="noStrike" cap="none" baseline="0" dirty="0" smtClean="0">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4008705" y="8893296"/>
            <a:ext cx="3066733" cy="469778"/>
          </a:xfrm>
          <a:prstGeom prst="rect">
            <a:avLst/>
          </a:prstGeom>
          <a:noFill/>
          <a:ln>
            <a:noFill/>
          </a:ln>
        </p:spPr>
        <p:txBody>
          <a:bodyPr lIns="93925" tIns="46950" rIns="93925" bIns="469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86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you see the results of the study</a:t>
            </a:r>
            <a:r>
              <a:rPr lang="en-US" altLang="en-US" baseline="0" dirty="0" smtClean="0"/>
              <a:t> – on average 97% of the items were determined to be available with an average 3% missing rate.  </a:t>
            </a:r>
          </a:p>
          <a:p>
            <a:r>
              <a:rPr lang="en-US" altLang="en-US" baseline="0" dirty="0" smtClean="0"/>
              <a:t>And, while there is some variability, no library had a rate higher than 10% as we had predicted; in fact the highest was 9.7%.</a:t>
            </a:r>
            <a:endParaRPr lang="en-US" alt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72D1DB-295B-4871-A042-18C073969883}"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3426805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524000" y="690935"/>
            <a:ext cx="9144000" cy="2097837"/>
          </a:xfrm>
          <a:prstGeom prst="rect">
            <a:avLst/>
          </a:prstGeom>
          <a:noFill/>
          <a:ln w="38100" cap="flat" cmpd="sng">
            <a:solidFill>
              <a:srgbClr val="A9C160"/>
            </a:solidFill>
            <a:prstDash val="solid"/>
            <a:round/>
            <a:headEnd type="none" w="med" len="med"/>
            <a:tailEnd type="none" w="med" len="med"/>
          </a:ln>
        </p:spPr>
        <p:txBody>
          <a:bodyPr lIns="91425" tIns="91425" rIns="91425" bIns="91425" anchor="b" anchorCtr="0"/>
          <a:lstStyle>
            <a:lvl1pPr marL="0" marR="0" lvl="0" indent="0" algn="ctr" rtl="0">
              <a:lnSpc>
                <a:spcPct val="90000"/>
              </a:lnSpc>
              <a:spcBef>
                <a:spcPts val="0"/>
              </a:spcBef>
              <a:spcAft>
                <a:spcPts val="0"/>
              </a:spcAft>
              <a:buClr>
                <a:srgbClr val="D1D3D4"/>
              </a:buClr>
              <a:buFont typeface="Candara"/>
              <a:buNone/>
              <a:defRPr sz="6600" b="0" i="1" u="none" strike="noStrike" cap="none">
                <a:solidFill>
                  <a:srgbClr val="D1D3D4"/>
                </a:solidFill>
                <a:latin typeface="Candara"/>
                <a:ea typeface="Candara"/>
                <a:cs typeface="Candara"/>
                <a:sym typeface="Candar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 name="Shape 16"/>
          <p:cNvSpPr txBox="1">
            <a:spLocks noGrp="1"/>
          </p:cNvSpPr>
          <p:nvPr>
            <p:ph type="subTitle" idx="1"/>
          </p:nvPr>
        </p:nvSpPr>
        <p:spPr>
          <a:xfrm>
            <a:off x="1524000" y="340600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rgbClr val="A9C160"/>
              </a:buClr>
              <a:buFont typeface="Arial"/>
              <a:buNone/>
              <a:defRPr sz="3200" b="1" i="0" u="none" strike="noStrike" cap="none">
                <a:solidFill>
                  <a:srgbClr val="A9C160"/>
                </a:solidFill>
                <a:latin typeface="Candara"/>
                <a:ea typeface="Candara"/>
                <a:cs typeface="Candara"/>
                <a:sym typeface="Candara"/>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ndara"/>
                <a:ea typeface="Candara"/>
                <a:cs typeface="Candara"/>
                <a:sym typeface="Candara"/>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ndara"/>
                <a:ea typeface="Candara"/>
                <a:cs typeface="Candara"/>
                <a:sym typeface="Candara"/>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ndara"/>
                <a:ea typeface="Candara"/>
                <a:cs typeface="Candara"/>
                <a:sym typeface="Candara"/>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ndara"/>
                <a:ea typeface="Candara"/>
                <a:cs typeface="Candara"/>
                <a:sym typeface="Candara"/>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ndara"/>
                <a:ea typeface="Candara"/>
                <a:cs typeface="Candara"/>
                <a:sym typeface="Candara"/>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ndara"/>
                <a:ea typeface="Candara"/>
                <a:cs typeface="Candara"/>
                <a:sym typeface="Candara"/>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ndara"/>
                <a:ea typeface="Candara"/>
                <a:cs typeface="Candara"/>
                <a:sym typeface="Candara"/>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ndara"/>
                <a:ea typeface="Candara"/>
                <a:cs typeface="Candara"/>
                <a:sym typeface="Candara"/>
              </a:defRPr>
            </a:lvl9pPr>
          </a:lstStyle>
          <a:p>
            <a:endParaRPr/>
          </a:p>
        </p:txBody>
      </p:sp>
      <p:sp>
        <p:nvSpPr>
          <p:cNvPr id="17" name="Shape 17"/>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pic>
        <p:nvPicPr>
          <p:cNvPr id="18" name="Shape 18"/>
          <p:cNvPicPr preferRelativeResize="0"/>
          <p:nvPr/>
        </p:nvPicPr>
        <p:blipFill rotWithShape="1">
          <a:blip r:embed="rId2">
            <a:alphaModFix/>
          </a:blip>
          <a:srcRect/>
          <a:stretch/>
        </p:blipFill>
        <p:spPr>
          <a:xfrm>
            <a:off x="0" y="5972367"/>
            <a:ext cx="2283333" cy="7578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0" y="365125"/>
            <a:ext cx="10515599" cy="1325562"/>
          </a:xfrm>
          <a:prstGeom prst="rect">
            <a:avLst/>
          </a:prstGeom>
          <a:solidFill>
            <a:schemeClr val="lt1"/>
          </a:solidFill>
          <a:ln>
            <a:noFill/>
          </a:ln>
        </p:spPr>
        <p:txBody>
          <a:bodyPr lIns="91425" tIns="91425" rIns="91425" bIns="91425" anchor="ctr" anchorCtr="0"/>
          <a:lstStyle>
            <a:lvl1pPr marL="0" marR="0" lvl="0" indent="0" algn="ctr" rtl="0">
              <a:lnSpc>
                <a:spcPct val="90000"/>
              </a:lnSpc>
              <a:spcBef>
                <a:spcPts val="0"/>
              </a:spcBef>
              <a:spcAft>
                <a:spcPts val="0"/>
              </a:spcAft>
              <a:buClr>
                <a:schemeClr val="dk1"/>
              </a:buClr>
              <a:buFont typeface="Candara"/>
              <a:buNone/>
              <a:defRPr sz="4400" b="0" i="0" u="none" strike="noStrike" cap="none">
                <a:solidFill>
                  <a:schemeClr val="dk1"/>
                </a:solidFill>
                <a:latin typeface="Candara"/>
                <a:ea typeface="Candara"/>
                <a:cs typeface="Candara"/>
                <a:sym typeface="Candar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6" name="Shape 26"/>
          <p:cNvSpPr txBox="1">
            <a:spLocks noGrp="1"/>
          </p:cNvSpPr>
          <p:nvPr>
            <p:ph type="body" idx="1"/>
          </p:nvPr>
        </p:nvSpPr>
        <p:spPr>
          <a:xfrm>
            <a:off x="838200" y="1825625"/>
            <a:ext cx="5181600" cy="3976084"/>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ndara"/>
                <a:ea typeface="Candara"/>
                <a:cs typeface="Candara"/>
                <a:sym typeface="Candara"/>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ndara"/>
                <a:ea typeface="Candara"/>
                <a:cs typeface="Candara"/>
                <a:sym typeface="Candara"/>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27" name="Shape 27"/>
          <p:cNvSpPr txBox="1">
            <a:spLocks noGrp="1"/>
          </p:cNvSpPr>
          <p:nvPr>
            <p:ph type="body" idx="2"/>
          </p:nvPr>
        </p:nvSpPr>
        <p:spPr>
          <a:xfrm>
            <a:off x="6172200" y="1825625"/>
            <a:ext cx="5181600" cy="3976084"/>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ndara"/>
                <a:ea typeface="Candara"/>
                <a:cs typeface="Candara"/>
                <a:sym typeface="Candara"/>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ndara"/>
                <a:ea typeface="Candara"/>
                <a:cs typeface="Candara"/>
                <a:sym typeface="Candara"/>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28" name="Shape 28"/>
          <p:cNvSpPr txBox="1">
            <a:spLocks noGrp="1"/>
          </p:cNvSpPr>
          <p:nvPr>
            <p:ph type="ftr" idx="11"/>
          </p:nvPr>
        </p:nvSpPr>
        <p:spPr>
          <a:xfrm>
            <a:off x="4177862" y="6351269"/>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spTree>
    <p:extLst>
      <p:ext uri="{BB962C8B-B14F-4D97-AF65-F5344CB8AC3E}">
        <p14:creationId xmlns:p14="http://schemas.microsoft.com/office/powerpoint/2010/main" val="387147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38200" y="365127"/>
            <a:ext cx="10515599" cy="1325562"/>
          </a:xfrm>
          <a:prstGeom prst="rect">
            <a:avLst/>
          </a:prstGeom>
          <a:solidFill>
            <a:schemeClr val="lt1"/>
          </a:solidFill>
          <a:ln w="9525" cap="flat" cmpd="sng">
            <a:solidFill>
              <a:srgbClr val="B2407F"/>
            </a:solidFill>
            <a:prstDash val="solid"/>
            <a:round/>
            <a:headEnd type="none" w="med" len="med"/>
            <a:tailEnd type="none" w="med" len="med"/>
          </a:ln>
        </p:spPr>
        <p:txBody>
          <a:bodyPr lIns="91425" tIns="91425" rIns="91425" bIns="91425" anchor="ctr" anchorCtr="0"/>
          <a:lstStyle>
            <a:lvl1pPr marL="0" marR="0" lvl="0" indent="0" algn="ctr" rtl="0">
              <a:lnSpc>
                <a:spcPct val="90000"/>
              </a:lnSpc>
              <a:spcBef>
                <a:spcPts val="0"/>
              </a:spcBef>
              <a:spcAft>
                <a:spcPts val="0"/>
              </a:spcAft>
              <a:buClr>
                <a:schemeClr val="dk1"/>
              </a:buClr>
              <a:buFont typeface="Candara"/>
              <a:buNone/>
              <a:defRPr sz="4400" b="0" i="0" u="none" strike="noStrike" cap="none">
                <a:solidFill>
                  <a:schemeClr val="dk1"/>
                </a:solidFill>
                <a:latin typeface="Candara"/>
                <a:ea typeface="Candara"/>
                <a:cs typeface="Candara"/>
                <a:sym typeface="Candar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838200" y="1825625"/>
            <a:ext cx="10515599" cy="3960319"/>
          </a:xfrm>
          <a:prstGeom prst="rect">
            <a:avLst/>
          </a:prstGeom>
          <a:noFill/>
          <a:ln>
            <a:noFill/>
          </a:ln>
        </p:spPr>
        <p:txBody>
          <a:bodyPr lIns="91425" tIns="91425" rIns="91425" bIns="91425" anchor="t" anchorCtr="0"/>
          <a:lstStyle>
            <a:lvl1pPr marL="228600" marR="0" lvl="0" indent="304800" algn="l" rtl="0">
              <a:lnSpc>
                <a:spcPct val="90000"/>
              </a:lnSpc>
              <a:spcBef>
                <a:spcPts val="1000"/>
              </a:spcBef>
              <a:spcAft>
                <a:spcPts val="0"/>
              </a:spcAft>
              <a:buClr>
                <a:srgbClr val="1A4B78"/>
              </a:buClr>
              <a:buSzPct val="100000"/>
              <a:buFont typeface="Arial"/>
              <a:buChar char="•"/>
              <a:defRPr sz="2800" b="0" i="0" u="none" strike="noStrike" cap="none">
                <a:solidFill>
                  <a:srgbClr val="1A4B78"/>
                </a:solidFill>
                <a:latin typeface="Candara"/>
                <a:ea typeface="Candara"/>
                <a:cs typeface="Candara"/>
                <a:sym typeface="Candara"/>
              </a:defRPr>
            </a:lvl1pPr>
            <a:lvl2pPr marL="685800" marR="0" lvl="1" indent="228600" algn="l" rtl="0">
              <a:lnSpc>
                <a:spcPct val="90000"/>
              </a:lnSpc>
              <a:spcBef>
                <a:spcPts val="500"/>
              </a:spcBef>
              <a:spcAft>
                <a:spcPts val="0"/>
              </a:spcAft>
              <a:buClr>
                <a:srgbClr val="1A4B78"/>
              </a:buClr>
              <a:buSzPct val="100000"/>
              <a:buFont typeface="Arial"/>
              <a:buChar char="•"/>
              <a:defRPr sz="2400" b="0" i="0" u="none" strike="noStrike" cap="none">
                <a:solidFill>
                  <a:srgbClr val="1A4B78"/>
                </a:solidFill>
                <a:latin typeface="Candara"/>
                <a:ea typeface="Candara"/>
                <a:cs typeface="Candara"/>
                <a:sym typeface="Candara"/>
              </a:defRPr>
            </a:lvl2pPr>
            <a:lvl3pPr marL="1143000" marR="0" lvl="2" indent="152400" algn="l" rtl="0">
              <a:lnSpc>
                <a:spcPct val="90000"/>
              </a:lnSpc>
              <a:spcBef>
                <a:spcPts val="500"/>
              </a:spcBef>
              <a:spcAft>
                <a:spcPts val="0"/>
              </a:spcAft>
              <a:buClr>
                <a:srgbClr val="1A4B78"/>
              </a:buClr>
              <a:buSzPct val="100000"/>
              <a:buFont typeface="Arial"/>
              <a:buChar char="•"/>
              <a:defRPr sz="2000" b="0" i="0" u="none" strike="noStrike" cap="none">
                <a:solidFill>
                  <a:srgbClr val="1A4B78"/>
                </a:solidFill>
                <a:latin typeface="Candara"/>
                <a:ea typeface="Candara"/>
                <a:cs typeface="Candara"/>
                <a:sym typeface="Candara"/>
              </a:defRPr>
            </a:lvl3pPr>
            <a:lvl4pPr marL="1600200" marR="0" lvl="3" indent="114300" algn="l" rtl="0">
              <a:lnSpc>
                <a:spcPct val="90000"/>
              </a:lnSpc>
              <a:spcBef>
                <a:spcPts val="500"/>
              </a:spcBef>
              <a:spcAft>
                <a:spcPts val="0"/>
              </a:spcAft>
              <a:buClr>
                <a:srgbClr val="1A4B78"/>
              </a:buClr>
              <a:buSzPct val="100000"/>
              <a:buFont typeface="Arial"/>
              <a:buChar char="•"/>
              <a:defRPr sz="1800" b="0" i="0" u="none" strike="noStrike" cap="none">
                <a:solidFill>
                  <a:srgbClr val="1A4B78"/>
                </a:solidFill>
                <a:latin typeface="Candara"/>
                <a:ea typeface="Candara"/>
                <a:cs typeface="Candara"/>
                <a:sym typeface="Candara"/>
              </a:defRPr>
            </a:lvl4pPr>
            <a:lvl5pPr marL="2057400" marR="0" lvl="4" indent="114300" algn="l" rtl="0">
              <a:lnSpc>
                <a:spcPct val="90000"/>
              </a:lnSpc>
              <a:spcBef>
                <a:spcPts val="500"/>
              </a:spcBef>
              <a:spcAft>
                <a:spcPts val="0"/>
              </a:spcAft>
              <a:buClr>
                <a:srgbClr val="1A4B78"/>
              </a:buClr>
              <a:buSzPct val="100000"/>
              <a:buFont typeface="Arial"/>
              <a:buChar char="•"/>
              <a:defRPr sz="1800" b="0" i="0" u="none" strike="noStrike" cap="none">
                <a:solidFill>
                  <a:srgbClr val="1A4B78"/>
                </a:solidFill>
                <a:latin typeface="Candara"/>
                <a:ea typeface="Candara"/>
                <a:cs typeface="Candara"/>
                <a:sym typeface="Candara"/>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22" name="Shape 22"/>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Shape 23"/>
        <p:cNvGrpSpPr/>
        <p:nvPr/>
      </p:nvGrpSpPr>
      <p:grpSpPr>
        <a:xfrm>
          <a:off x="0" y="0"/>
          <a:ext cx="0" cy="0"/>
          <a:chOff x="0" y="0"/>
          <a:chExt cx="0" cy="0"/>
        </a:xfrm>
      </p:grpSpPr>
      <p:sp>
        <p:nvSpPr>
          <p:cNvPr id="24" name="Shape 24"/>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9787" y="365127"/>
            <a:ext cx="10515599" cy="1325562"/>
          </a:xfrm>
          <a:prstGeom prst="rect">
            <a:avLst/>
          </a:prstGeom>
          <a:solidFill>
            <a:schemeClr val="lt1"/>
          </a:solidFill>
          <a:ln w="25400" cap="flat" cmpd="sng">
            <a:solidFill>
              <a:srgbClr val="D1D3D4"/>
            </a:solidFill>
            <a:prstDash val="solid"/>
            <a:round/>
            <a:headEnd type="none" w="med" len="med"/>
            <a:tailEnd type="none" w="med" len="med"/>
          </a:ln>
        </p:spPr>
        <p:txBody>
          <a:bodyPr lIns="91425" tIns="91425" rIns="91425" bIns="91425" anchor="ctr" anchorCtr="0"/>
          <a:lstStyle>
            <a:lvl1pPr marL="0" marR="0" lvl="0" indent="0" algn="ctr" rtl="0">
              <a:lnSpc>
                <a:spcPct val="90000"/>
              </a:lnSpc>
              <a:spcBef>
                <a:spcPts val="0"/>
              </a:spcBef>
              <a:spcAft>
                <a:spcPts val="0"/>
              </a:spcAft>
              <a:buClr>
                <a:schemeClr val="dk1"/>
              </a:buClr>
              <a:buFont typeface="Candara"/>
              <a:buNone/>
              <a:defRPr sz="4400" b="0" i="0" u="none" strike="noStrike" cap="none">
                <a:solidFill>
                  <a:schemeClr val="dk1"/>
                </a:solidFill>
                <a:latin typeface="Candara"/>
                <a:ea typeface="Candara"/>
                <a:cs typeface="Candara"/>
                <a:sym typeface="Candar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ndara"/>
                <a:ea typeface="Candara"/>
                <a:cs typeface="Candara"/>
                <a:sym typeface="Candara"/>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ndara"/>
                <a:ea typeface="Candara"/>
                <a:cs typeface="Candara"/>
                <a:sym typeface="Candara"/>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ndara"/>
                <a:ea typeface="Candara"/>
                <a:cs typeface="Candara"/>
                <a:sym typeface="Candara"/>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9pPr>
          </a:lstStyle>
          <a:p>
            <a:endParaRPr/>
          </a:p>
        </p:txBody>
      </p:sp>
      <p:sp>
        <p:nvSpPr>
          <p:cNvPr id="28" name="Shape 28"/>
          <p:cNvSpPr txBox="1">
            <a:spLocks noGrp="1"/>
          </p:cNvSpPr>
          <p:nvPr>
            <p:ph type="body" idx="2"/>
          </p:nvPr>
        </p:nvSpPr>
        <p:spPr>
          <a:xfrm>
            <a:off x="839787" y="2505075"/>
            <a:ext cx="5157787" cy="3312401"/>
          </a:xfrm>
          <a:prstGeom prst="rect">
            <a:avLst/>
          </a:prstGeom>
          <a:noFill/>
          <a:ln>
            <a:noFill/>
          </a:ln>
        </p:spPr>
        <p:txBody>
          <a:bodyPr lIns="91425" tIns="91425" rIns="91425" bIns="91425"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ndara"/>
                <a:ea typeface="Candara"/>
                <a:cs typeface="Candara"/>
                <a:sym typeface="Candara"/>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ndara"/>
                <a:ea typeface="Candara"/>
                <a:cs typeface="Candara"/>
                <a:sym typeface="Candara"/>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29" name="Shape 29"/>
          <p:cNvSpPr txBox="1">
            <a:spLocks noGrp="1"/>
          </p:cNvSpPr>
          <p:nvPr>
            <p:ph type="body" idx="3"/>
          </p:nvPr>
        </p:nvSpPr>
        <p:spPr>
          <a:xfrm>
            <a:off x="6172201" y="1681163"/>
            <a:ext cx="5183186"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ndara"/>
                <a:ea typeface="Candara"/>
                <a:cs typeface="Candara"/>
                <a:sym typeface="Candara"/>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ndara"/>
                <a:ea typeface="Candara"/>
                <a:cs typeface="Candara"/>
                <a:sym typeface="Candara"/>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ndara"/>
                <a:ea typeface="Candara"/>
                <a:cs typeface="Candara"/>
                <a:sym typeface="Candara"/>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ndara"/>
                <a:ea typeface="Candara"/>
                <a:cs typeface="Candara"/>
                <a:sym typeface="Candara"/>
              </a:defRPr>
            </a:lvl9pPr>
          </a:lstStyle>
          <a:p>
            <a:endParaRPr/>
          </a:p>
        </p:txBody>
      </p:sp>
      <p:sp>
        <p:nvSpPr>
          <p:cNvPr id="30" name="Shape 30"/>
          <p:cNvSpPr txBox="1">
            <a:spLocks noGrp="1"/>
          </p:cNvSpPr>
          <p:nvPr>
            <p:ph type="body" idx="4"/>
          </p:nvPr>
        </p:nvSpPr>
        <p:spPr>
          <a:xfrm>
            <a:off x="6172201" y="2505075"/>
            <a:ext cx="5183186" cy="3312401"/>
          </a:xfrm>
          <a:prstGeom prst="rect">
            <a:avLst/>
          </a:prstGeom>
          <a:noFill/>
          <a:ln>
            <a:noFill/>
          </a:ln>
        </p:spPr>
        <p:txBody>
          <a:bodyPr lIns="91425" tIns="91425" rIns="91425" bIns="91425"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ndara"/>
                <a:ea typeface="Candara"/>
                <a:cs typeface="Candara"/>
                <a:sym typeface="Candara"/>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ndara"/>
                <a:ea typeface="Candara"/>
                <a:cs typeface="Candara"/>
                <a:sym typeface="Candara"/>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31" name="Shape 31"/>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Shape 32"/>
        <p:cNvGrpSpPr/>
        <p:nvPr/>
      </p:nvGrpSpPr>
      <p:grpSpPr>
        <a:xfrm>
          <a:off x="0" y="0"/>
          <a:ext cx="0" cy="0"/>
          <a:chOff x="0" y="0"/>
          <a:chExt cx="0" cy="0"/>
        </a:xfrm>
      </p:grpSpPr>
      <p:sp>
        <p:nvSpPr>
          <p:cNvPr id="33" name="Shape 33"/>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pic>
        <p:nvPicPr>
          <p:cNvPr id="34" name="Shape 34"/>
          <p:cNvPicPr preferRelativeResize="0"/>
          <p:nvPr/>
        </p:nvPicPr>
        <p:blipFill rotWithShape="1">
          <a:blip r:embed="rId2">
            <a:alphaModFix/>
          </a:blip>
          <a:srcRect/>
          <a:stretch/>
        </p:blipFill>
        <p:spPr>
          <a:xfrm>
            <a:off x="2367722" y="3161433"/>
            <a:ext cx="7130543" cy="2847957"/>
          </a:xfrm>
          <a:prstGeom prst="rect">
            <a:avLst/>
          </a:prstGeom>
          <a:noFill/>
          <a:ln>
            <a:noFill/>
          </a:ln>
        </p:spPr>
      </p:pic>
      <p:sp>
        <p:nvSpPr>
          <p:cNvPr id="35" name="Shape 35"/>
          <p:cNvSpPr txBox="1"/>
          <p:nvPr/>
        </p:nvSpPr>
        <p:spPr>
          <a:xfrm>
            <a:off x="3533291" y="463829"/>
            <a:ext cx="5125421" cy="132343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ndara"/>
              <a:buNone/>
            </a:pPr>
            <a:r>
              <a:rPr lang="en-US" sz="8000" b="0" i="0" u="none" strike="noStrike" cap="none">
                <a:solidFill>
                  <a:schemeClr val="dk1"/>
                </a:solidFill>
                <a:latin typeface="Candara"/>
                <a:ea typeface="Candara"/>
                <a:cs typeface="Candara"/>
                <a:sym typeface="Candara"/>
              </a:rPr>
              <a:t>Thank  you.</a:t>
            </a:r>
          </a:p>
        </p:txBody>
      </p:sp>
      <p:sp>
        <p:nvSpPr>
          <p:cNvPr id="36" name="Shape 36"/>
          <p:cNvSpPr/>
          <p:nvPr/>
        </p:nvSpPr>
        <p:spPr>
          <a:xfrm>
            <a:off x="7181078" y="5202780"/>
            <a:ext cx="1662831"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ndara"/>
              <a:buNone/>
            </a:pPr>
            <a:r>
              <a:rPr lang="en-US" sz="1200" b="0" i="0" u="none" strike="noStrike" cap="none">
                <a:solidFill>
                  <a:schemeClr val="dk1"/>
                </a:solidFill>
                <a:latin typeface="Candara"/>
                <a:ea typeface="Candara"/>
                <a:cs typeface="Candara"/>
                <a:sym typeface="Candara"/>
              </a:rPr>
              <a:t>Education, Owl graphics by Freepik, Flaticon, CC BY 3.0 (via Logo Maker)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9787" y="457200"/>
            <a:ext cx="3932237" cy="1600198"/>
          </a:xfrm>
          <a:prstGeom prst="rect">
            <a:avLst/>
          </a:prstGeom>
          <a:solidFill>
            <a:schemeClr val="lt1"/>
          </a:solidFill>
          <a:ln w="9525" cap="flat" cmpd="sng">
            <a:solidFill>
              <a:srgbClr val="B2407F"/>
            </a:solidFill>
            <a:prstDash val="solid"/>
            <a:round/>
            <a:headEnd type="none" w="med" len="med"/>
            <a:tailEnd type="none" w="med" len="med"/>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andara"/>
              <a:buNone/>
              <a:defRPr sz="3200" b="0" i="0" u="none" strike="noStrike" cap="none">
                <a:solidFill>
                  <a:schemeClr val="dk1"/>
                </a:solidFill>
                <a:latin typeface="Candara"/>
                <a:ea typeface="Candara"/>
                <a:cs typeface="Candara"/>
                <a:sym typeface="Candar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9" name="Shape 39"/>
          <p:cNvSpPr txBox="1">
            <a:spLocks noGrp="1"/>
          </p:cNvSpPr>
          <p:nvPr>
            <p:ph type="body" idx="1"/>
          </p:nvPr>
        </p:nvSpPr>
        <p:spPr>
          <a:xfrm>
            <a:off x="5183187" y="987425"/>
            <a:ext cx="6172199" cy="4873623"/>
          </a:xfrm>
          <a:prstGeom prst="rect">
            <a:avLst/>
          </a:prstGeom>
          <a:noFill/>
          <a:ln>
            <a:noFill/>
          </a:ln>
        </p:spPr>
        <p:txBody>
          <a:bodyPr lIns="91425" tIns="91425" rIns="91425" bIns="91425" anchor="t" anchorCtr="0"/>
          <a:lstStyle>
            <a:lvl1pPr marL="228600" marR="0" lvl="0" indent="3810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ndara"/>
                <a:ea typeface="Candara"/>
                <a:cs typeface="Candara"/>
                <a:sym typeface="Candara"/>
              </a:defRPr>
            </a:lvl1pPr>
            <a:lvl2pPr marL="685800" marR="0" lvl="1" indent="3048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ndara"/>
                <a:ea typeface="Candara"/>
                <a:cs typeface="Candara"/>
                <a:sym typeface="Candara"/>
              </a:defRPr>
            </a:lvl2pPr>
            <a:lvl3pPr marL="1143000" marR="0" lvl="2"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ndara"/>
                <a:ea typeface="Candara"/>
                <a:cs typeface="Candara"/>
                <a:sym typeface="Candara"/>
              </a:defRPr>
            </a:lvl3pPr>
            <a:lvl4pPr marL="1600200" marR="0" lvl="3"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4pPr>
            <a:lvl5pPr marL="2057400" marR="0" lvl="4"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5pPr>
            <a:lvl6pPr marL="2514600" marR="0" lvl="5"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6pPr>
            <a:lvl7pPr marL="2971800" marR="0" lvl="6"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7pPr>
            <a:lvl8pPr marL="3429000" marR="0" lvl="7"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8pPr>
            <a:lvl9pPr marL="3886200" marR="0" lvl="8"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9pPr>
          </a:lstStyle>
          <a:p>
            <a:endParaRPr/>
          </a:p>
        </p:txBody>
      </p:sp>
      <p:sp>
        <p:nvSpPr>
          <p:cNvPr id="40" name="Shape 40"/>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ndara"/>
                <a:ea typeface="Candara"/>
                <a:cs typeface="Candara"/>
                <a:sym typeface="Candara"/>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ndara"/>
                <a:ea typeface="Candara"/>
                <a:cs typeface="Candara"/>
                <a:sym typeface="Candara"/>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ndara"/>
                <a:ea typeface="Candara"/>
                <a:cs typeface="Candara"/>
                <a:sym typeface="Candara"/>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9pPr>
          </a:lstStyle>
          <a:p>
            <a:endParaRPr/>
          </a:p>
        </p:txBody>
      </p:sp>
      <p:sp>
        <p:nvSpPr>
          <p:cNvPr id="41" name="Shape 41"/>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3932237" cy="1600198"/>
          </a:xfrm>
          <a:prstGeom prst="rect">
            <a:avLst/>
          </a:prstGeom>
          <a:solidFill>
            <a:schemeClr val="lt1"/>
          </a:solidFill>
          <a:ln w="9525" cap="flat" cmpd="sng">
            <a:solidFill>
              <a:srgbClr val="B2407F"/>
            </a:solidFill>
            <a:prstDash val="solid"/>
            <a:round/>
            <a:headEnd type="none" w="med" len="med"/>
            <a:tailEnd type="none" w="med" len="med"/>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andara"/>
              <a:buNone/>
              <a:defRPr sz="3200" b="0" i="0" u="none" strike="noStrike" cap="none">
                <a:solidFill>
                  <a:schemeClr val="dk1"/>
                </a:solidFill>
                <a:latin typeface="Candara"/>
                <a:ea typeface="Candara"/>
                <a:cs typeface="Candara"/>
                <a:sym typeface="Candar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a:spLocks noGrp="1"/>
          </p:cNvSpPr>
          <p:nvPr>
            <p:ph type="pic" idx="2"/>
          </p:nvPr>
        </p:nvSpPr>
        <p:spPr>
          <a:xfrm>
            <a:off x="5183187" y="987425"/>
            <a:ext cx="6172199" cy="4873623"/>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ndara"/>
                <a:ea typeface="Candara"/>
                <a:cs typeface="Candara"/>
                <a:sym typeface="Candara"/>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ndara"/>
                <a:ea typeface="Candara"/>
                <a:cs typeface="Candara"/>
                <a:sym typeface="Candara"/>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ndara"/>
                <a:ea typeface="Candara"/>
                <a:cs typeface="Candara"/>
                <a:sym typeface="Candara"/>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ndara"/>
                <a:ea typeface="Candara"/>
                <a:cs typeface="Candara"/>
                <a:sym typeface="Candara"/>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ndara"/>
                <a:ea typeface="Candara"/>
                <a:cs typeface="Candara"/>
                <a:sym typeface="Candara"/>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ndara"/>
                <a:ea typeface="Candara"/>
                <a:cs typeface="Candara"/>
                <a:sym typeface="Candara"/>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ndara"/>
                <a:ea typeface="Candara"/>
                <a:cs typeface="Candara"/>
                <a:sym typeface="Candara"/>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ndara"/>
                <a:ea typeface="Candara"/>
                <a:cs typeface="Candara"/>
                <a:sym typeface="Candara"/>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ndara"/>
                <a:ea typeface="Candara"/>
                <a:cs typeface="Candara"/>
                <a:sym typeface="Candara"/>
              </a:defRPr>
            </a:lvl9pPr>
          </a:lstStyle>
          <a:p>
            <a:endParaRPr/>
          </a:p>
        </p:txBody>
      </p:sp>
      <p:sp>
        <p:nvSpPr>
          <p:cNvPr id="45" name="Shape 4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ndara"/>
                <a:ea typeface="Candara"/>
                <a:cs typeface="Candara"/>
                <a:sym typeface="Candara"/>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ndara"/>
                <a:ea typeface="Candara"/>
                <a:cs typeface="Candara"/>
                <a:sym typeface="Candara"/>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ndara"/>
                <a:ea typeface="Candara"/>
                <a:cs typeface="Candara"/>
                <a:sym typeface="Candara"/>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ndara"/>
                <a:ea typeface="Candara"/>
                <a:cs typeface="Candara"/>
                <a:sym typeface="Candara"/>
              </a:defRPr>
            </a:lvl9pPr>
          </a:lstStyle>
          <a:p>
            <a:endParaRPr/>
          </a:p>
        </p:txBody>
      </p:sp>
      <p:sp>
        <p:nvSpPr>
          <p:cNvPr id="46" name="Shape 46"/>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38200" y="365127"/>
            <a:ext cx="10515599" cy="1325562"/>
          </a:xfrm>
          <a:prstGeom prst="rect">
            <a:avLst/>
          </a:prstGeom>
          <a:solidFill>
            <a:schemeClr val="lt1"/>
          </a:solidFill>
          <a:ln w="9525" cap="flat" cmpd="sng">
            <a:solidFill>
              <a:srgbClr val="B2407F"/>
            </a:solidFill>
            <a:prstDash val="solid"/>
            <a:round/>
            <a:headEnd type="none" w="med" len="med"/>
            <a:tailEnd type="none" w="med" len="med"/>
          </a:ln>
        </p:spPr>
        <p:txBody>
          <a:bodyPr lIns="91425" tIns="91425" rIns="91425" bIns="91425" anchor="ctr" anchorCtr="0"/>
          <a:lstStyle>
            <a:lvl1pPr marL="0" marR="0" lvl="0" indent="0" algn="ctr" rtl="0">
              <a:lnSpc>
                <a:spcPct val="90000"/>
              </a:lnSpc>
              <a:spcBef>
                <a:spcPts val="0"/>
              </a:spcBef>
              <a:spcAft>
                <a:spcPts val="0"/>
              </a:spcAft>
              <a:buClr>
                <a:schemeClr val="dk1"/>
              </a:buClr>
              <a:buFont typeface="Candara"/>
              <a:buNone/>
              <a:defRPr sz="4400" b="0" i="0" u="none" strike="noStrike" cap="none">
                <a:solidFill>
                  <a:schemeClr val="dk1"/>
                </a:solidFill>
                <a:latin typeface="Candara"/>
                <a:ea typeface="Candara"/>
                <a:cs typeface="Candara"/>
                <a:sym typeface="Candar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body" idx="1"/>
          </p:nvPr>
        </p:nvSpPr>
        <p:spPr>
          <a:xfrm rot="5400000">
            <a:off x="4086542" y="-1422715"/>
            <a:ext cx="4018915" cy="10515599"/>
          </a:xfrm>
          <a:prstGeom prst="rect">
            <a:avLst/>
          </a:prstGeom>
          <a:noFill/>
          <a:ln>
            <a:noFill/>
          </a:ln>
        </p:spPr>
        <p:txBody>
          <a:bodyPr lIns="91425" tIns="91425" rIns="91425" bIns="91425"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ndara"/>
                <a:ea typeface="Candara"/>
                <a:cs typeface="Candara"/>
                <a:sym typeface="Candara"/>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ndara"/>
                <a:ea typeface="Candara"/>
                <a:cs typeface="Candara"/>
                <a:sym typeface="Candara"/>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50" name="Shape 50"/>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rot="5400000">
            <a:off x="7313173" y="1776852"/>
            <a:ext cx="5452350" cy="2628899"/>
          </a:xfrm>
          <a:prstGeom prst="rect">
            <a:avLst/>
          </a:prstGeom>
          <a:solidFill>
            <a:schemeClr val="lt1"/>
          </a:solidFill>
          <a:ln w="9525" cap="flat" cmpd="sng">
            <a:solidFill>
              <a:srgbClr val="B2407F"/>
            </a:solidFill>
            <a:prstDash val="solid"/>
            <a:round/>
            <a:headEnd type="none" w="med" len="med"/>
            <a:tailEnd type="none" w="med" len="med"/>
          </a:ln>
        </p:spPr>
        <p:txBody>
          <a:bodyPr lIns="91425" tIns="91425" rIns="91425" bIns="91425" anchor="ctr" anchorCtr="0"/>
          <a:lstStyle>
            <a:lvl1pPr marL="0" marR="0" lvl="0" indent="0" algn="ctr" rtl="0">
              <a:lnSpc>
                <a:spcPct val="90000"/>
              </a:lnSpc>
              <a:spcBef>
                <a:spcPts val="0"/>
              </a:spcBef>
              <a:spcAft>
                <a:spcPts val="0"/>
              </a:spcAft>
              <a:buClr>
                <a:schemeClr val="dk1"/>
              </a:buClr>
              <a:buFont typeface="Candara"/>
              <a:buNone/>
              <a:defRPr sz="4400" b="0" i="0" u="none" strike="noStrike" cap="none">
                <a:solidFill>
                  <a:schemeClr val="dk1"/>
                </a:solidFill>
                <a:latin typeface="Candara"/>
                <a:ea typeface="Candara"/>
                <a:cs typeface="Candara"/>
                <a:sym typeface="Candar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3" name="Shape 53"/>
          <p:cNvSpPr txBox="1">
            <a:spLocks noGrp="1"/>
          </p:cNvSpPr>
          <p:nvPr>
            <p:ph type="body" idx="1"/>
          </p:nvPr>
        </p:nvSpPr>
        <p:spPr>
          <a:xfrm rot="5400000">
            <a:off x="1979173" y="-775847"/>
            <a:ext cx="5452350" cy="7734299"/>
          </a:xfrm>
          <a:prstGeom prst="rect">
            <a:avLst/>
          </a:prstGeom>
          <a:noFill/>
          <a:ln>
            <a:noFill/>
          </a:ln>
        </p:spPr>
        <p:txBody>
          <a:bodyPr lIns="91425" tIns="91425" rIns="91425" bIns="91425"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ndara"/>
                <a:ea typeface="Candara"/>
                <a:cs typeface="Candara"/>
                <a:sym typeface="Candara"/>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ndara"/>
                <a:ea typeface="Candara"/>
                <a:cs typeface="Candara"/>
                <a:sym typeface="Candara"/>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54" name="Shape 54"/>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7"/>
            <a:ext cx="10515599" cy="1325562"/>
          </a:xfrm>
          <a:prstGeom prst="rect">
            <a:avLst/>
          </a:prstGeom>
          <a:solidFill>
            <a:schemeClr val="lt1"/>
          </a:solidFill>
          <a:ln w="25400" cap="flat" cmpd="sng">
            <a:solidFill>
              <a:srgbClr val="D1D3D4"/>
            </a:solidFill>
            <a:prstDash val="solid"/>
            <a:round/>
            <a:headEnd type="none" w="med" len="med"/>
            <a:tailEnd type="none" w="med" len="med"/>
          </a:ln>
        </p:spPr>
        <p:txBody>
          <a:bodyPr lIns="91425" tIns="91425" rIns="91425" bIns="91425" anchor="ctr" anchorCtr="0"/>
          <a:lstStyle>
            <a:lvl1pPr marL="0" marR="0" lvl="0" indent="0" algn="ctr" rtl="0">
              <a:lnSpc>
                <a:spcPct val="90000"/>
              </a:lnSpc>
              <a:spcBef>
                <a:spcPts val="0"/>
              </a:spcBef>
              <a:spcAft>
                <a:spcPts val="0"/>
              </a:spcAft>
              <a:buClr>
                <a:schemeClr val="dk1"/>
              </a:buClr>
              <a:buFont typeface="Candara"/>
              <a:buNone/>
              <a:defRPr sz="4400" b="0" i="0" u="none" strike="noStrike" cap="none">
                <a:solidFill>
                  <a:schemeClr val="dk1"/>
                </a:solidFill>
                <a:latin typeface="Candara"/>
                <a:ea typeface="Candara"/>
                <a:cs typeface="Candara"/>
                <a:sym typeface="Candar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599" cy="4018915"/>
          </a:xfrm>
          <a:prstGeom prst="rect">
            <a:avLst/>
          </a:prstGeom>
          <a:noFill/>
          <a:ln>
            <a:noFill/>
          </a:ln>
        </p:spPr>
        <p:txBody>
          <a:bodyPr lIns="91425" tIns="91425" rIns="91425" bIns="91425"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ndara"/>
                <a:ea typeface="Candara"/>
                <a:cs typeface="Candara"/>
                <a:sym typeface="Candara"/>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ndara"/>
                <a:ea typeface="Candara"/>
                <a:cs typeface="Candara"/>
                <a:sym typeface="Candara"/>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ndara"/>
                <a:ea typeface="Candara"/>
                <a:cs typeface="Candara"/>
                <a:sym typeface="Candara"/>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ndara"/>
                <a:ea typeface="Candara"/>
                <a:cs typeface="Candara"/>
                <a:sym typeface="Candara"/>
              </a:defRPr>
            </a:lvl9pPr>
          </a:lstStyle>
          <a:p>
            <a:endParaRPr/>
          </a:p>
        </p:txBody>
      </p:sp>
      <p:sp>
        <p:nvSpPr>
          <p:cNvPr id="12" name="Shape 12"/>
          <p:cNvSpPr txBox="1">
            <a:spLocks noGrp="1"/>
          </p:cNvSpPr>
          <p:nvPr>
            <p:ph type="ftr" idx="11"/>
          </p:nvPr>
        </p:nvSpPr>
        <p:spPr>
          <a:xfrm>
            <a:off x="4177862" y="6351271"/>
            <a:ext cx="41148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A9C"/>
              </a:buClr>
              <a:buFont typeface="Candara"/>
              <a:buNone/>
              <a:defRPr sz="1200" b="0" i="0" u="none" strike="noStrike" cap="none">
                <a:solidFill>
                  <a:srgbClr val="888A9C"/>
                </a:solidFill>
                <a:latin typeface="Candara"/>
                <a:ea typeface="Candara"/>
                <a:cs typeface="Candara"/>
                <a:sym typeface="Candara"/>
              </a:defRPr>
            </a:lvl1pPr>
            <a:lvl2pPr marL="457200" marR="0" lvl="1"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2pPr>
            <a:lvl3pPr marL="914400" marR="0" lvl="2"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3pPr>
            <a:lvl4pPr marL="1371600" marR="0" lvl="3"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4pPr>
            <a:lvl5pPr marL="1828800" marR="0" lvl="4"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5pPr>
            <a:lvl6pPr marL="2286000" marR="0" lvl="5"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6pPr>
            <a:lvl7pPr marL="2743200" marR="0" lvl="6"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7pPr>
            <a:lvl8pPr marL="3200400" marR="0" lvl="7"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8pPr>
            <a:lvl9pPr marL="3657600" marR="0" lvl="8" indent="0" algn="l" rtl="0">
              <a:lnSpc>
                <a:spcPct val="100000"/>
              </a:lnSpc>
              <a:spcBef>
                <a:spcPts val="0"/>
              </a:spcBef>
              <a:spcAft>
                <a:spcPts val="0"/>
              </a:spcAft>
              <a:buClr>
                <a:schemeClr val="dk1"/>
              </a:buClr>
              <a:buFont typeface="Candara"/>
              <a:buNone/>
              <a:defRPr sz="1800" b="0" i="0" u="none" strike="noStrike" cap="none">
                <a:solidFill>
                  <a:schemeClr val="dk1"/>
                </a:solidFill>
                <a:latin typeface="Candara"/>
                <a:ea typeface="Candara"/>
                <a:cs typeface="Candara"/>
                <a:sym typeface="Candara"/>
              </a:defRPr>
            </a:lvl9pPr>
          </a:lstStyle>
          <a:p>
            <a:endParaRPr/>
          </a:p>
        </p:txBody>
      </p:sp>
      <p:pic>
        <p:nvPicPr>
          <p:cNvPr id="13" name="Shape 13"/>
          <p:cNvPicPr preferRelativeResize="0"/>
          <p:nvPr/>
        </p:nvPicPr>
        <p:blipFill rotWithShape="1">
          <a:blip r:embed="rId12">
            <a:alphaModFix/>
          </a:blip>
          <a:srcRect/>
          <a:stretch/>
        </p:blipFill>
        <p:spPr>
          <a:xfrm>
            <a:off x="7709110" y="6079594"/>
            <a:ext cx="4404358" cy="7543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8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astlibrarie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stearns@blc.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github.com/samato88/EastValidationToo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1524000" y="515007"/>
            <a:ext cx="9144000" cy="2913993"/>
          </a:xfrm>
          <a:prstGeom prst="rect">
            <a:avLst/>
          </a:prstGeom>
          <a:noFill/>
          <a:ln w="38100" cap="flat" cmpd="sng">
            <a:solidFill>
              <a:srgbClr val="A9C160"/>
            </a:solidFill>
            <a:prstDash val="solid"/>
            <a:round/>
            <a:headEnd type="none" w="med" len="med"/>
            <a:tailEnd type="none" w="med" len="med"/>
          </a:ln>
        </p:spPr>
        <p:txBody>
          <a:bodyPr lIns="91425" tIns="45700" rIns="91425" bIns="45700" anchor="b" anchorCtr="0">
            <a:noAutofit/>
          </a:bodyPr>
          <a:lstStyle/>
          <a:p>
            <a:pPr marL="0" marR="0" lvl="0" indent="0" algn="ctr" rtl="0">
              <a:lnSpc>
                <a:spcPct val="90000"/>
              </a:lnSpc>
              <a:spcBef>
                <a:spcPts val="0"/>
              </a:spcBef>
              <a:spcAft>
                <a:spcPts val="0"/>
              </a:spcAft>
              <a:buClr>
                <a:srgbClr val="D1D3D4"/>
              </a:buClr>
              <a:buSzPct val="25000"/>
              <a:buFont typeface="Candara"/>
              <a:buNone/>
            </a:pPr>
            <a:r>
              <a:rPr lang="en-US" dirty="0" smtClean="0"/>
              <a:t>Validation sampling as part of a shared print program: EAST</a:t>
            </a:r>
            <a:endParaRPr lang="en-US" sz="6600" b="0" i="1" u="none" strike="noStrike" cap="none" dirty="0">
              <a:solidFill>
                <a:srgbClr val="D1D3D4"/>
              </a:solidFill>
              <a:latin typeface="Candara"/>
              <a:ea typeface="Candara"/>
              <a:cs typeface="Candara"/>
              <a:sym typeface="Candara"/>
            </a:endParaRPr>
          </a:p>
        </p:txBody>
      </p:sp>
      <p:sp>
        <p:nvSpPr>
          <p:cNvPr id="219" name="Shape 219"/>
          <p:cNvSpPr txBox="1">
            <a:spLocks noGrp="1"/>
          </p:cNvSpPr>
          <p:nvPr>
            <p:ph type="subTitle" idx="1"/>
          </p:nvPr>
        </p:nvSpPr>
        <p:spPr>
          <a:xfrm>
            <a:off x="1524000" y="4071020"/>
            <a:ext cx="9144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A9C160"/>
              </a:buClr>
              <a:buSzPct val="25000"/>
              <a:buFont typeface="Arial"/>
              <a:buNone/>
            </a:pPr>
            <a:r>
              <a:rPr lang="en-US" sz="3200" b="0" i="0" u="none" strike="noStrike" cap="none" dirty="0" smtClean="0">
                <a:solidFill>
                  <a:srgbClr val="A9C160"/>
                </a:solidFill>
                <a:latin typeface="Candara"/>
                <a:ea typeface="Candara"/>
                <a:cs typeface="Candara"/>
                <a:sym typeface="Candara"/>
              </a:rPr>
              <a:t>Susan Stearns, EAST Project Director</a:t>
            </a:r>
          </a:p>
          <a:p>
            <a:pPr marL="0" marR="0" lvl="0" indent="0" algn="ctr" rtl="0">
              <a:lnSpc>
                <a:spcPct val="90000"/>
              </a:lnSpc>
              <a:spcBef>
                <a:spcPts val="0"/>
              </a:spcBef>
              <a:spcAft>
                <a:spcPts val="0"/>
              </a:spcAft>
              <a:buClr>
                <a:srgbClr val="A9C160"/>
              </a:buClr>
              <a:buSzPct val="25000"/>
              <a:buFont typeface="Arial"/>
              <a:buNone/>
            </a:pPr>
            <a:r>
              <a:rPr lang="en-US" b="0" dirty="0" smtClean="0"/>
              <a:t>ALA Annual</a:t>
            </a:r>
          </a:p>
          <a:p>
            <a:pPr marL="0" marR="0" lvl="0" indent="0" algn="ctr" rtl="0">
              <a:lnSpc>
                <a:spcPct val="90000"/>
              </a:lnSpc>
              <a:spcBef>
                <a:spcPts val="0"/>
              </a:spcBef>
              <a:spcAft>
                <a:spcPts val="0"/>
              </a:spcAft>
              <a:buClr>
                <a:srgbClr val="A9C160"/>
              </a:buClr>
              <a:buSzPct val="25000"/>
              <a:buFont typeface="Arial"/>
              <a:buNone/>
            </a:pPr>
            <a:r>
              <a:rPr lang="en-US" sz="3200" b="0" i="0" u="none" strike="noStrike" cap="none" dirty="0" smtClean="0">
                <a:solidFill>
                  <a:srgbClr val="A9C160"/>
                </a:solidFill>
                <a:latin typeface="Candara"/>
                <a:ea typeface="Candara"/>
                <a:cs typeface="Candara"/>
                <a:sym typeface="Candara"/>
              </a:rPr>
              <a:t>PAN Meeting, Friday, June 23, 2017</a:t>
            </a:r>
          </a:p>
          <a:p>
            <a:pPr marL="0" marR="0" lvl="0" indent="0" algn="ctr" rtl="0">
              <a:lnSpc>
                <a:spcPct val="90000"/>
              </a:lnSpc>
              <a:spcBef>
                <a:spcPts val="0"/>
              </a:spcBef>
              <a:spcAft>
                <a:spcPts val="0"/>
              </a:spcAft>
              <a:buClr>
                <a:srgbClr val="A9C160"/>
              </a:buClr>
              <a:buSzPct val="25000"/>
              <a:buFont typeface="Arial"/>
              <a:buNone/>
            </a:pPr>
            <a:r>
              <a:rPr lang="en-US" b="0" dirty="0" smtClean="0">
                <a:hlinkClick r:id="rId3"/>
              </a:rPr>
              <a:t>www.eastlibraries.org</a:t>
            </a:r>
            <a:endParaRPr lang="en-US" b="0" dirty="0" smtClean="0"/>
          </a:p>
          <a:p>
            <a:pPr marL="0" marR="0" lvl="0" indent="0" algn="ctr" rtl="0">
              <a:lnSpc>
                <a:spcPct val="90000"/>
              </a:lnSpc>
              <a:spcBef>
                <a:spcPts val="0"/>
              </a:spcBef>
              <a:spcAft>
                <a:spcPts val="0"/>
              </a:spcAft>
              <a:buClr>
                <a:srgbClr val="A9C160"/>
              </a:buClr>
              <a:buSzPct val="25000"/>
              <a:buFont typeface="Arial"/>
              <a:buNone/>
            </a:pPr>
            <a:r>
              <a:rPr lang="en-US" sz="3200" b="0" i="0" u="none" strike="noStrike" cap="none" dirty="0" smtClean="0">
                <a:solidFill>
                  <a:srgbClr val="A9C160"/>
                </a:solidFill>
                <a:latin typeface="Candara"/>
                <a:ea typeface="Candara"/>
                <a:cs typeface="Candara"/>
                <a:sym typeface="Candara"/>
                <a:hlinkClick r:id="rId4"/>
              </a:rPr>
              <a:t>sstearns@blc.org</a:t>
            </a:r>
            <a:endParaRPr lang="en-US" sz="3200" b="0" i="0" u="none" strike="noStrike" cap="none" dirty="0" smtClean="0">
              <a:solidFill>
                <a:srgbClr val="A9C160"/>
              </a:solidFill>
              <a:latin typeface="Candara"/>
              <a:ea typeface="Candara"/>
              <a:cs typeface="Candara"/>
              <a:sym typeface="Candara"/>
            </a:endParaRPr>
          </a:p>
          <a:p>
            <a:pPr marL="0" marR="0" lvl="0" indent="0" algn="ctr" rtl="0">
              <a:lnSpc>
                <a:spcPct val="90000"/>
              </a:lnSpc>
              <a:spcBef>
                <a:spcPts val="0"/>
              </a:spcBef>
              <a:spcAft>
                <a:spcPts val="0"/>
              </a:spcAft>
              <a:buClr>
                <a:srgbClr val="A9C160"/>
              </a:buClr>
              <a:buSzPct val="25000"/>
              <a:buFont typeface="Arial"/>
              <a:buNone/>
            </a:pPr>
            <a:endParaRPr lang="en-US" sz="3200" b="0" i="0" u="none" strike="noStrike" cap="none" dirty="0">
              <a:solidFill>
                <a:srgbClr val="A9C160"/>
              </a:solidFill>
              <a:latin typeface="Candara"/>
              <a:ea typeface="Candara"/>
              <a:cs typeface="Candara"/>
              <a:sym typeface="Candar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160270" y="617221"/>
            <a:ext cx="7315200" cy="3810000"/>
          </a:xfrm>
        </p:spPr>
        <p:txBody>
          <a:bodyPr/>
          <a:lstStyle/>
          <a:p>
            <a:pPr lvl="1">
              <a:buFont typeface="Arial" charset="0"/>
              <a:buNone/>
              <a:defRPr/>
            </a:pPr>
            <a:endParaRPr lang="en-US" dirty="0"/>
          </a:p>
          <a:p>
            <a:pPr marL="0" indent="0" algn="ctr">
              <a:spcBef>
                <a:spcPts val="1200"/>
              </a:spcBef>
              <a:buNone/>
              <a:defRPr/>
            </a:pPr>
            <a:r>
              <a:rPr lang="en-US" sz="3600" dirty="0">
                <a:solidFill>
                  <a:srgbClr val="0A4FAA"/>
                </a:solidFill>
              </a:rPr>
              <a:t>Summary Statistics and Distribution on Condition of Monographs </a:t>
            </a:r>
            <a:endParaRPr lang="en-US" sz="3600" dirty="0" smtClean="0">
              <a:solidFill>
                <a:srgbClr val="0A4FAA"/>
              </a:solidFill>
            </a:endParaRPr>
          </a:p>
          <a:p>
            <a:pPr marL="0" indent="0" algn="ctr">
              <a:spcBef>
                <a:spcPts val="1200"/>
              </a:spcBef>
              <a:buNone/>
              <a:defRPr/>
            </a:pPr>
            <a:r>
              <a:rPr lang="en-US" sz="3600" dirty="0" smtClean="0">
                <a:solidFill>
                  <a:srgbClr val="0A4FAA"/>
                </a:solidFill>
              </a:rPr>
              <a:t>(</a:t>
            </a:r>
            <a:r>
              <a:rPr lang="en-US" sz="3600" dirty="0">
                <a:solidFill>
                  <a:srgbClr val="0A4FAA"/>
                </a:solidFill>
              </a:rPr>
              <a:t>all estimates accurate to 2%):</a:t>
            </a:r>
          </a:p>
          <a:p>
            <a:pPr marL="342900" indent="-342900" algn="l">
              <a:spcBef>
                <a:spcPts val="1200"/>
              </a:spcBef>
              <a:buFont typeface="Wingdings" panose="05000000000000000000" pitchFamily="2" charset="2"/>
              <a:buChar char="v"/>
              <a:defRPr/>
            </a:pPr>
            <a:endParaRPr lang="en-US" sz="2400" dirty="0">
              <a:solidFill>
                <a:srgbClr val="0A4FAA"/>
              </a:solidFill>
            </a:endParaRPr>
          </a:p>
          <a:p>
            <a:pPr marL="0" indent="0" algn="l">
              <a:spcBef>
                <a:spcPts val="1200"/>
              </a:spcBef>
              <a:buNone/>
              <a:defRPr/>
            </a:pPr>
            <a:r>
              <a:rPr lang="en-US" sz="2400" dirty="0">
                <a:solidFill>
                  <a:srgbClr val="0A4FAA"/>
                </a:solidFill>
              </a:rPr>
              <a:t> </a:t>
            </a:r>
          </a:p>
          <a:p>
            <a:pPr algn="l">
              <a:spcBef>
                <a:spcPts val="1200"/>
              </a:spcBef>
              <a:defRPr/>
            </a:pPr>
            <a:endParaRPr lang="en-US" sz="2400" dirty="0">
              <a:solidFill>
                <a:srgbClr val="0A4FA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87228582"/>
              </p:ext>
            </p:extLst>
          </p:nvPr>
        </p:nvGraphicFramePr>
        <p:xfrm>
          <a:off x="1905000" y="3724751"/>
          <a:ext cx="8077200" cy="1404939"/>
        </p:xfrm>
        <a:graphic>
          <a:graphicData uri="http://schemas.openxmlformats.org/drawingml/2006/table">
            <a:tbl>
              <a:tblPr/>
              <a:tblGrid>
                <a:gridCol w="1249363">
                  <a:extLst>
                    <a:ext uri="{9D8B030D-6E8A-4147-A177-3AD203B41FA5}">
                      <a16:colId xmlns:a16="http://schemas.microsoft.com/office/drawing/2014/main" xmlns="" val="20000"/>
                    </a:ext>
                  </a:extLst>
                </a:gridCol>
                <a:gridCol w="655637">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gridCol w="685800">
                  <a:extLst>
                    <a:ext uri="{9D8B030D-6E8A-4147-A177-3AD203B41FA5}">
                      <a16:colId xmlns:a16="http://schemas.microsoft.com/office/drawing/2014/main" xmlns="" val="20003"/>
                    </a:ext>
                  </a:extLst>
                </a:gridCol>
                <a:gridCol w="706438">
                  <a:extLst>
                    <a:ext uri="{9D8B030D-6E8A-4147-A177-3AD203B41FA5}">
                      <a16:colId xmlns:a16="http://schemas.microsoft.com/office/drawing/2014/main" xmlns="" val="20004"/>
                    </a:ext>
                  </a:extLst>
                </a:gridCol>
                <a:gridCol w="798512">
                  <a:extLst>
                    <a:ext uri="{9D8B030D-6E8A-4147-A177-3AD203B41FA5}">
                      <a16:colId xmlns:a16="http://schemas.microsoft.com/office/drawing/2014/main" xmlns="" val="20005"/>
                    </a:ext>
                  </a:extLst>
                </a:gridCol>
                <a:gridCol w="804863">
                  <a:extLst>
                    <a:ext uri="{9D8B030D-6E8A-4147-A177-3AD203B41FA5}">
                      <a16:colId xmlns:a16="http://schemas.microsoft.com/office/drawing/2014/main" xmlns="" val="20006"/>
                    </a:ext>
                  </a:extLst>
                </a:gridCol>
                <a:gridCol w="804862">
                  <a:extLst>
                    <a:ext uri="{9D8B030D-6E8A-4147-A177-3AD203B41FA5}">
                      <a16:colId xmlns:a16="http://schemas.microsoft.com/office/drawing/2014/main" xmlns="" val="20007"/>
                    </a:ext>
                  </a:extLst>
                </a:gridCol>
                <a:gridCol w="798513">
                  <a:extLst>
                    <a:ext uri="{9D8B030D-6E8A-4147-A177-3AD203B41FA5}">
                      <a16:colId xmlns:a16="http://schemas.microsoft.com/office/drawing/2014/main" xmlns="" val="20008"/>
                    </a:ext>
                  </a:extLst>
                </a:gridCol>
                <a:gridCol w="887412">
                  <a:extLst>
                    <a:ext uri="{9D8B030D-6E8A-4147-A177-3AD203B41FA5}">
                      <a16:colId xmlns:a16="http://schemas.microsoft.com/office/drawing/2014/main" xmlns="" val="20009"/>
                    </a:ext>
                  </a:extLst>
                </a:gridCol>
              </a:tblGrid>
              <a:tr h="490662">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Arial" charset="0"/>
                          <a:cs typeface="Arial" charset="0"/>
                        </a:rPr>
                        <a:t> </a:t>
                      </a:r>
                      <a:endParaRPr kumimoji="0" lang="en-US" altLang="en-US" sz="1400" b="1" i="0" u="none" strike="noStrike" cap="none" normalizeH="0" baseline="0" dirty="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tabLst>
                          <a:tab pos="404813" algn="l"/>
                        </a:tabLst>
                        <a:defRPr sz="2800">
                          <a:solidFill>
                            <a:srgbClr val="0A4FAA"/>
                          </a:solidFill>
                          <a:latin typeface="Arial" charset="0"/>
                        </a:defRPr>
                      </a:lvl1pPr>
                      <a:lvl2pPr marL="742950" indent="-285750">
                        <a:spcBef>
                          <a:spcPct val="20000"/>
                        </a:spcBef>
                        <a:buFont typeface="Arial" charset="0"/>
                        <a:tabLst>
                          <a:tab pos="404813" algn="l"/>
                        </a:tabLst>
                        <a:defRPr sz="2400">
                          <a:solidFill>
                            <a:srgbClr val="0A4FAA"/>
                          </a:solidFill>
                          <a:latin typeface="Arial" charset="0"/>
                        </a:defRPr>
                      </a:lvl2pPr>
                      <a:lvl3pPr marL="1143000" indent="-228600">
                        <a:spcBef>
                          <a:spcPct val="20000"/>
                        </a:spcBef>
                        <a:buFont typeface="Arial" charset="0"/>
                        <a:tabLst>
                          <a:tab pos="404813" algn="l"/>
                        </a:tabLst>
                        <a:defRPr sz="2000">
                          <a:solidFill>
                            <a:srgbClr val="0A4FAA"/>
                          </a:solidFill>
                          <a:latin typeface="Arial" charset="0"/>
                        </a:defRPr>
                      </a:lvl3pPr>
                      <a:lvl4pPr marL="1600200" indent="-228600">
                        <a:spcBef>
                          <a:spcPct val="20000"/>
                        </a:spcBef>
                        <a:buFont typeface="Arial" charset="0"/>
                        <a:tabLst>
                          <a:tab pos="404813" algn="l"/>
                        </a:tabLst>
                        <a:defRPr>
                          <a:solidFill>
                            <a:srgbClr val="0A4FAA"/>
                          </a:solidFill>
                          <a:latin typeface="Arial" charset="0"/>
                        </a:defRPr>
                      </a:lvl4pPr>
                      <a:lvl5pPr marL="2057400" indent="-228600">
                        <a:spcBef>
                          <a:spcPct val="20000"/>
                        </a:spcBef>
                        <a:buFont typeface="Arial" charset="0"/>
                        <a:tabLst>
                          <a:tab pos="404813" algn="l"/>
                        </a:tabLst>
                        <a:defRPr>
                          <a:solidFill>
                            <a:srgbClr val="0A4FAA"/>
                          </a:solidFill>
                          <a:latin typeface="Arial" charset="0"/>
                        </a:defRPr>
                      </a:lvl5pPr>
                      <a:lvl6pPr marL="2514600" indent="-228600" eaLnBrk="0" fontAlgn="base" hangingPunct="0">
                        <a:spcBef>
                          <a:spcPct val="20000"/>
                        </a:spcBef>
                        <a:spcAft>
                          <a:spcPct val="0"/>
                        </a:spcAft>
                        <a:buFont typeface="Arial" charset="0"/>
                        <a:tabLst>
                          <a:tab pos="404813" algn="l"/>
                        </a:tabLst>
                        <a:defRPr>
                          <a:solidFill>
                            <a:srgbClr val="0A4FAA"/>
                          </a:solidFill>
                          <a:latin typeface="Arial" charset="0"/>
                        </a:defRPr>
                      </a:lvl6pPr>
                      <a:lvl7pPr marL="2971800" indent="-228600" eaLnBrk="0" fontAlgn="base" hangingPunct="0">
                        <a:spcBef>
                          <a:spcPct val="20000"/>
                        </a:spcBef>
                        <a:spcAft>
                          <a:spcPct val="0"/>
                        </a:spcAft>
                        <a:buFont typeface="Arial" charset="0"/>
                        <a:tabLst>
                          <a:tab pos="404813" algn="l"/>
                        </a:tabLst>
                        <a:defRPr>
                          <a:solidFill>
                            <a:srgbClr val="0A4FAA"/>
                          </a:solidFill>
                          <a:latin typeface="Arial" charset="0"/>
                        </a:defRPr>
                      </a:lvl7pPr>
                      <a:lvl8pPr marL="3429000" indent="-228600" eaLnBrk="0" fontAlgn="base" hangingPunct="0">
                        <a:spcBef>
                          <a:spcPct val="20000"/>
                        </a:spcBef>
                        <a:spcAft>
                          <a:spcPct val="0"/>
                        </a:spcAft>
                        <a:buFont typeface="Arial" charset="0"/>
                        <a:tabLst>
                          <a:tab pos="404813" algn="l"/>
                        </a:tabLst>
                        <a:defRPr>
                          <a:solidFill>
                            <a:srgbClr val="0A4FAA"/>
                          </a:solidFill>
                          <a:latin typeface="Arial" charset="0"/>
                        </a:defRPr>
                      </a:lvl8pPr>
                      <a:lvl9pPr marL="3886200" indent="-228600" eaLnBrk="0" fontAlgn="base" hangingPunct="0">
                        <a:spcBef>
                          <a:spcPct val="20000"/>
                        </a:spcBef>
                        <a:spcAft>
                          <a:spcPct val="0"/>
                        </a:spcAft>
                        <a:buFont typeface="Arial" charset="0"/>
                        <a:tabLst>
                          <a:tab pos="404813" algn="l"/>
                        </a:tabLst>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404813" algn="l"/>
                        </a:tabLst>
                      </a:pPr>
                      <a:r>
                        <a:rPr kumimoji="0" lang="en-US" altLang="en-US" sz="1400" b="1" i="0" u="none" strike="noStrike" cap="none" normalizeH="0" baseline="0">
                          <a:ln>
                            <a:noFill/>
                          </a:ln>
                          <a:solidFill>
                            <a:srgbClr val="FFFFFF"/>
                          </a:solidFill>
                          <a:effectLst/>
                          <a:latin typeface="Arial" charset="0"/>
                          <a:ea typeface="Arial" charset="0"/>
                          <a:cs typeface="Arial" charset="0"/>
                        </a:rPr>
                        <a:t>mean</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std</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Arial" charset="0"/>
                          <a:cs typeface="Arial" charset="0"/>
                        </a:rPr>
                        <a:t>Min</a:t>
                      </a:r>
                      <a:endParaRPr kumimoji="0" lang="en-US" altLang="en-US" sz="1400" b="1" i="0" u="none" strike="noStrike" cap="none" normalizeH="0" baseline="0" dirty="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5</a:t>
                      </a:r>
                      <a:r>
                        <a:rPr kumimoji="0" lang="en-US" altLang="en-US" sz="1400" b="1" i="0" u="none" strike="noStrike" cap="none" normalizeH="0" baseline="30000">
                          <a:ln>
                            <a:noFill/>
                          </a:ln>
                          <a:solidFill>
                            <a:srgbClr val="FFFFFF"/>
                          </a:solidFill>
                          <a:effectLst/>
                          <a:latin typeface="Arial" charset="0"/>
                          <a:ea typeface="Arial" charset="0"/>
                          <a:cs typeface="Arial" charset="0"/>
                        </a:rPr>
                        <a:t>th</a:t>
                      </a:r>
                      <a:r>
                        <a:rPr kumimoji="0" lang="en-US" altLang="en-US" sz="1400" b="1" i="0" u="none" strike="noStrike" cap="none" normalizeH="0" baseline="0">
                          <a:ln>
                            <a:noFill/>
                          </a:ln>
                          <a:solidFill>
                            <a:srgbClr val="FFFFFF"/>
                          </a:solidFill>
                          <a:effectLst/>
                          <a:latin typeface="Arial" charset="0"/>
                          <a:ea typeface="Arial" charset="0"/>
                          <a:cs typeface="Arial" charset="0"/>
                        </a:rPr>
                        <a:t> pctl</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25</a:t>
                      </a:r>
                      <a:r>
                        <a:rPr kumimoji="0" lang="en-US" altLang="en-US" sz="1400" b="1" i="0" u="none" strike="noStrike" cap="none" normalizeH="0" baseline="30000">
                          <a:ln>
                            <a:noFill/>
                          </a:ln>
                          <a:solidFill>
                            <a:srgbClr val="FFFFFF"/>
                          </a:solidFill>
                          <a:effectLst/>
                          <a:latin typeface="Arial" charset="0"/>
                          <a:ea typeface="Arial" charset="0"/>
                          <a:cs typeface="Arial" charset="0"/>
                        </a:rPr>
                        <a:t>th</a:t>
                      </a:r>
                      <a:r>
                        <a:rPr kumimoji="0" lang="en-US" altLang="en-US" sz="1400" b="1" i="0" u="none" strike="noStrike" cap="none" normalizeH="0" baseline="0">
                          <a:ln>
                            <a:noFill/>
                          </a:ln>
                          <a:solidFill>
                            <a:srgbClr val="FFFFFF"/>
                          </a:solidFill>
                          <a:effectLst/>
                          <a:latin typeface="Arial" charset="0"/>
                          <a:ea typeface="Arial" charset="0"/>
                          <a:cs typeface="Arial" charset="0"/>
                        </a:rPr>
                        <a:t> pctl</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50</a:t>
                      </a:r>
                      <a:r>
                        <a:rPr kumimoji="0" lang="en-US" altLang="en-US" sz="1400" b="1" i="0" u="none" strike="noStrike" cap="none" normalizeH="0" baseline="30000">
                          <a:ln>
                            <a:noFill/>
                          </a:ln>
                          <a:solidFill>
                            <a:srgbClr val="FFFFFF"/>
                          </a:solidFill>
                          <a:effectLst/>
                          <a:latin typeface="Arial" charset="0"/>
                          <a:ea typeface="Arial" charset="0"/>
                          <a:cs typeface="Arial" charset="0"/>
                        </a:rPr>
                        <a:t>th</a:t>
                      </a:r>
                      <a:r>
                        <a:rPr kumimoji="0" lang="en-US" altLang="en-US" sz="1400" b="1" i="0" u="none" strike="noStrike" cap="none" normalizeH="0" baseline="0">
                          <a:ln>
                            <a:noFill/>
                          </a:ln>
                          <a:solidFill>
                            <a:srgbClr val="FFFFFF"/>
                          </a:solidFill>
                          <a:effectLst/>
                          <a:latin typeface="Arial" charset="0"/>
                          <a:ea typeface="Arial" charset="0"/>
                          <a:cs typeface="Arial" charset="0"/>
                        </a:rPr>
                        <a:t> pctl</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75</a:t>
                      </a:r>
                      <a:r>
                        <a:rPr kumimoji="0" lang="en-US" altLang="en-US" sz="1400" b="1" i="0" u="none" strike="noStrike" cap="none" normalizeH="0" baseline="30000">
                          <a:ln>
                            <a:noFill/>
                          </a:ln>
                          <a:solidFill>
                            <a:srgbClr val="FFFFFF"/>
                          </a:solidFill>
                          <a:effectLst/>
                          <a:latin typeface="Arial" charset="0"/>
                          <a:ea typeface="Arial" charset="0"/>
                          <a:cs typeface="Arial" charset="0"/>
                        </a:rPr>
                        <a:t>th</a:t>
                      </a:r>
                      <a:r>
                        <a:rPr kumimoji="0" lang="en-US" altLang="en-US" sz="1400" b="1" i="0" u="none" strike="noStrike" cap="none" normalizeH="0" baseline="0">
                          <a:ln>
                            <a:noFill/>
                          </a:ln>
                          <a:solidFill>
                            <a:srgbClr val="FFFFFF"/>
                          </a:solidFill>
                          <a:effectLst/>
                          <a:latin typeface="Arial" charset="0"/>
                          <a:ea typeface="Arial" charset="0"/>
                          <a:cs typeface="Arial" charset="0"/>
                        </a:rPr>
                        <a:t> pctl</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95</a:t>
                      </a:r>
                      <a:r>
                        <a:rPr kumimoji="0" lang="en-US" altLang="en-US" sz="1400" b="1" i="0" u="none" strike="noStrike" cap="none" normalizeH="0" baseline="30000">
                          <a:ln>
                            <a:noFill/>
                          </a:ln>
                          <a:solidFill>
                            <a:srgbClr val="FFFFFF"/>
                          </a:solidFill>
                          <a:effectLst/>
                          <a:latin typeface="Arial" charset="0"/>
                          <a:ea typeface="Arial" charset="0"/>
                          <a:cs typeface="Arial" charset="0"/>
                        </a:rPr>
                        <a:t>th</a:t>
                      </a:r>
                      <a:r>
                        <a:rPr kumimoji="0" lang="en-US" altLang="en-US" sz="1400" b="1" i="0" u="none" strike="noStrike" cap="none" normalizeH="0" baseline="0">
                          <a:ln>
                            <a:noFill/>
                          </a:ln>
                          <a:solidFill>
                            <a:srgbClr val="FFFFFF"/>
                          </a:solidFill>
                          <a:effectLst/>
                          <a:latin typeface="Arial" charset="0"/>
                          <a:ea typeface="Arial" charset="0"/>
                          <a:cs typeface="Arial" charset="0"/>
                        </a:rPr>
                        <a:t> pctl</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Arial" charset="0"/>
                          <a:cs typeface="Arial" charset="0"/>
                        </a:rPr>
                        <a:t>max</a:t>
                      </a:r>
                      <a:endParaRPr kumimoji="0" lang="en-US" altLang="en-US" sz="1400" b="1" i="0" u="none" strike="noStrike" cap="none" normalizeH="0" baseline="0" dirty="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04759">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Poor</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10.7%</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9.8%</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1.1%</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1.3%</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3.0%</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8.2%</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15.2%</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29.3%</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44.2%</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04759">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Acceptable</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55.7%</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17.3%</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34.8%</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34.8%</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45.5%</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54.1%</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65.9%</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88.1%</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91.1%</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04759">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Arial" charset="0"/>
                          <a:cs typeface="Arial" charset="0"/>
                        </a:rPr>
                        <a:t>Excellent</a:t>
                      </a:r>
                      <a:endParaRPr kumimoji="0" lang="en-US" altLang="en-US" sz="1400" b="1" i="0" u="none" strike="noStrike" cap="none" normalizeH="0" baseline="0">
                        <a:ln>
                          <a:noFill/>
                        </a:ln>
                        <a:solidFill>
                          <a:srgbClr val="FFFFFF"/>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36.6%</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17.7%</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6.8%</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7.8%</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20.7%</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33.6%</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43.3%</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Arial" charset="0"/>
                          <a:cs typeface="Arial" charset="0"/>
                        </a:rPr>
                        <a:t>70.5%</a:t>
                      </a:r>
                      <a:endParaRPr kumimoji="0" lang="en-US" altLang="en-US" sz="1400" b="0" i="0" u="none" strike="noStrike" cap="none" normalizeH="0" baseline="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charset="0"/>
                          <a:ea typeface="Arial" charset="0"/>
                          <a:cs typeface="Arial" charset="0"/>
                        </a:rPr>
                        <a:t>78.8%</a:t>
                      </a:r>
                      <a:endParaRPr kumimoji="0" lang="en-US" altLang="en-US" sz="1400" b="0" i="0" u="none" strike="noStrike" cap="none" normalizeH="0" baseline="0" dirty="0">
                        <a:ln>
                          <a:noFill/>
                        </a:ln>
                        <a:solidFill>
                          <a:srgbClr val="000000"/>
                        </a:solidFill>
                        <a:effectLst/>
                        <a:latin typeface="Calibri"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628650" y="5474970"/>
            <a:ext cx="8594019" cy="646331"/>
          </a:xfrm>
          <a:prstGeom prst="rect">
            <a:avLst/>
          </a:prstGeom>
          <a:noFill/>
        </p:spPr>
        <p:txBody>
          <a:bodyPr wrap="none" rtlCol="0">
            <a:spAutoFit/>
          </a:bodyPr>
          <a:lstStyle/>
          <a:p>
            <a:r>
              <a:rPr lang="en-US" sz="3600" dirty="0" smtClean="0">
                <a:solidFill>
                  <a:srgbClr val="002060"/>
                </a:solidFill>
                <a:latin typeface="Candara" panose="020E0502030303020204" pitchFamily="34" charset="0"/>
              </a:rPr>
              <a:t>= almost 90% in good or excellent condition</a:t>
            </a:r>
            <a:endParaRPr lang="en-US" sz="3600" dirty="0">
              <a:solidFill>
                <a:srgbClr val="002060"/>
              </a:solidFill>
              <a:latin typeface="Candara" panose="020E0502030303020204" pitchFamily="34" charset="0"/>
            </a:endParaRPr>
          </a:p>
        </p:txBody>
      </p:sp>
    </p:spTree>
    <p:extLst>
      <p:ext uri="{BB962C8B-B14F-4D97-AF65-F5344CB8AC3E}">
        <p14:creationId xmlns:p14="http://schemas.microsoft.com/office/powerpoint/2010/main" val="70299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dirty="0" smtClean="0">
                <a:latin typeface="Arial" panose="020B0604020202020204" pitchFamily="34" charset="0"/>
              </a:rPr>
              <a:t> </a:t>
            </a:r>
            <a:br>
              <a:rPr lang="en-US" altLang="en-US" dirty="0" smtClean="0">
                <a:latin typeface="Arial" panose="020B0604020202020204" pitchFamily="34" charset="0"/>
              </a:rPr>
            </a:br>
            <a:r>
              <a:rPr lang="en-US" altLang="en-US" dirty="0">
                <a:latin typeface="Candara" panose="020E0502030303020204" pitchFamily="34" charset="0"/>
              </a:rPr>
              <a:t>Conclusions – Likelihood of Being Missing </a:t>
            </a:r>
            <a:r>
              <a:rPr lang="en-US" altLang="en-US" dirty="0" smtClean="0">
                <a:latin typeface="Candara" panose="020E0502030303020204" pitchFamily="34" charset="0"/>
              </a:rPr>
              <a:t/>
            </a:r>
            <a:br>
              <a:rPr lang="en-US" altLang="en-US" dirty="0" smtClean="0">
                <a:latin typeface="Candara" panose="020E0502030303020204" pitchFamily="34" charset="0"/>
              </a:rPr>
            </a:br>
            <a:endParaRPr lang="en-US" altLang="en-US" dirty="0" smtClean="0">
              <a:latin typeface="Candara" panose="020E0502030303020204" pitchFamily="34" charset="0"/>
            </a:endParaRPr>
          </a:p>
        </p:txBody>
      </p:sp>
      <p:sp>
        <p:nvSpPr>
          <p:cNvPr id="27650" name="Subtitle 2"/>
          <p:cNvSpPr>
            <a:spLocks noGrp="1"/>
          </p:cNvSpPr>
          <p:nvPr>
            <p:ph type="body" idx="1"/>
          </p:nvPr>
        </p:nvSpPr>
        <p:spPr/>
        <p:txBody>
          <a:bodyPr/>
          <a:lstStyle/>
          <a:p>
            <a:pPr marL="457200" indent="-457200" algn="l">
              <a:spcBef>
                <a:spcPts val="1200"/>
              </a:spcBef>
              <a:buFont typeface="Arial" panose="020B0604020202020204" pitchFamily="34" charset="0"/>
              <a:buChar char="•"/>
            </a:pPr>
            <a:r>
              <a:rPr lang="en-US" altLang="en-US" dirty="0" smtClean="0">
                <a:solidFill>
                  <a:srgbClr val="002060"/>
                </a:solidFill>
                <a:latin typeface="Candara" panose="020E0502030303020204" pitchFamily="34" charset="0"/>
              </a:rPr>
              <a:t>Missing </a:t>
            </a:r>
            <a:r>
              <a:rPr lang="en-US" altLang="en-US" dirty="0">
                <a:solidFill>
                  <a:srgbClr val="002060"/>
                </a:solidFill>
                <a:latin typeface="Candara" panose="020E0502030303020204" pitchFamily="34" charset="0"/>
              </a:rPr>
              <a:t>rates at most participating libraries were very low. Only two libraries had rates greater than 7.4%,  and no library had a rate greater than 10%</a:t>
            </a:r>
          </a:p>
          <a:p>
            <a:pPr marL="457200" indent="-457200" algn="l">
              <a:spcBef>
                <a:spcPts val="1200"/>
              </a:spcBef>
              <a:buFont typeface="Arial" panose="020B0604020202020204" pitchFamily="34" charset="0"/>
              <a:buChar char="•"/>
            </a:pPr>
            <a:r>
              <a:rPr lang="en-US" altLang="en-US" dirty="0">
                <a:solidFill>
                  <a:srgbClr val="002060"/>
                </a:solidFill>
                <a:latin typeface="Candara" panose="020E0502030303020204" pitchFamily="34" charset="0"/>
              </a:rPr>
              <a:t>Factors significantly affecting likelihood of being missing were small </a:t>
            </a:r>
          </a:p>
          <a:p>
            <a:pPr marL="457200" indent="-457200" algn="l">
              <a:spcBef>
                <a:spcPts val="1200"/>
              </a:spcBef>
              <a:buFont typeface="Arial" panose="020B0604020202020204" pitchFamily="34" charset="0"/>
              <a:buChar char="•"/>
            </a:pPr>
            <a:r>
              <a:rPr lang="en-US" altLang="en-US" dirty="0">
                <a:solidFill>
                  <a:srgbClr val="002060"/>
                </a:solidFill>
                <a:latin typeface="Candara" panose="020E0502030303020204" pitchFamily="34" charset="0"/>
              </a:rPr>
              <a:t>No factor appeared important enough to suggest a modification to the current EAST retention plan</a:t>
            </a:r>
          </a:p>
          <a:p>
            <a:pPr marL="342900" indent="-342900" algn="l">
              <a:spcBef>
                <a:spcPts val="1200"/>
              </a:spcBef>
              <a:buFont typeface="Wingdings" panose="05000000000000000000" pitchFamily="2" charset="2"/>
              <a:buChar char="v"/>
            </a:pPr>
            <a:endParaRPr lang="en-US" altLang="en-US" sz="2400" dirty="0">
              <a:solidFill>
                <a:srgbClr val="0A4FAA"/>
              </a:solidFill>
              <a:latin typeface="Candara" panose="020E0502030303020204" pitchFamily="34" charset="0"/>
            </a:endParaRPr>
          </a:p>
        </p:txBody>
      </p:sp>
    </p:spTree>
    <p:extLst>
      <p:ext uri="{BB962C8B-B14F-4D97-AF65-F5344CB8AC3E}">
        <p14:creationId xmlns:p14="http://schemas.microsoft.com/office/powerpoint/2010/main" val="103465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sz="3600" dirty="0">
                <a:latin typeface="Candara" panose="020E0502030303020204" pitchFamily="34" charset="0"/>
              </a:rPr>
              <a:t>Conclusions – Likelihood of Being in Poor Condition </a:t>
            </a:r>
          </a:p>
        </p:txBody>
      </p:sp>
      <p:sp>
        <p:nvSpPr>
          <p:cNvPr id="29698" name="Subtitle 2"/>
          <p:cNvSpPr>
            <a:spLocks noGrp="1"/>
          </p:cNvSpPr>
          <p:nvPr>
            <p:ph type="body" idx="1"/>
          </p:nvPr>
        </p:nvSpPr>
        <p:spPr/>
        <p:txBody>
          <a:bodyPr/>
          <a:lstStyle/>
          <a:p>
            <a:pPr marL="342900" indent="-342900">
              <a:spcBef>
                <a:spcPts val="1200"/>
              </a:spcBef>
            </a:pPr>
            <a:r>
              <a:rPr lang="en-US" altLang="en-US" dirty="0">
                <a:solidFill>
                  <a:srgbClr val="002060"/>
                </a:solidFill>
                <a:latin typeface="Candara" panose="020E0502030303020204" pitchFamily="34" charset="0"/>
              </a:rPr>
              <a:t>Poor condition rates at some participating libraries were large enough to merit attention. A quarter of the libraries had rates greater than 15% and two libraries had rates greater than </a:t>
            </a:r>
            <a:r>
              <a:rPr lang="en-US" altLang="en-US" dirty="0" smtClean="0">
                <a:solidFill>
                  <a:srgbClr val="002060"/>
                </a:solidFill>
                <a:latin typeface="Candara" panose="020E0502030303020204" pitchFamily="34" charset="0"/>
              </a:rPr>
              <a:t>25%</a:t>
            </a:r>
            <a:endParaRPr lang="en-US" altLang="en-US" dirty="0">
              <a:solidFill>
                <a:srgbClr val="002060"/>
              </a:solidFill>
              <a:latin typeface="Candara" panose="020E0502030303020204" pitchFamily="34" charset="0"/>
            </a:endParaRPr>
          </a:p>
          <a:p>
            <a:pPr marL="342900" indent="-342900">
              <a:spcBef>
                <a:spcPts val="1200"/>
              </a:spcBef>
            </a:pPr>
            <a:r>
              <a:rPr lang="en-US" altLang="en-US" dirty="0">
                <a:solidFill>
                  <a:srgbClr val="002060"/>
                </a:solidFill>
                <a:latin typeface="Candara" panose="020E0502030303020204" pitchFamily="34" charset="0"/>
              </a:rPr>
              <a:t>Certain factors affecting likelihood of being in poor condition are large enough to recommend changes to retention plans </a:t>
            </a:r>
          </a:p>
          <a:p>
            <a:pPr marL="342900" indent="-342900">
              <a:spcBef>
                <a:spcPts val="1200"/>
              </a:spcBef>
            </a:pPr>
            <a:r>
              <a:rPr lang="en-US" altLang="en-US" dirty="0">
                <a:solidFill>
                  <a:srgbClr val="002060"/>
                </a:solidFill>
                <a:latin typeface="Candara" panose="020E0502030303020204" pitchFamily="34" charset="0"/>
              </a:rPr>
              <a:t>Retention plan might keep extra copies of older monographs, monographs frequently circulated, and monographs in subject area of painting</a:t>
            </a:r>
          </a:p>
        </p:txBody>
      </p:sp>
    </p:spTree>
    <p:extLst>
      <p:ext uri="{BB962C8B-B14F-4D97-AF65-F5344CB8AC3E}">
        <p14:creationId xmlns:p14="http://schemas.microsoft.com/office/powerpoint/2010/main" val="618516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Dive into the Data</a:t>
            </a:r>
            <a:endParaRPr lang="en-US" dirty="0"/>
          </a:p>
        </p:txBody>
      </p:sp>
      <p:sp>
        <p:nvSpPr>
          <p:cNvPr id="3" name="Text Placeholder 2"/>
          <p:cNvSpPr>
            <a:spLocks noGrp="1"/>
          </p:cNvSpPr>
          <p:nvPr>
            <p:ph type="body" idx="1"/>
          </p:nvPr>
        </p:nvSpPr>
        <p:spPr/>
        <p:txBody>
          <a:bodyPr/>
          <a:lstStyle/>
          <a:p>
            <a:r>
              <a:rPr lang="en-US" dirty="0" smtClean="0"/>
              <a:t>Statistical analysis to model likelihood of item being missing or in poor condition</a:t>
            </a:r>
          </a:p>
          <a:p>
            <a:r>
              <a:rPr lang="en-US" dirty="0" smtClean="0"/>
              <a:t>Identified 7,800 items with statistically higher likelihood of being missing</a:t>
            </a:r>
          </a:p>
          <a:p>
            <a:r>
              <a:rPr lang="en-US" dirty="0" smtClean="0"/>
              <a:t>Identified 72,700 items with statistically higher likelihood of being in poor condition – over half are pre-1900 imprints</a:t>
            </a:r>
          </a:p>
          <a:p>
            <a:r>
              <a:rPr lang="en-US" dirty="0" smtClean="0"/>
              <a:t>Total represents less than .01% of collective collection</a:t>
            </a:r>
          </a:p>
          <a:p>
            <a:r>
              <a:rPr lang="en-US" dirty="0" smtClean="0"/>
              <a:t>Proposed a mitigation strategy to retain an additional copy</a:t>
            </a:r>
            <a:endParaRPr lang="en-US" dirty="0"/>
          </a:p>
        </p:txBody>
      </p:sp>
    </p:spTree>
    <p:extLst>
      <p:ext uri="{BB962C8B-B14F-4D97-AF65-F5344CB8AC3E}">
        <p14:creationId xmlns:p14="http://schemas.microsoft.com/office/powerpoint/2010/main" val="471063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Text Placeholder 2"/>
          <p:cNvSpPr>
            <a:spLocks noGrp="1"/>
          </p:cNvSpPr>
          <p:nvPr>
            <p:ph type="body" idx="1"/>
          </p:nvPr>
        </p:nvSpPr>
        <p:spPr/>
        <p:txBody>
          <a:bodyPr/>
          <a:lstStyle/>
          <a:p>
            <a:r>
              <a:rPr lang="en-US" dirty="0" smtClean="0"/>
              <a:t>Libraries taking on additional retention commitments based on the “deeper dive”</a:t>
            </a:r>
          </a:p>
          <a:p>
            <a:r>
              <a:rPr lang="en-US" dirty="0" smtClean="0"/>
              <a:t>Push retention commitments to Cohort 2 when possible</a:t>
            </a:r>
          </a:p>
          <a:p>
            <a:r>
              <a:rPr lang="en-US" dirty="0" smtClean="0"/>
              <a:t>Replicate the sample study with 12 Cohort 2 libraries – including 2 with collection sizes of more than 3 million</a:t>
            </a:r>
          </a:p>
          <a:p>
            <a:r>
              <a:rPr lang="en-US" dirty="0" smtClean="0"/>
              <a:t>Refinement of documentation and training for Cohort 2 libraries</a:t>
            </a:r>
          </a:p>
          <a:p>
            <a:r>
              <a:rPr lang="en-US" dirty="0" smtClean="0"/>
              <a:t>Determine if results should impact retention model or allocation</a:t>
            </a:r>
          </a:p>
          <a:p>
            <a:pPr lvl="1"/>
            <a:r>
              <a:rPr lang="en-US" dirty="0" smtClean="0"/>
              <a:t>Should we retain additional copies of older materials?</a:t>
            </a:r>
          </a:p>
          <a:p>
            <a:pPr lvl="1"/>
            <a:r>
              <a:rPr lang="en-US" dirty="0" smtClean="0"/>
              <a:t>Should we avoid allocation to libraries with low availability?</a:t>
            </a:r>
          </a:p>
        </p:txBody>
      </p:sp>
    </p:spTree>
    <p:extLst>
      <p:ext uri="{BB962C8B-B14F-4D97-AF65-F5344CB8AC3E}">
        <p14:creationId xmlns:p14="http://schemas.microsoft.com/office/powerpoint/2010/main" val="1540894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09848" y="2081049"/>
            <a:ext cx="4584909" cy="769441"/>
          </a:xfrm>
          <a:prstGeom prst="rect">
            <a:avLst/>
          </a:prstGeom>
          <a:noFill/>
        </p:spPr>
        <p:txBody>
          <a:bodyPr wrap="none" rtlCol="0">
            <a:spAutoFit/>
          </a:bodyPr>
          <a:lstStyle/>
          <a:p>
            <a:pPr algn="ctr"/>
            <a:r>
              <a:rPr lang="en-US" sz="4400" dirty="0" smtClean="0">
                <a:solidFill>
                  <a:srgbClr val="002060"/>
                </a:solidFill>
              </a:rPr>
              <a:t>sstearns@blc.org</a:t>
            </a:r>
            <a:endParaRPr lang="en-US" sz="4400" dirty="0">
              <a:solidFill>
                <a:srgbClr val="002060"/>
              </a:solidFill>
            </a:endParaRPr>
          </a:p>
        </p:txBody>
      </p:sp>
    </p:spTree>
    <p:extLst>
      <p:ext uri="{BB962C8B-B14F-4D97-AF65-F5344CB8AC3E}">
        <p14:creationId xmlns:p14="http://schemas.microsoft.com/office/powerpoint/2010/main" val="420589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838200" y="365127"/>
            <a:ext cx="10515599" cy="1325562"/>
          </a:xfrm>
          <a:prstGeom prst="rect">
            <a:avLst/>
          </a:prstGeom>
          <a:solidFill>
            <a:schemeClr val="lt1"/>
          </a:solidFill>
          <a:ln w="9525" cap="flat" cmpd="sng">
            <a:solidFill>
              <a:srgbClr val="B2407F"/>
            </a:solidFill>
            <a:prstDash val="solid"/>
            <a:round/>
            <a:headEnd type="none" w="med" len="med"/>
            <a:tailEnd type="none" w="med" len="med"/>
          </a:ln>
        </p:spPr>
        <p:txBody>
          <a:bodyPr lIns="91425" tIns="91425" rIns="91425" bIns="91425" anchor="ctr" anchorCtr="0">
            <a:noAutofit/>
          </a:bodyPr>
          <a:lstStyle/>
          <a:p>
            <a:pPr marL="0" marR="0" lvl="0" indent="0" algn="ctr" rtl="0">
              <a:lnSpc>
                <a:spcPct val="90000"/>
              </a:lnSpc>
              <a:spcBef>
                <a:spcPts val="0"/>
              </a:spcBef>
              <a:spcAft>
                <a:spcPts val="0"/>
              </a:spcAft>
              <a:buClr>
                <a:schemeClr val="dk1"/>
              </a:buClr>
              <a:buSzPct val="25000"/>
              <a:buFont typeface="Candara"/>
              <a:buNone/>
            </a:pPr>
            <a:r>
              <a:rPr lang="en-US" sz="4400" b="0" i="0" u="none" strike="noStrike" cap="none" dirty="0">
                <a:solidFill>
                  <a:schemeClr val="dk1"/>
                </a:solidFill>
                <a:latin typeface="Candara"/>
                <a:ea typeface="Candara"/>
                <a:cs typeface="Candara"/>
                <a:sym typeface="Candara"/>
              </a:rPr>
              <a:t>The EAST mission</a:t>
            </a:r>
          </a:p>
        </p:txBody>
      </p:sp>
      <p:sp>
        <p:nvSpPr>
          <p:cNvPr id="274" name="Shape 274"/>
          <p:cNvSpPr txBox="1">
            <a:spLocks noGrp="1"/>
          </p:cNvSpPr>
          <p:nvPr>
            <p:ph type="body" idx="1"/>
          </p:nvPr>
        </p:nvSpPr>
        <p:spPr>
          <a:xfrm>
            <a:off x="1926076" y="1825625"/>
            <a:ext cx="7607028" cy="3960319"/>
          </a:xfrm>
          <a:prstGeom prst="rect">
            <a:avLst/>
          </a:prstGeom>
          <a:noFill/>
          <a:ln>
            <a:noFill/>
          </a:ln>
        </p:spPr>
        <p:txBody>
          <a:bodyPr lIns="91425" tIns="91425" rIns="91425" bIns="91425" anchor="t" anchorCtr="0">
            <a:noAutofit/>
          </a:bodyPr>
          <a:lstStyle/>
          <a:p>
            <a:pPr marL="228600" marR="0" lvl="0" indent="0" algn="ctr" rtl="0">
              <a:lnSpc>
                <a:spcPct val="90000"/>
              </a:lnSpc>
              <a:spcBef>
                <a:spcPts val="0"/>
              </a:spcBef>
              <a:spcAft>
                <a:spcPts val="0"/>
              </a:spcAft>
              <a:buClr>
                <a:srgbClr val="1A4B78"/>
              </a:buClr>
              <a:buSzPct val="25000"/>
              <a:buFont typeface="Arial"/>
              <a:buNone/>
            </a:pPr>
            <a:r>
              <a:rPr lang="en-US" sz="5400" b="0" i="0" u="none" strike="noStrike" cap="none" dirty="0">
                <a:solidFill>
                  <a:srgbClr val="1A4B78"/>
                </a:solidFill>
                <a:latin typeface="Candara"/>
                <a:ea typeface="Candara"/>
                <a:cs typeface="Candara"/>
                <a:sym typeface="Candara"/>
              </a:rPr>
              <a:t>Securing the scholarly </a:t>
            </a:r>
            <a:r>
              <a:rPr lang="en-US" sz="5400" b="0" i="0" u="none" strike="noStrike" cap="none" dirty="0" smtClean="0">
                <a:solidFill>
                  <a:srgbClr val="1A4B78"/>
                </a:solidFill>
                <a:latin typeface="Candara"/>
                <a:ea typeface="Candara"/>
                <a:cs typeface="Candara"/>
                <a:sym typeface="Candara"/>
              </a:rPr>
              <a:t>print record </a:t>
            </a:r>
            <a:r>
              <a:rPr lang="en-US" sz="5400" b="0" i="0" u="none" strike="noStrike" cap="none" dirty="0">
                <a:solidFill>
                  <a:srgbClr val="1A4B78"/>
                </a:solidFill>
                <a:latin typeface="Candara"/>
                <a:ea typeface="Candara"/>
                <a:cs typeface="Candara"/>
                <a:sym typeface="Candara"/>
              </a:rPr>
              <a:t>in support of teaching, learning and research</a:t>
            </a:r>
          </a:p>
          <a:p>
            <a:pPr marL="228600" marR="0" lvl="0" indent="0" algn="l" rtl="0">
              <a:lnSpc>
                <a:spcPct val="90000"/>
              </a:lnSpc>
              <a:spcBef>
                <a:spcPts val="1000"/>
              </a:spcBef>
              <a:spcAft>
                <a:spcPts val="0"/>
              </a:spcAft>
              <a:buClr>
                <a:srgbClr val="1A4B78"/>
              </a:buClr>
              <a:buSzPct val="25000"/>
              <a:buFont typeface="Arial"/>
              <a:buNone/>
            </a:pPr>
            <a:endParaRPr sz="2800" b="0" i="0" u="none" strike="noStrike" cap="none" dirty="0">
              <a:solidFill>
                <a:srgbClr val="1A4B78"/>
              </a:solidFill>
              <a:latin typeface="Candara"/>
              <a:ea typeface="Candara"/>
              <a:cs typeface="Candara"/>
              <a:sym typeface="Candar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l="35318" t="20899" r="28254" b="24918"/>
          <a:stretch/>
        </p:blipFill>
        <p:spPr>
          <a:xfrm>
            <a:off x="522512" y="943428"/>
            <a:ext cx="6662057" cy="5573485"/>
          </a:xfrm>
          <a:prstGeom prst="rect">
            <a:avLst/>
          </a:prstGeom>
          <a:noFill/>
          <a:ln>
            <a:noFill/>
          </a:ln>
        </p:spPr>
      </p:pic>
      <p:sp>
        <p:nvSpPr>
          <p:cNvPr id="245" name="Shape 245"/>
          <p:cNvSpPr txBox="1"/>
          <p:nvPr/>
        </p:nvSpPr>
        <p:spPr>
          <a:xfrm>
            <a:off x="7860144" y="110484"/>
            <a:ext cx="3909077" cy="513635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2060"/>
              </a:buClr>
              <a:buSzPct val="100000"/>
              <a:buFont typeface="Noto Sans Symbols"/>
              <a:buChar char="▪"/>
            </a:pPr>
            <a:r>
              <a:rPr lang="en-US" sz="3200" b="0" i="0" u="none" strike="noStrike" cap="none" dirty="0">
                <a:solidFill>
                  <a:srgbClr val="002060"/>
                </a:solidFill>
                <a:latin typeface="Candara" panose="020E0502030303020204" pitchFamily="34" charset="0"/>
                <a:sym typeface="Arial"/>
              </a:rPr>
              <a:t>59 members from Maine to Florida</a:t>
            </a:r>
          </a:p>
          <a:p>
            <a:pPr marL="342900" marR="0" lvl="0" indent="-342900" algn="l" rtl="0">
              <a:lnSpc>
                <a:spcPct val="100000"/>
              </a:lnSpc>
              <a:spcBef>
                <a:spcPts val="0"/>
              </a:spcBef>
              <a:spcAft>
                <a:spcPts val="0"/>
              </a:spcAft>
              <a:buClr>
                <a:srgbClr val="002060"/>
              </a:buClr>
              <a:buSzPct val="100000"/>
              <a:buFont typeface="Noto Sans Symbols"/>
              <a:buChar char="▪"/>
            </a:pPr>
            <a:r>
              <a:rPr lang="en-US" sz="3200" b="0" i="0" u="none" strike="noStrike" cap="none" dirty="0">
                <a:solidFill>
                  <a:srgbClr val="002060"/>
                </a:solidFill>
                <a:latin typeface="Candara" panose="020E0502030303020204" pitchFamily="34" charset="0"/>
                <a:sym typeface="Arial"/>
              </a:rPr>
              <a:t>51 Retention Partners</a:t>
            </a:r>
          </a:p>
          <a:p>
            <a:pPr marL="342900" marR="0" lvl="0" indent="-342900" algn="l" rtl="0">
              <a:lnSpc>
                <a:spcPct val="100000"/>
              </a:lnSpc>
              <a:spcBef>
                <a:spcPts val="0"/>
              </a:spcBef>
              <a:spcAft>
                <a:spcPts val="0"/>
              </a:spcAft>
              <a:buClr>
                <a:srgbClr val="002060"/>
              </a:buClr>
              <a:buSzPct val="100000"/>
              <a:buFont typeface="Noto Sans Symbols"/>
              <a:buChar char="▪"/>
            </a:pPr>
            <a:r>
              <a:rPr lang="en-US" sz="3200" b="0" i="0" u="none" strike="noStrike" cap="none" dirty="0">
                <a:solidFill>
                  <a:srgbClr val="002060"/>
                </a:solidFill>
                <a:latin typeface="Candara" panose="020E0502030303020204" pitchFamily="34" charset="0"/>
                <a:sym typeface="Arial"/>
              </a:rPr>
              <a:t>8 Supporting Partners</a:t>
            </a:r>
          </a:p>
          <a:p>
            <a:pPr marL="342900" marR="0" lvl="0" indent="-342900" algn="l" rtl="0">
              <a:lnSpc>
                <a:spcPct val="100000"/>
              </a:lnSpc>
              <a:spcBef>
                <a:spcPts val="0"/>
              </a:spcBef>
              <a:spcAft>
                <a:spcPts val="0"/>
              </a:spcAft>
              <a:buClr>
                <a:srgbClr val="002060"/>
              </a:buClr>
              <a:buSzPct val="100000"/>
              <a:buFont typeface="Noto Sans Symbols"/>
              <a:buChar char="▪"/>
            </a:pPr>
            <a:r>
              <a:rPr lang="en-US" sz="3200" b="0" i="0" u="none" strike="noStrike" cap="none" dirty="0" smtClean="0">
                <a:solidFill>
                  <a:srgbClr val="002060"/>
                </a:solidFill>
                <a:latin typeface="Candara" panose="020E0502030303020204" pitchFamily="34" charset="0"/>
                <a:sym typeface="Arial"/>
              </a:rPr>
              <a:t>Diversity in collection size, research vs. teaching focus and collection philosophy</a:t>
            </a:r>
            <a:endParaRPr lang="en-US" sz="3200" b="0" i="0" u="none" strike="noStrike" cap="none" dirty="0">
              <a:solidFill>
                <a:srgbClr val="002060"/>
              </a:solidFill>
              <a:latin typeface="Candara" panose="020E0502030303020204" pitchFamily="34" charset="0"/>
              <a:sym typeface="Arial"/>
            </a:endParaRPr>
          </a:p>
          <a:p>
            <a:pPr marL="0" marR="0" lvl="0" indent="0" algn="l" rtl="0">
              <a:lnSpc>
                <a:spcPct val="100000"/>
              </a:lnSpc>
              <a:spcBef>
                <a:spcPts val="0"/>
              </a:spcBef>
              <a:spcAft>
                <a:spcPts val="0"/>
              </a:spcAft>
              <a:buClr>
                <a:srgbClr val="002060"/>
              </a:buClr>
              <a:buFont typeface="Calibri"/>
              <a:buNone/>
            </a:pPr>
            <a:endParaRPr sz="3600" b="0" i="0" u="none" strike="noStrike" cap="none" dirty="0">
              <a:solidFill>
                <a:srgbClr val="00B05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is infrequent</a:t>
            </a:r>
            <a:endParaRPr lang="en-US" dirty="0"/>
          </a:p>
        </p:txBody>
      </p:sp>
      <p:sp>
        <p:nvSpPr>
          <p:cNvPr id="3" name="Text Placeholder 2"/>
          <p:cNvSpPr>
            <a:spLocks noGrp="1"/>
          </p:cNvSpPr>
          <p:nvPr>
            <p:ph type="body" idx="1"/>
          </p:nvPr>
        </p:nvSpPr>
        <p:spPr>
          <a:xfrm>
            <a:off x="838200" y="1825625"/>
            <a:ext cx="10515599" cy="4335145"/>
          </a:xfrm>
        </p:spPr>
        <p:txBody>
          <a:bodyPr/>
          <a:lstStyle/>
          <a:p>
            <a:r>
              <a:rPr lang="en-US" sz="3200" dirty="0" smtClean="0"/>
              <a:t>Survey by Terri Koch and Andrew Welch of Drake University in 2016 of 14 shared print programs</a:t>
            </a:r>
          </a:p>
          <a:p>
            <a:pPr lvl="1"/>
            <a:r>
              <a:rPr lang="en-US" sz="2800" dirty="0" smtClean="0"/>
              <a:t>Mix of serials and monographs</a:t>
            </a:r>
          </a:p>
          <a:p>
            <a:pPr lvl="1"/>
            <a:r>
              <a:rPr lang="en-US" sz="2800" dirty="0" smtClean="0"/>
              <a:t>12 either doing no validation or still considering</a:t>
            </a:r>
          </a:p>
          <a:p>
            <a:pPr lvl="1"/>
            <a:r>
              <a:rPr lang="en-US" sz="2800" dirty="0" smtClean="0"/>
              <a:t>Reasons for NOT validating: Time and Cost</a:t>
            </a:r>
          </a:p>
          <a:p>
            <a:pPr lvl="1"/>
            <a:r>
              <a:rPr lang="en-US" sz="2800" dirty="0" smtClean="0"/>
              <a:t>Reasons for validating: Ensure access, reassure faculty</a:t>
            </a:r>
          </a:p>
          <a:p>
            <a:pPr lvl="1" indent="0">
              <a:buNone/>
            </a:pPr>
            <a:endParaRPr lang="en-US" sz="2800" dirty="0" smtClean="0"/>
          </a:p>
          <a:p>
            <a:r>
              <a:rPr lang="en-US" dirty="0" smtClean="0"/>
              <a:t>EAST: </a:t>
            </a:r>
            <a:r>
              <a:rPr lang="en-US" sz="3200" dirty="0" smtClean="0"/>
              <a:t>our funder cared a great deal and provided monies to cover a sampling approach</a:t>
            </a:r>
          </a:p>
          <a:p>
            <a:pPr lvl="1"/>
            <a:endParaRPr lang="en-US" dirty="0"/>
          </a:p>
        </p:txBody>
      </p:sp>
    </p:spTree>
    <p:extLst>
      <p:ext uri="{BB962C8B-B14F-4D97-AF65-F5344CB8AC3E}">
        <p14:creationId xmlns:p14="http://schemas.microsoft.com/office/powerpoint/2010/main" val="3344795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07552132"/>
              </p:ext>
            </p:extLst>
          </p:nvPr>
        </p:nvGraphicFramePr>
        <p:xfrm>
          <a:off x="1529080" y="10402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40535" y="332366"/>
            <a:ext cx="10089622" cy="707886"/>
          </a:xfrm>
          <a:prstGeom prst="rect">
            <a:avLst/>
          </a:prstGeom>
          <a:noFill/>
        </p:spPr>
        <p:txBody>
          <a:bodyPr wrap="none" rtlCol="0">
            <a:spAutoFit/>
          </a:bodyPr>
          <a:lstStyle/>
          <a:p>
            <a:r>
              <a:rPr lang="en-US" sz="4000" dirty="0" smtClean="0">
                <a:solidFill>
                  <a:srgbClr val="002060"/>
                </a:solidFill>
                <a:latin typeface="Candara" panose="020E0502030303020204" pitchFamily="34" charset="0"/>
              </a:rPr>
              <a:t>Original Goals for the Validation Sample Study</a:t>
            </a:r>
            <a:endParaRPr lang="en-US" sz="4000" dirty="0">
              <a:solidFill>
                <a:srgbClr val="002060"/>
              </a:solidFill>
              <a:latin typeface="Candara" panose="020E0502030303020204" pitchFamily="34" charset="0"/>
            </a:endParaRPr>
          </a:p>
        </p:txBody>
      </p:sp>
    </p:spTree>
    <p:extLst>
      <p:ext uri="{BB962C8B-B14F-4D97-AF65-F5344CB8AC3E}">
        <p14:creationId xmlns:p14="http://schemas.microsoft.com/office/powerpoint/2010/main" val="406732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7908685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303270" y="427278"/>
            <a:ext cx="4722768" cy="707886"/>
          </a:xfrm>
          <a:prstGeom prst="rect">
            <a:avLst/>
          </a:prstGeom>
          <a:noFill/>
        </p:spPr>
        <p:txBody>
          <a:bodyPr wrap="none" rtlCol="0">
            <a:spAutoFit/>
          </a:bodyPr>
          <a:lstStyle/>
          <a:p>
            <a:r>
              <a:rPr lang="en-US" sz="4000" dirty="0" smtClean="0">
                <a:solidFill>
                  <a:srgbClr val="002060"/>
                </a:solidFill>
                <a:latin typeface="Candara" panose="020E0502030303020204" pitchFamily="34" charset="0"/>
              </a:rPr>
              <a:t>Further</a:t>
            </a:r>
            <a:r>
              <a:rPr lang="en-US" sz="3200" dirty="0" smtClean="0">
                <a:solidFill>
                  <a:srgbClr val="002060"/>
                </a:solidFill>
                <a:latin typeface="Candara" panose="020E0502030303020204" pitchFamily="34" charset="0"/>
              </a:rPr>
              <a:t> </a:t>
            </a:r>
            <a:r>
              <a:rPr lang="en-US" sz="4000" dirty="0" smtClean="0">
                <a:solidFill>
                  <a:srgbClr val="002060"/>
                </a:solidFill>
                <a:latin typeface="Candara" panose="020E0502030303020204" pitchFamily="34" charset="0"/>
              </a:rPr>
              <a:t>Goals Added </a:t>
            </a:r>
            <a:endParaRPr lang="en-US" sz="4000" dirty="0">
              <a:solidFill>
                <a:srgbClr val="002060"/>
              </a:solidFill>
              <a:latin typeface="Candara" panose="020E0502030303020204" pitchFamily="34" charset="0"/>
            </a:endParaRPr>
          </a:p>
        </p:txBody>
      </p:sp>
    </p:spTree>
    <p:extLst>
      <p:ext uri="{BB962C8B-B14F-4D97-AF65-F5344CB8AC3E}">
        <p14:creationId xmlns:p14="http://schemas.microsoft.com/office/powerpoint/2010/main" val="1150529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36594846"/>
              </p:ext>
            </p:extLst>
          </p:nvPr>
        </p:nvGraphicFramePr>
        <p:xfrm>
          <a:off x="2032000" y="9105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63040" y="525780"/>
            <a:ext cx="4435830" cy="769441"/>
          </a:xfrm>
          <a:prstGeom prst="rect">
            <a:avLst/>
          </a:prstGeom>
          <a:noFill/>
        </p:spPr>
        <p:txBody>
          <a:bodyPr wrap="none" rtlCol="0">
            <a:spAutoFit/>
          </a:bodyPr>
          <a:lstStyle/>
          <a:p>
            <a:r>
              <a:rPr lang="en-US" sz="4400" dirty="0" smtClean="0">
                <a:solidFill>
                  <a:srgbClr val="002060"/>
                </a:solidFill>
                <a:latin typeface="Candara" panose="020E0502030303020204" pitchFamily="34" charset="0"/>
              </a:rPr>
              <a:t>Our Methodology</a:t>
            </a:r>
            <a:endParaRPr lang="en-US" sz="4400" dirty="0">
              <a:solidFill>
                <a:srgbClr val="002060"/>
              </a:solidFill>
              <a:latin typeface="Candara" panose="020E0502030303020204" pitchFamily="34" charset="0"/>
            </a:endParaRPr>
          </a:p>
        </p:txBody>
      </p:sp>
    </p:spTree>
    <p:extLst>
      <p:ext uri="{BB962C8B-B14F-4D97-AF65-F5344CB8AC3E}">
        <p14:creationId xmlns:p14="http://schemas.microsoft.com/office/powerpoint/2010/main" val="371858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1671898" y="183198"/>
            <a:ext cx="9942727" cy="697600"/>
          </a:xfrm>
          <a:prstGeom prst="rect">
            <a:avLst/>
          </a:prstGeom>
          <a:noFill/>
          <a:ln>
            <a:noFill/>
          </a:ln>
        </p:spPr>
        <p:txBody>
          <a:bodyPr lIns="121900" tIns="121900" rIns="121900" bIns="121900" anchor="t" anchorCtr="0">
            <a:noAutofit/>
          </a:bodyPr>
          <a:lstStyle/>
          <a:p>
            <a:pPr marL="0" marR="0" lvl="0" indent="0" algn="ctr" rtl="0">
              <a:lnSpc>
                <a:spcPct val="100000"/>
              </a:lnSpc>
              <a:spcBef>
                <a:spcPts val="0"/>
              </a:spcBef>
              <a:spcAft>
                <a:spcPts val="0"/>
              </a:spcAft>
              <a:buClr>
                <a:schemeClr val="dk1"/>
              </a:buClr>
              <a:buSzPct val="25000"/>
              <a:buFont typeface="Helvetica Neue"/>
              <a:buNone/>
            </a:pPr>
            <a:r>
              <a:rPr lang="en-US" sz="3600" i="0" u="none" strike="noStrike" cap="none" dirty="0" smtClean="0">
                <a:solidFill>
                  <a:schemeClr val="dk1"/>
                </a:solidFill>
                <a:latin typeface="Candara" panose="020E0502030303020204" pitchFamily="34" charset="0"/>
                <a:ea typeface="Helvetica Neue"/>
                <a:cs typeface="Helvetica Neue"/>
                <a:sym typeface="Helvetica Neue"/>
              </a:rPr>
              <a:t>EAST Data Collection Tool</a:t>
            </a:r>
            <a:endParaRPr lang="en-US" sz="3600" i="0" u="none" strike="noStrike" cap="none" dirty="0">
              <a:solidFill>
                <a:schemeClr val="dk1"/>
              </a:solidFill>
              <a:latin typeface="Candara" panose="020E0502030303020204" pitchFamily="34" charset="0"/>
              <a:ea typeface="Helvetica Neue"/>
              <a:cs typeface="Helvetica Neue"/>
              <a:sym typeface="Helvetica Neue"/>
            </a:endParaRPr>
          </a:p>
        </p:txBody>
      </p:sp>
      <p:pic>
        <p:nvPicPr>
          <p:cNvPr id="137" name="Shape 137"/>
          <p:cNvPicPr preferRelativeResize="0"/>
          <p:nvPr/>
        </p:nvPicPr>
        <p:blipFill rotWithShape="1">
          <a:blip r:embed="rId3">
            <a:alphaModFix/>
          </a:blip>
          <a:srcRect/>
          <a:stretch/>
        </p:blipFill>
        <p:spPr>
          <a:xfrm>
            <a:off x="748033" y="1140713"/>
            <a:ext cx="2819966" cy="2466566"/>
          </a:xfrm>
          <a:prstGeom prst="rect">
            <a:avLst/>
          </a:prstGeom>
          <a:noFill/>
          <a:ln>
            <a:noFill/>
          </a:ln>
        </p:spPr>
      </p:pic>
      <p:pic>
        <p:nvPicPr>
          <p:cNvPr id="138" name="Shape 138"/>
          <p:cNvPicPr preferRelativeResize="0"/>
          <p:nvPr/>
        </p:nvPicPr>
        <p:blipFill rotWithShape="1">
          <a:blip r:embed="rId4">
            <a:alphaModFix/>
          </a:blip>
          <a:srcRect/>
          <a:stretch/>
        </p:blipFill>
        <p:spPr>
          <a:xfrm>
            <a:off x="4371860" y="1092500"/>
            <a:ext cx="2819964" cy="2466564"/>
          </a:xfrm>
          <a:prstGeom prst="rect">
            <a:avLst/>
          </a:prstGeom>
          <a:noFill/>
          <a:ln>
            <a:noFill/>
          </a:ln>
        </p:spPr>
      </p:pic>
      <p:pic>
        <p:nvPicPr>
          <p:cNvPr id="139" name="Shape 139"/>
          <p:cNvPicPr preferRelativeResize="0"/>
          <p:nvPr/>
        </p:nvPicPr>
        <p:blipFill rotWithShape="1">
          <a:blip r:embed="rId5">
            <a:alphaModFix/>
          </a:blip>
          <a:srcRect/>
          <a:stretch/>
        </p:blipFill>
        <p:spPr>
          <a:xfrm>
            <a:off x="271383" y="3770766"/>
            <a:ext cx="8861366" cy="1884662"/>
          </a:xfrm>
          <a:prstGeom prst="rect">
            <a:avLst/>
          </a:prstGeom>
          <a:noFill/>
          <a:ln>
            <a:noFill/>
          </a:ln>
        </p:spPr>
      </p:pic>
      <p:sp>
        <p:nvSpPr>
          <p:cNvPr id="140" name="Shape 140"/>
          <p:cNvSpPr/>
          <p:nvPr/>
        </p:nvSpPr>
        <p:spPr>
          <a:xfrm>
            <a:off x="2256311" y="5867130"/>
            <a:ext cx="5092035"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1800" b="0" i="0" u="sng" strike="noStrike" cap="none" dirty="0">
                <a:solidFill>
                  <a:schemeClr val="hlink"/>
                </a:solidFill>
                <a:latin typeface="Arial"/>
                <a:ea typeface="Arial"/>
                <a:cs typeface="Arial"/>
                <a:sym typeface="Arial"/>
                <a:hlinkClick r:id="rId6"/>
              </a:rPr>
              <a:t>https://github.com/samato88/EastValidationTool</a:t>
            </a:r>
            <a:r>
              <a:rPr lang="en-US" sz="1800" b="0" i="0" u="none" strike="noStrike" cap="none" dirty="0">
                <a:solidFill>
                  <a:schemeClr val="dk1"/>
                </a:solidFill>
                <a:latin typeface="Arial"/>
                <a:ea typeface="Arial"/>
                <a:cs typeface="Arial"/>
                <a:sym typeface="Arial"/>
              </a:rPr>
              <a:t> </a:t>
            </a:r>
          </a:p>
        </p:txBody>
      </p:sp>
      <p:pic>
        <p:nvPicPr>
          <p:cNvPr id="7" name="Picture 6"/>
          <p:cNvPicPr>
            <a:picLocks noChangeAspect="1"/>
          </p:cNvPicPr>
          <p:nvPr/>
        </p:nvPicPr>
        <p:blipFill>
          <a:blip r:embed="rId7"/>
          <a:stretch>
            <a:fillRect/>
          </a:stretch>
        </p:blipFill>
        <p:spPr>
          <a:xfrm rot="16200000">
            <a:off x="8717459" y="700249"/>
            <a:ext cx="3322320" cy="2491740"/>
          </a:xfrm>
          <a:prstGeom prst="rect">
            <a:avLst/>
          </a:prstGeom>
        </p:spPr>
      </p:pic>
      <p:sp>
        <p:nvSpPr>
          <p:cNvPr id="6" name="Right Arrow 5"/>
          <p:cNvSpPr/>
          <p:nvPr/>
        </p:nvSpPr>
        <p:spPr>
          <a:xfrm rot="8451502">
            <a:off x="7191824" y="1140713"/>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ight Arrow 12"/>
          <p:cNvSpPr/>
          <p:nvPr/>
        </p:nvSpPr>
        <p:spPr>
          <a:xfrm rot="8451502">
            <a:off x="5019720" y="3861705"/>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ight Arrow 13"/>
          <p:cNvSpPr/>
          <p:nvPr/>
        </p:nvSpPr>
        <p:spPr>
          <a:xfrm rot="8451502">
            <a:off x="8643544" y="4203952"/>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39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724025" y="510540"/>
            <a:ext cx="8743950" cy="3810000"/>
          </a:xfrm>
        </p:spPr>
        <p:txBody>
          <a:bodyPr/>
          <a:lstStyle/>
          <a:p>
            <a:pPr lvl="1">
              <a:buFont typeface="Arial" charset="0"/>
              <a:buNone/>
              <a:defRPr/>
            </a:pPr>
            <a:endParaRPr lang="en-US" dirty="0"/>
          </a:p>
          <a:p>
            <a:pPr marL="0" indent="0" algn="ctr">
              <a:spcBef>
                <a:spcPts val="1200"/>
              </a:spcBef>
              <a:buNone/>
              <a:defRPr/>
            </a:pPr>
            <a:r>
              <a:rPr lang="en-US" sz="3600" dirty="0">
                <a:solidFill>
                  <a:srgbClr val="0A4FAA"/>
                </a:solidFill>
              </a:rPr>
              <a:t>Summary Statistics and Distribution on Missing Monographs </a:t>
            </a:r>
            <a:endParaRPr lang="en-US" sz="3600" dirty="0" smtClean="0">
              <a:solidFill>
                <a:srgbClr val="0A4FAA"/>
              </a:solidFill>
            </a:endParaRPr>
          </a:p>
          <a:p>
            <a:pPr marL="0" indent="0" algn="ctr">
              <a:spcBef>
                <a:spcPts val="1200"/>
              </a:spcBef>
              <a:buNone/>
              <a:defRPr/>
            </a:pPr>
            <a:r>
              <a:rPr lang="en-US" sz="3600" dirty="0" smtClean="0">
                <a:solidFill>
                  <a:srgbClr val="0A4FAA"/>
                </a:solidFill>
              </a:rPr>
              <a:t>(</a:t>
            </a:r>
            <a:r>
              <a:rPr lang="en-US" sz="3600" dirty="0">
                <a:solidFill>
                  <a:srgbClr val="0A4FAA"/>
                </a:solidFill>
              </a:rPr>
              <a:t>all estimates accurate to 1%) </a:t>
            </a:r>
          </a:p>
          <a:p>
            <a:pPr algn="l">
              <a:spcBef>
                <a:spcPts val="1200"/>
              </a:spcBef>
              <a:defRPr/>
            </a:pPr>
            <a:endParaRPr lang="en-US" sz="2400" dirty="0">
              <a:solidFill>
                <a:srgbClr val="0A4FAA"/>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77484069"/>
              </p:ext>
            </p:extLst>
          </p:nvPr>
        </p:nvGraphicFramePr>
        <p:xfrm>
          <a:off x="2286001" y="3429000"/>
          <a:ext cx="6850063" cy="1447800"/>
        </p:xfrm>
        <a:graphic>
          <a:graphicData uri="http://schemas.openxmlformats.org/drawingml/2006/table">
            <a:tbl>
              <a:tblPr/>
              <a:tblGrid>
                <a:gridCol w="6350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542925">
                  <a:extLst>
                    <a:ext uri="{9D8B030D-6E8A-4147-A177-3AD203B41FA5}">
                      <a16:colId xmlns:a16="http://schemas.microsoft.com/office/drawing/2014/main" xmlns="" val="20003"/>
                    </a:ext>
                  </a:extLst>
                </a:gridCol>
                <a:gridCol w="708025">
                  <a:extLst>
                    <a:ext uri="{9D8B030D-6E8A-4147-A177-3AD203B41FA5}">
                      <a16:colId xmlns:a16="http://schemas.microsoft.com/office/drawing/2014/main" xmlns="" val="20004"/>
                    </a:ext>
                  </a:extLst>
                </a:gridCol>
                <a:gridCol w="708025">
                  <a:extLst>
                    <a:ext uri="{9D8B030D-6E8A-4147-A177-3AD203B41FA5}">
                      <a16:colId xmlns:a16="http://schemas.microsoft.com/office/drawing/2014/main" xmlns="" val="20005"/>
                    </a:ext>
                  </a:extLst>
                </a:gridCol>
                <a:gridCol w="708025">
                  <a:extLst>
                    <a:ext uri="{9D8B030D-6E8A-4147-A177-3AD203B41FA5}">
                      <a16:colId xmlns:a16="http://schemas.microsoft.com/office/drawing/2014/main" xmlns="" val="20006"/>
                    </a:ext>
                  </a:extLst>
                </a:gridCol>
                <a:gridCol w="708025">
                  <a:extLst>
                    <a:ext uri="{9D8B030D-6E8A-4147-A177-3AD203B41FA5}">
                      <a16:colId xmlns:a16="http://schemas.microsoft.com/office/drawing/2014/main" xmlns="" val="20007"/>
                    </a:ext>
                  </a:extLst>
                </a:gridCol>
                <a:gridCol w="708025">
                  <a:extLst>
                    <a:ext uri="{9D8B030D-6E8A-4147-A177-3AD203B41FA5}">
                      <a16:colId xmlns:a16="http://schemas.microsoft.com/office/drawing/2014/main" xmlns="" val="20008"/>
                    </a:ext>
                  </a:extLst>
                </a:gridCol>
                <a:gridCol w="785813">
                  <a:extLst>
                    <a:ext uri="{9D8B030D-6E8A-4147-A177-3AD203B41FA5}">
                      <a16:colId xmlns:a16="http://schemas.microsoft.com/office/drawing/2014/main" xmlns="" val="20009"/>
                    </a:ext>
                  </a:extLst>
                </a:gridCol>
              </a:tblGrid>
              <a:tr h="954087">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 </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tabLst>
                          <a:tab pos="404813" algn="l"/>
                        </a:tabLst>
                        <a:defRPr sz="2800">
                          <a:solidFill>
                            <a:srgbClr val="0A4FAA"/>
                          </a:solidFill>
                          <a:latin typeface="Arial" charset="0"/>
                        </a:defRPr>
                      </a:lvl1pPr>
                      <a:lvl2pPr marL="742950" indent="-285750">
                        <a:spcBef>
                          <a:spcPct val="20000"/>
                        </a:spcBef>
                        <a:buFont typeface="Arial" charset="0"/>
                        <a:tabLst>
                          <a:tab pos="404813" algn="l"/>
                        </a:tabLst>
                        <a:defRPr sz="2400">
                          <a:solidFill>
                            <a:srgbClr val="0A4FAA"/>
                          </a:solidFill>
                          <a:latin typeface="Arial" charset="0"/>
                        </a:defRPr>
                      </a:lvl2pPr>
                      <a:lvl3pPr marL="1143000" indent="-228600">
                        <a:spcBef>
                          <a:spcPct val="20000"/>
                        </a:spcBef>
                        <a:buFont typeface="Arial" charset="0"/>
                        <a:tabLst>
                          <a:tab pos="404813" algn="l"/>
                        </a:tabLst>
                        <a:defRPr sz="2000">
                          <a:solidFill>
                            <a:srgbClr val="0A4FAA"/>
                          </a:solidFill>
                          <a:latin typeface="Arial" charset="0"/>
                        </a:defRPr>
                      </a:lvl3pPr>
                      <a:lvl4pPr marL="1600200" indent="-228600">
                        <a:spcBef>
                          <a:spcPct val="20000"/>
                        </a:spcBef>
                        <a:buFont typeface="Arial" charset="0"/>
                        <a:tabLst>
                          <a:tab pos="404813" algn="l"/>
                        </a:tabLst>
                        <a:defRPr>
                          <a:solidFill>
                            <a:srgbClr val="0A4FAA"/>
                          </a:solidFill>
                          <a:latin typeface="Arial" charset="0"/>
                        </a:defRPr>
                      </a:lvl4pPr>
                      <a:lvl5pPr marL="2057400" indent="-228600">
                        <a:spcBef>
                          <a:spcPct val="20000"/>
                        </a:spcBef>
                        <a:buFont typeface="Arial" charset="0"/>
                        <a:tabLst>
                          <a:tab pos="404813" algn="l"/>
                        </a:tabLst>
                        <a:defRPr>
                          <a:solidFill>
                            <a:srgbClr val="0A4FAA"/>
                          </a:solidFill>
                          <a:latin typeface="Arial" charset="0"/>
                        </a:defRPr>
                      </a:lvl5pPr>
                      <a:lvl6pPr marL="2514600" indent="-228600" eaLnBrk="0" fontAlgn="base" hangingPunct="0">
                        <a:spcBef>
                          <a:spcPct val="20000"/>
                        </a:spcBef>
                        <a:spcAft>
                          <a:spcPct val="0"/>
                        </a:spcAft>
                        <a:buFont typeface="Arial" charset="0"/>
                        <a:tabLst>
                          <a:tab pos="404813" algn="l"/>
                        </a:tabLst>
                        <a:defRPr>
                          <a:solidFill>
                            <a:srgbClr val="0A4FAA"/>
                          </a:solidFill>
                          <a:latin typeface="Arial" charset="0"/>
                        </a:defRPr>
                      </a:lvl6pPr>
                      <a:lvl7pPr marL="2971800" indent="-228600" eaLnBrk="0" fontAlgn="base" hangingPunct="0">
                        <a:spcBef>
                          <a:spcPct val="20000"/>
                        </a:spcBef>
                        <a:spcAft>
                          <a:spcPct val="0"/>
                        </a:spcAft>
                        <a:buFont typeface="Arial" charset="0"/>
                        <a:tabLst>
                          <a:tab pos="404813" algn="l"/>
                        </a:tabLst>
                        <a:defRPr>
                          <a:solidFill>
                            <a:srgbClr val="0A4FAA"/>
                          </a:solidFill>
                          <a:latin typeface="Arial" charset="0"/>
                        </a:defRPr>
                      </a:lvl7pPr>
                      <a:lvl8pPr marL="3429000" indent="-228600" eaLnBrk="0" fontAlgn="base" hangingPunct="0">
                        <a:spcBef>
                          <a:spcPct val="20000"/>
                        </a:spcBef>
                        <a:spcAft>
                          <a:spcPct val="0"/>
                        </a:spcAft>
                        <a:buFont typeface="Arial" charset="0"/>
                        <a:tabLst>
                          <a:tab pos="404813" algn="l"/>
                        </a:tabLst>
                        <a:defRPr>
                          <a:solidFill>
                            <a:srgbClr val="0A4FAA"/>
                          </a:solidFill>
                          <a:latin typeface="Arial" charset="0"/>
                        </a:defRPr>
                      </a:lvl8pPr>
                      <a:lvl9pPr marL="3886200" indent="-228600" eaLnBrk="0" fontAlgn="base" hangingPunct="0">
                        <a:spcBef>
                          <a:spcPct val="20000"/>
                        </a:spcBef>
                        <a:spcAft>
                          <a:spcPct val="0"/>
                        </a:spcAft>
                        <a:buFont typeface="Arial" charset="0"/>
                        <a:tabLst>
                          <a:tab pos="404813" algn="l"/>
                        </a:tabLst>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404813" algn="l"/>
                        </a:tabLst>
                      </a:pPr>
                      <a:r>
                        <a:rPr kumimoji="0" lang="en-US" altLang="en-US" sz="1600" b="1" i="0" u="none" strike="noStrike" cap="none" normalizeH="0" baseline="0">
                          <a:ln>
                            <a:noFill/>
                          </a:ln>
                          <a:solidFill>
                            <a:srgbClr val="FFFFFF"/>
                          </a:solidFill>
                          <a:effectLst/>
                          <a:latin typeface="Arial" charset="0"/>
                          <a:ea typeface="Arial" charset="0"/>
                          <a:cs typeface="Arial" charset="0"/>
                        </a:rPr>
                        <a:t>mean</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std</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Min</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5</a:t>
                      </a:r>
                      <a:r>
                        <a:rPr kumimoji="0" lang="en-US" altLang="en-US" sz="1600" b="1" i="0" u="none" strike="noStrike" cap="none" normalizeH="0" baseline="30000">
                          <a:ln>
                            <a:noFill/>
                          </a:ln>
                          <a:solidFill>
                            <a:srgbClr val="FFFFFF"/>
                          </a:solidFill>
                          <a:effectLst/>
                          <a:latin typeface="Arial" charset="0"/>
                          <a:ea typeface="Arial" charset="0"/>
                          <a:cs typeface="Arial" charset="0"/>
                        </a:rPr>
                        <a:t>th</a:t>
                      </a:r>
                      <a:r>
                        <a:rPr kumimoji="0" lang="en-US" altLang="en-US" sz="1600" b="1" i="0" u="none" strike="noStrike" cap="none" normalizeH="0" baseline="0">
                          <a:ln>
                            <a:noFill/>
                          </a:ln>
                          <a:solidFill>
                            <a:srgbClr val="FFFFFF"/>
                          </a:solidFill>
                          <a:effectLst/>
                          <a:latin typeface="Arial" charset="0"/>
                          <a:ea typeface="Arial" charset="0"/>
                          <a:cs typeface="Arial" charset="0"/>
                        </a:rPr>
                        <a:t> pctl</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25</a:t>
                      </a:r>
                      <a:r>
                        <a:rPr kumimoji="0" lang="en-US" altLang="en-US" sz="1600" b="1" i="0" u="none" strike="noStrike" cap="none" normalizeH="0" baseline="30000">
                          <a:ln>
                            <a:noFill/>
                          </a:ln>
                          <a:solidFill>
                            <a:srgbClr val="FFFFFF"/>
                          </a:solidFill>
                          <a:effectLst/>
                          <a:latin typeface="Arial" charset="0"/>
                          <a:ea typeface="Arial" charset="0"/>
                          <a:cs typeface="Arial" charset="0"/>
                        </a:rPr>
                        <a:t>th</a:t>
                      </a:r>
                      <a:r>
                        <a:rPr kumimoji="0" lang="en-US" altLang="en-US" sz="1600" b="1" i="0" u="none" strike="noStrike" cap="none" normalizeH="0" baseline="0">
                          <a:ln>
                            <a:noFill/>
                          </a:ln>
                          <a:solidFill>
                            <a:srgbClr val="FFFFFF"/>
                          </a:solidFill>
                          <a:effectLst/>
                          <a:latin typeface="Arial" charset="0"/>
                          <a:ea typeface="Arial" charset="0"/>
                          <a:cs typeface="Arial" charset="0"/>
                        </a:rPr>
                        <a:t> pctl</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50</a:t>
                      </a:r>
                      <a:r>
                        <a:rPr kumimoji="0" lang="en-US" altLang="en-US" sz="1600" b="1" i="0" u="none" strike="noStrike" cap="none" normalizeH="0" baseline="30000">
                          <a:ln>
                            <a:noFill/>
                          </a:ln>
                          <a:solidFill>
                            <a:srgbClr val="FFFFFF"/>
                          </a:solidFill>
                          <a:effectLst/>
                          <a:latin typeface="Arial" charset="0"/>
                          <a:ea typeface="Arial" charset="0"/>
                          <a:cs typeface="Arial" charset="0"/>
                        </a:rPr>
                        <a:t>th</a:t>
                      </a:r>
                      <a:r>
                        <a:rPr kumimoji="0" lang="en-US" altLang="en-US" sz="1600" b="1" i="0" u="none" strike="noStrike" cap="none" normalizeH="0" baseline="0">
                          <a:ln>
                            <a:noFill/>
                          </a:ln>
                          <a:solidFill>
                            <a:srgbClr val="FFFFFF"/>
                          </a:solidFill>
                          <a:effectLst/>
                          <a:latin typeface="Arial" charset="0"/>
                          <a:ea typeface="Arial" charset="0"/>
                          <a:cs typeface="Arial" charset="0"/>
                        </a:rPr>
                        <a:t> pctl</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75</a:t>
                      </a:r>
                      <a:r>
                        <a:rPr kumimoji="0" lang="en-US" altLang="en-US" sz="1600" b="1" i="0" u="none" strike="noStrike" cap="none" normalizeH="0" baseline="30000">
                          <a:ln>
                            <a:noFill/>
                          </a:ln>
                          <a:solidFill>
                            <a:srgbClr val="FFFFFF"/>
                          </a:solidFill>
                          <a:effectLst/>
                          <a:latin typeface="Arial" charset="0"/>
                          <a:ea typeface="Arial" charset="0"/>
                          <a:cs typeface="Arial" charset="0"/>
                        </a:rPr>
                        <a:t>th</a:t>
                      </a:r>
                      <a:r>
                        <a:rPr kumimoji="0" lang="en-US" altLang="en-US" sz="1600" b="1" i="0" u="none" strike="noStrike" cap="none" normalizeH="0" baseline="0">
                          <a:ln>
                            <a:noFill/>
                          </a:ln>
                          <a:solidFill>
                            <a:srgbClr val="FFFFFF"/>
                          </a:solidFill>
                          <a:effectLst/>
                          <a:latin typeface="Arial" charset="0"/>
                          <a:ea typeface="Arial" charset="0"/>
                          <a:cs typeface="Arial" charset="0"/>
                        </a:rPr>
                        <a:t> pctl</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95</a:t>
                      </a:r>
                      <a:r>
                        <a:rPr kumimoji="0" lang="en-US" altLang="en-US" sz="1600" b="1" i="0" u="none" strike="noStrike" cap="none" normalizeH="0" baseline="30000">
                          <a:ln>
                            <a:noFill/>
                          </a:ln>
                          <a:solidFill>
                            <a:srgbClr val="FFFFFF"/>
                          </a:solidFill>
                          <a:effectLst/>
                          <a:latin typeface="Arial" charset="0"/>
                          <a:ea typeface="Arial" charset="0"/>
                          <a:cs typeface="Arial" charset="0"/>
                        </a:rPr>
                        <a:t>th</a:t>
                      </a:r>
                      <a:r>
                        <a:rPr kumimoji="0" lang="en-US" altLang="en-US" sz="1600" b="1" i="0" u="none" strike="noStrike" cap="none" normalizeH="0" baseline="0">
                          <a:ln>
                            <a:noFill/>
                          </a:ln>
                          <a:solidFill>
                            <a:srgbClr val="FFFFFF"/>
                          </a:solidFill>
                          <a:effectLst/>
                          <a:latin typeface="Arial" charset="0"/>
                          <a:ea typeface="Arial" charset="0"/>
                          <a:cs typeface="Arial" charset="0"/>
                        </a:rPr>
                        <a:t> pctl</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max</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93713">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charset="0"/>
                          <a:ea typeface="Arial" charset="0"/>
                          <a:cs typeface="Arial" charset="0"/>
                        </a:rPr>
                        <a:t>Rate</a:t>
                      </a:r>
                      <a:endParaRPr kumimoji="0" lang="en-US" altLang="en-US" sz="1600" b="1" i="0" u="none" strike="noStrike" cap="none" normalizeH="0" baseline="0">
                        <a:ln>
                          <a:noFill/>
                        </a:ln>
                        <a:solidFill>
                          <a:srgbClr val="FFFFFF"/>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ea typeface="Arial" charset="0"/>
                          <a:cs typeface="Arial" charset="0"/>
                        </a:rPr>
                        <a:t>3.0%</a:t>
                      </a:r>
                      <a:endParaRPr kumimoji="0" lang="en-US" altLang="en-US" sz="1600" b="0" i="0" u="none" strike="noStrike" cap="none" normalizeH="0" baseline="0">
                        <a:ln>
                          <a:noFill/>
                        </a:ln>
                        <a:solidFill>
                          <a:srgbClr val="000000"/>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ea typeface="Arial" charset="0"/>
                          <a:cs typeface="Arial" charset="0"/>
                        </a:rPr>
                        <a:t>2.1%</a:t>
                      </a:r>
                      <a:endParaRPr kumimoji="0" lang="en-US" altLang="en-US" sz="1600" b="0" i="0" u="none" strike="noStrike" cap="none" normalizeH="0" baseline="0">
                        <a:ln>
                          <a:noFill/>
                        </a:ln>
                        <a:solidFill>
                          <a:srgbClr val="000000"/>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ea typeface="Arial" charset="0"/>
                          <a:cs typeface="Arial" charset="0"/>
                        </a:rPr>
                        <a:t>.3%</a:t>
                      </a:r>
                      <a:endParaRPr kumimoji="0" lang="en-US" altLang="en-US" sz="1600" b="0" i="0" u="none" strike="noStrike" cap="none" normalizeH="0" baseline="0">
                        <a:ln>
                          <a:noFill/>
                        </a:ln>
                        <a:solidFill>
                          <a:srgbClr val="000000"/>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ea typeface="Arial" charset="0"/>
                          <a:cs typeface="Arial" charset="0"/>
                        </a:rPr>
                        <a:t>.6%</a:t>
                      </a:r>
                      <a:endParaRPr kumimoji="0" lang="en-US" altLang="en-US" sz="1600" b="0" i="0" u="none" strike="noStrike" cap="none" normalizeH="0" baseline="0">
                        <a:ln>
                          <a:noFill/>
                        </a:ln>
                        <a:solidFill>
                          <a:srgbClr val="000000"/>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ea typeface="Arial" charset="0"/>
                          <a:cs typeface="Arial" charset="0"/>
                        </a:rPr>
                        <a:t>1.3%</a:t>
                      </a:r>
                      <a:endParaRPr kumimoji="0" lang="en-US" altLang="en-US" sz="1600" b="0" i="0" u="none" strike="noStrike" cap="none" normalizeH="0" baseline="0">
                        <a:ln>
                          <a:noFill/>
                        </a:ln>
                        <a:solidFill>
                          <a:srgbClr val="000000"/>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ea typeface="Arial" charset="0"/>
                          <a:cs typeface="Arial" charset="0"/>
                        </a:rPr>
                        <a:t>2.8%</a:t>
                      </a:r>
                      <a:endParaRPr kumimoji="0" lang="en-US" altLang="en-US" sz="1600" b="0" i="0" u="none" strike="noStrike" cap="none" normalizeH="0" baseline="0">
                        <a:ln>
                          <a:noFill/>
                        </a:ln>
                        <a:solidFill>
                          <a:srgbClr val="000000"/>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ea typeface="Arial" charset="0"/>
                          <a:cs typeface="Arial" charset="0"/>
                        </a:rPr>
                        <a:t>4.2%</a:t>
                      </a:r>
                      <a:endParaRPr kumimoji="0" lang="en-US" altLang="en-US" sz="1600" b="0" i="0" u="none" strike="noStrike" cap="none" normalizeH="0" baseline="0">
                        <a:ln>
                          <a:noFill/>
                        </a:ln>
                        <a:solidFill>
                          <a:srgbClr val="000000"/>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ea typeface="Arial" charset="0"/>
                          <a:cs typeface="Arial" charset="0"/>
                        </a:rPr>
                        <a:t>7.4%</a:t>
                      </a:r>
                      <a:endParaRPr kumimoji="0" lang="en-US" altLang="en-US" sz="1600" b="0" i="0" u="none" strike="noStrike" cap="none" normalizeH="0" baseline="0">
                        <a:ln>
                          <a:noFill/>
                        </a:ln>
                        <a:solidFill>
                          <a:srgbClr val="000000"/>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rgbClr val="0A4FAA"/>
                          </a:solidFill>
                          <a:latin typeface="Arial" charset="0"/>
                        </a:defRPr>
                      </a:lvl1pPr>
                      <a:lvl2pPr marL="742950" indent="-285750">
                        <a:spcBef>
                          <a:spcPct val="20000"/>
                        </a:spcBef>
                        <a:buFont typeface="Arial" charset="0"/>
                        <a:defRPr sz="2400">
                          <a:solidFill>
                            <a:srgbClr val="0A4FAA"/>
                          </a:solidFill>
                          <a:latin typeface="Arial" charset="0"/>
                        </a:defRPr>
                      </a:lvl2pPr>
                      <a:lvl3pPr marL="1143000" indent="-228600">
                        <a:spcBef>
                          <a:spcPct val="20000"/>
                        </a:spcBef>
                        <a:buFont typeface="Arial" charset="0"/>
                        <a:defRPr sz="2000">
                          <a:solidFill>
                            <a:srgbClr val="0A4FAA"/>
                          </a:solidFill>
                          <a:latin typeface="Arial" charset="0"/>
                        </a:defRPr>
                      </a:lvl3pPr>
                      <a:lvl4pPr marL="1600200" indent="-228600">
                        <a:spcBef>
                          <a:spcPct val="20000"/>
                        </a:spcBef>
                        <a:buFont typeface="Arial" charset="0"/>
                        <a:defRPr>
                          <a:solidFill>
                            <a:srgbClr val="0A4FAA"/>
                          </a:solidFill>
                          <a:latin typeface="Arial" charset="0"/>
                        </a:defRPr>
                      </a:lvl4pPr>
                      <a:lvl5pPr marL="2057400" indent="-228600">
                        <a:spcBef>
                          <a:spcPct val="20000"/>
                        </a:spcBef>
                        <a:buFont typeface="Arial" charset="0"/>
                        <a:defRPr>
                          <a:solidFill>
                            <a:srgbClr val="0A4FAA"/>
                          </a:solidFill>
                          <a:latin typeface="Arial" charset="0"/>
                        </a:defRPr>
                      </a:lvl5pPr>
                      <a:lvl6pPr marL="2514600" indent="-228600" eaLnBrk="0" fontAlgn="base" hangingPunct="0">
                        <a:spcBef>
                          <a:spcPct val="20000"/>
                        </a:spcBef>
                        <a:spcAft>
                          <a:spcPct val="0"/>
                        </a:spcAft>
                        <a:buFont typeface="Arial" charset="0"/>
                        <a:defRPr>
                          <a:solidFill>
                            <a:srgbClr val="0A4FAA"/>
                          </a:solidFill>
                          <a:latin typeface="Arial" charset="0"/>
                        </a:defRPr>
                      </a:lvl6pPr>
                      <a:lvl7pPr marL="2971800" indent="-228600" eaLnBrk="0" fontAlgn="base" hangingPunct="0">
                        <a:spcBef>
                          <a:spcPct val="20000"/>
                        </a:spcBef>
                        <a:spcAft>
                          <a:spcPct val="0"/>
                        </a:spcAft>
                        <a:buFont typeface="Arial" charset="0"/>
                        <a:defRPr>
                          <a:solidFill>
                            <a:srgbClr val="0A4FAA"/>
                          </a:solidFill>
                          <a:latin typeface="Arial" charset="0"/>
                        </a:defRPr>
                      </a:lvl7pPr>
                      <a:lvl8pPr marL="3429000" indent="-228600" eaLnBrk="0" fontAlgn="base" hangingPunct="0">
                        <a:spcBef>
                          <a:spcPct val="20000"/>
                        </a:spcBef>
                        <a:spcAft>
                          <a:spcPct val="0"/>
                        </a:spcAft>
                        <a:buFont typeface="Arial" charset="0"/>
                        <a:defRPr>
                          <a:solidFill>
                            <a:srgbClr val="0A4FAA"/>
                          </a:solidFill>
                          <a:latin typeface="Arial" charset="0"/>
                        </a:defRPr>
                      </a:lvl8pPr>
                      <a:lvl9pPr marL="3886200" indent="-228600" eaLnBrk="0" fontAlgn="base" hangingPunct="0">
                        <a:spcBef>
                          <a:spcPct val="20000"/>
                        </a:spcBef>
                        <a:spcAft>
                          <a:spcPct val="0"/>
                        </a:spcAft>
                        <a:buFont typeface="Arial" charset="0"/>
                        <a:defRPr>
                          <a:solidFill>
                            <a:srgbClr val="0A4FAA"/>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ea typeface="Arial" charset="0"/>
                          <a:cs typeface="Arial" charset="0"/>
                        </a:rPr>
                        <a:t>9.7%</a:t>
                      </a:r>
                      <a:endParaRPr kumimoji="0" lang="en-US" altLang="en-US" sz="1600" b="0" i="0" u="none" strike="noStrike" cap="none" normalizeH="0" baseline="0" dirty="0">
                        <a:ln>
                          <a:noFill/>
                        </a:ln>
                        <a:solidFill>
                          <a:srgbClr val="000000"/>
                        </a:solidFill>
                        <a:effectLst/>
                        <a:latin typeface="Calibri" charset="0"/>
                        <a:ea typeface="Calibri" charset="0"/>
                        <a:cs typeface="Times New Roman" charset="0"/>
                      </a:endParaRPr>
                    </a:p>
                  </a:txBody>
                  <a:tcPr marL="68577" marR="68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445770" y="5349240"/>
            <a:ext cx="7074373" cy="707886"/>
          </a:xfrm>
          <a:prstGeom prst="rect">
            <a:avLst/>
          </a:prstGeom>
          <a:noFill/>
        </p:spPr>
        <p:txBody>
          <a:bodyPr wrap="none" rtlCol="0">
            <a:spAutoFit/>
          </a:bodyPr>
          <a:lstStyle/>
          <a:p>
            <a:r>
              <a:rPr lang="en-US" sz="4000" dirty="0" smtClean="0">
                <a:solidFill>
                  <a:srgbClr val="002060"/>
                </a:solidFill>
                <a:latin typeface="Candara" panose="020E0502030303020204" pitchFamily="34" charset="0"/>
              </a:rPr>
              <a:t>= 97% average availability metric</a:t>
            </a:r>
            <a:endParaRPr lang="en-US" sz="4000" dirty="0">
              <a:solidFill>
                <a:srgbClr val="002060"/>
              </a:solidFill>
              <a:latin typeface="Candara" panose="020E0502030303020204" pitchFamily="34" charset="0"/>
            </a:endParaRPr>
          </a:p>
        </p:txBody>
      </p:sp>
    </p:spTree>
    <p:extLst>
      <p:ext uri="{BB962C8B-B14F-4D97-AF65-F5344CB8AC3E}">
        <p14:creationId xmlns:p14="http://schemas.microsoft.com/office/powerpoint/2010/main" val="3374354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00206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2428</Words>
  <Application>Microsoft Office PowerPoint</Application>
  <PresentationFormat>Custom</PresentationFormat>
  <Paragraphs>202</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Candara</vt:lpstr>
      <vt:lpstr>Calibri</vt:lpstr>
      <vt:lpstr>Noto Sans Symbols</vt:lpstr>
      <vt:lpstr>Times New Roman</vt:lpstr>
      <vt:lpstr>Helvetica Neue</vt:lpstr>
      <vt:lpstr>Wingdings</vt:lpstr>
      <vt:lpstr>Office Theme</vt:lpstr>
      <vt:lpstr>Validation sampling as part of a shared print program: EAST</vt:lpstr>
      <vt:lpstr>The EAST mission</vt:lpstr>
      <vt:lpstr>PowerPoint Presentation</vt:lpstr>
      <vt:lpstr>Validation is infrequent</vt:lpstr>
      <vt:lpstr>PowerPoint Presentation</vt:lpstr>
      <vt:lpstr>PowerPoint Presentation</vt:lpstr>
      <vt:lpstr>PowerPoint Presentation</vt:lpstr>
      <vt:lpstr>PowerPoint Presentation</vt:lpstr>
      <vt:lpstr>PowerPoint Presentation</vt:lpstr>
      <vt:lpstr>PowerPoint Presentation</vt:lpstr>
      <vt:lpstr>  Conclusions – Likelihood of Being Missing  </vt:lpstr>
      <vt:lpstr>Conclusions – Likelihood of Being in Poor Condition </vt:lpstr>
      <vt:lpstr>Deeper Dive into the Data</vt:lpstr>
      <vt:lpstr>Current Status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Cohort 2 Kickoff Webinars</dc:title>
  <dc:creator>Susan Stearns</dc:creator>
  <cp:lastModifiedBy>Matthew Revitt</cp:lastModifiedBy>
  <cp:revision>53</cp:revision>
  <cp:lastPrinted>2017-06-14T18:31:33Z</cp:lastPrinted>
  <dcterms:modified xsi:type="dcterms:W3CDTF">2017-06-20T16:56:47Z</dcterms:modified>
</cp:coreProperties>
</file>