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3"/>
  </p:notesMasterIdLst>
  <p:handoutMasterIdLst>
    <p:handoutMasterId r:id="rId44"/>
  </p:handoutMasterIdLst>
  <p:sldIdLst>
    <p:sldId id="262" r:id="rId2"/>
    <p:sldId id="378" r:id="rId3"/>
    <p:sldId id="380" r:id="rId4"/>
    <p:sldId id="379" r:id="rId5"/>
    <p:sldId id="382" r:id="rId6"/>
    <p:sldId id="383" r:id="rId7"/>
    <p:sldId id="357" r:id="rId8"/>
    <p:sldId id="358" r:id="rId9"/>
    <p:sldId id="359" r:id="rId10"/>
    <p:sldId id="363" r:id="rId11"/>
    <p:sldId id="364" r:id="rId12"/>
    <p:sldId id="367" r:id="rId13"/>
    <p:sldId id="369" r:id="rId14"/>
    <p:sldId id="370" r:id="rId15"/>
    <p:sldId id="361" r:id="rId16"/>
    <p:sldId id="362" r:id="rId17"/>
    <p:sldId id="356" r:id="rId18"/>
    <p:sldId id="355" r:id="rId19"/>
    <p:sldId id="384" r:id="rId20"/>
    <p:sldId id="257" r:id="rId21"/>
    <p:sldId id="330" r:id="rId22"/>
    <p:sldId id="331" r:id="rId23"/>
    <p:sldId id="337" r:id="rId24"/>
    <p:sldId id="336" r:id="rId25"/>
    <p:sldId id="350" r:id="rId26"/>
    <p:sldId id="351" r:id="rId27"/>
    <p:sldId id="338" r:id="rId28"/>
    <p:sldId id="342" r:id="rId29"/>
    <p:sldId id="258" r:id="rId30"/>
    <p:sldId id="327" r:id="rId31"/>
    <p:sldId id="328" r:id="rId32"/>
    <p:sldId id="329" r:id="rId33"/>
    <p:sldId id="385" r:id="rId34"/>
    <p:sldId id="386" r:id="rId35"/>
    <p:sldId id="376" r:id="rId36"/>
    <p:sldId id="374" r:id="rId37"/>
    <p:sldId id="360" r:id="rId38"/>
    <p:sldId id="377" r:id="rId39"/>
    <p:sldId id="372" r:id="rId40"/>
    <p:sldId id="373" r:id="rId41"/>
    <p:sldId id="38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D5C668C-D0E5-4A7A-A722-B5089581DDBF}" type="datetimeFigureOut">
              <a:rPr lang="en-US" smtClean="0"/>
              <a:pPr/>
              <a:t>11/7/2012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78DDABC-2C28-49A3-AB0D-D621E4BE59CC}" type="slidenum">
              <a:rPr lang="en-US" smtClean="0"/>
              <a:pPr/>
              <a:t>‹#›</a:t>
            </a:fld>
            <a:endParaRPr lang="en-US"/>
          </a:p>
        </p:txBody>
      </p:sp>
    </p:spTree>
    <p:extLst>
      <p:ext uri="{BB962C8B-B14F-4D97-AF65-F5344CB8AC3E}">
        <p14:creationId xmlns:p14="http://schemas.microsoft.com/office/powerpoint/2010/main" val="4062273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A49B2D-F37E-4DC3-A077-B56424ED1517}" type="datetimeFigureOut">
              <a:rPr lang="en-US" smtClean="0"/>
              <a:pPr/>
              <a:t>11/7/2012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483F49-F8FB-4B57-9CBA-7DEA55F0F5D6}" type="slidenum">
              <a:rPr lang="en-US" smtClean="0"/>
              <a:pPr/>
              <a:t>‹#›</a:t>
            </a:fld>
            <a:endParaRPr lang="en-US"/>
          </a:p>
        </p:txBody>
      </p:sp>
    </p:spTree>
    <p:extLst>
      <p:ext uri="{BB962C8B-B14F-4D97-AF65-F5344CB8AC3E}">
        <p14:creationId xmlns:p14="http://schemas.microsoft.com/office/powerpoint/2010/main" val="349660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ces.ed.gov/programs/digest/d0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EA4619-0BE3-465D-9F3B-97DD4C34B736}"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Whilst </a:t>
            </a:r>
            <a:r>
              <a:rPr lang="en-US" baseline="0" dirty="0" smtClean="0"/>
              <a:t>content can be obfuscated or reduced, there are thorny issues with usage data.  Early policy decisions need to be taken with respect to exposing usage data, even indirectly ( triangulation is always possible ).</a:t>
            </a:r>
          </a:p>
          <a:p>
            <a:r>
              <a:rPr lang="en-US" baseline="0" dirty="0" smtClean="0"/>
              <a:t>--</a:t>
            </a:r>
            <a:r>
              <a:rPr lang="en-US" i="1" baseline="30000" dirty="0" smtClean="0"/>
              <a:t>1 </a:t>
            </a:r>
            <a:r>
              <a:rPr lang="en-US" baseline="0" dirty="0" smtClean="0"/>
              <a:t> </a:t>
            </a:r>
            <a:r>
              <a:rPr lang="en-US" baseline="0" dirty="0" err="1" smtClean="0"/>
              <a:t>Oratio</a:t>
            </a:r>
            <a:r>
              <a:rPr lang="en-US" baseline="0" dirty="0" smtClean="0"/>
              <a:t> has shifted from ‘speech’ to ‘prayer’ and back again in the </a:t>
            </a:r>
            <a:r>
              <a:rPr lang="en-US" baseline="0" dirty="0" err="1" smtClean="0"/>
              <a:t>latin</a:t>
            </a:r>
            <a:r>
              <a:rPr lang="en-US" baseline="0" dirty="0" smtClean="0"/>
              <a:t> literature.  See Greg Crane et 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C6F044-5492-354E-A569-871BB817118C}" type="slidenum">
              <a:rPr lang="en-US" smtClean="0"/>
              <a:pPr/>
              <a:t>10</a:t>
            </a:fld>
            <a:endParaRPr lang="en-US"/>
          </a:p>
        </p:txBody>
      </p:sp>
    </p:spTree>
    <p:extLst>
      <p:ext uri="{BB962C8B-B14F-4D97-AF65-F5344CB8AC3E}">
        <p14:creationId xmlns:p14="http://schemas.microsoft.com/office/powerpoint/2010/main" val="304874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Figures on faculty demographics from </a:t>
            </a:r>
            <a:r>
              <a:rPr lang="en-US" u="sng" dirty="0" smtClean="0">
                <a:hlinkClick r:id="rId3"/>
              </a:rPr>
              <a:t>http://nces.ed.gov/programs/digest/d09</a:t>
            </a:r>
            <a:endParaRPr lang="en-US" u="sng" dirty="0" smtClean="0"/>
          </a:p>
          <a:p>
            <a:pPr defTabSz="465887">
              <a:defRPr/>
            </a:pPr>
            <a:r>
              <a:rPr lang="en-US" u="sng" dirty="0" smtClean="0"/>
              <a:t>Sources</a:t>
            </a:r>
            <a:r>
              <a:rPr lang="en-US" u="sng" baseline="0" dirty="0" smtClean="0"/>
              <a:t> in earlier paper on datasets.</a:t>
            </a:r>
            <a:endParaRPr lang="en-US" dirty="0" smtClean="0"/>
          </a:p>
          <a:p>
            <a:endParaRPr lang="en-US" dirty="0"/>
          </a:p>
        </p:txBody>
      </p:sp>
      <p:sp>
        <p:nvSpPr>
          <p:cNvPr id="4" name="Slide Number Placeholder 3"/>
          <p:cNvSpPr>
            <a:spLocks noGrp="1"/>
          </p:cNvSpPr>
          <p:nvPr>
            <p:ph type="sldNum" sz="quarter" idx="10"/>
          </p:nvPr>
        </p:nvSpPr>
        <p:spPr/>
        <p:txBody>
          <a:bodyPr/>
          <a:lstStyle/>
          <a:p>
            <a:fld id="{F5C6F044-5492-354E-A569-871BB817118C}" type="slidenum">
              <a:rPr lang="en-US" smtClean="0"/>
              <a:pPr/>
              <a:t>12</a:t>
            </a:fld>
            <a:endParaRPr lang="en-US"/>
          </a:p>
        </p:txBody>
      </p:sp>
    </p:spTree>
    <p:extLst>
      <p:ext uri="{BB962C8B-B14F-4D97-AF65-F5344CB8AC3E}">
        <p14:creationId xmlns:p14="http://schemas.microsoft.com/office/powerpoint/2010/main" val="74967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r>
              <a:rPr lang="en-US" dirty="0" smtClean="0"/>
              <a:t>DMP :</a:t>
            </a:r>
            <a:r>
              <a:rPr lang="en-US" baseline="0" dirty="0" smtClean="0"/>
              <a:t>  JISC / NSF  mandated Data Management Plan</a:t>
            </a:r>
          </a:p>
          <a:p>
            <a:pPr marL="232943" indent="-232943">
              <a:buAutoNum type="arabicParenR"/>
            </a:pPr>
            <a:r>
              <a:rPr lang="en-US" baseline="0" dirty="0" smtClean="0"/>
              <a:t>Both ‘canned’ such as histograms and user-scriptable.</a:t>
            </a:r>
          </a:p>
          <a:p>
            <a:pPr marL="232943" indent="-232943">
              <a:buAutoNum type="arabicParenR"/>
            </a:pPr>
            <a:r>
              <a:rPr lang="en-US" baseline="0" dirty="0" err="1" smtClean="0"/>
              <a:t>E.g</a:t>
            </a:r>
            <a:r>
              <a:rPr lang="en-US" baseline="0" dirty="0" smtClean="0"/>
              <a:t> combining observational data over time and space to turn point measurements into a time series of distribution map.</a:t>
            </a:r>
            <a:endParaRPr lang="en-US" dirty="0"/>
          </a:p>
        </p:txBody>
      </p:sp>
      <p:sp>
        <p:nvSpPr>
          <p:cNvPr id="4" name="Slide Number Placeholder 3"/>
          <p:cNvSpPr>
            <a:spLocks noGrp="1"/>
          </p:cNvSpPr>
          <p:nvPr>
            <p:ph type="sldNum" sz="quarter" idx="10"/>
          </p:nvPr>
        </p:nvSpPr>
        <p:spPr/>
        <p:txBody>
          <a:bodyPr/>
          <a:lstStyle/>
          <a:p>
            <a:fld id="{F5C6F044-5492-354E-A569-871BB817118C}" type="slidenum">
              <a:rPr lang="en-US" smtClean="0"/>
              <a:pPr/>
              <a:t>13</a:t>
            </a:fld>
            <a:endParaRPr lang="en-US"/>
          </a:p>
        </p:txBody>
      </p:sp>
    </p:spTree>
    <p:extLst>
      <p:ext uri="{BB962C8B-B14F-4D97-AF65-F5344CB8AC3E}">
        <p14:creationId xmlns:p14="http://schemas.microsoft.com/office/powerpoint/2010/main" val="428199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41A79-731B-46E9-ABAC-E0A44A0FBADC}" type="slidenum">
              <a:rPr lang="en-GB"/>
              <a:pPr/>
              <a:t>15</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GB" dirty="0"/>
              <a:t>Reproducible </a:t>
            </a:r>
            <a:r>
              <a:rPr lang="en-GB" dirty="0" smtClean="0"/>
              <a:t>research</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 reminder -  Digital Microfilm acts like an extension of microfilm – there is no searching.  It does provides basic amounts of metadata – for newspapers: title, year, month, day, and page – that make it easy to skip through the reels.  </a:t>
            </a:r>
          </a:p>
          <a:p>
            <a:pPr eaLnBrk="1" hangingPunct="1"/>
            <a:r>
              <a:rPr lang="en-US" dirty="0" smtClean="0"/>
              <a:t>Another reminder -  It is web-based, so researchers can access the film content from their kitchens or their dorm rooms.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D515B9-0ABD-4FB0-B08B-38A8E8E4763D}" type="slidenum">
              <a:rPr lang="en-US" smtClean="0">
                <a:solidFill>
                  <a:prstClr val="black"/>
                </a:solidFill>
                <a:latin typeface="Times" pitchFamily="18" charset="0"/>
              </a:rPr>
              <a:pPr/>
              <a:t>30</a:t>
            </a:fld>
            <a:endParaRPr lang="en-US" dirty="0" smtClean="0">
              <a:solidFill>
                <a:prstClr val="black"/>
              </a:solidFill>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 reminder -  Digital Microfilm acts like an extension of microfilm – there is no searching.  It does provides basic amounts of metadata – for newspapers: title, year, month, day, and page – that make it easy to skip through the reels.  </a:t>
            </a:r>
          </a:p>
          <a:p>
            <a:pPr eaLnBrk="1" hangingPunct="1"/>
            <a:r>
              <a:rPr lang="en-US" dirty="0" smtClean="0"/>
              <a:t>Another reminder -  It is web-based, so researchers can access the film content from their kitchens or their dorm rooms.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D515B9-0ABD-4FB0-B08B-38A8E8E4763D}" type="slidenum">
              <a:rPr lang="en-US" smtClean="0">
                <a:solidFill>
                  <a:prstClr val="black"/>
                </a:solidFill>
                <a:latin typeface="Times" pitchFamily="18" charset="0"/>
              </a:rPr>
              <a:pPr/>
              <a:t>31</a:t>
            </a:fld>
            <a:endParaRPr lang="en-US" dirty="0" smtClean="0">
              <a:solidFill>
                <a:prstClr val="black"/>
              </a:solidFill>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 reminder -  Digital Microfilm acts like an extension of microfilm – there is no searching.  It does provides basic amounts of metadata – for newspapers: title, year, month, day, and page – that make it easy to skip through the reels.  </a:t>
            </a:r>
          </a:p>
          <a:p>
            <a:pPr eaLnBrk="1" hangingPunct="1"/>
            <a:r>
              <a:rPr lang="en-US" dirty="0" smtClean="0"/>
              <a:t>Another reminder -  It is web-based, so researchers can access the film content from their kitchens or their dorm rooms.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D515B9-0ABD-4FB0-B08B-38A8E8E4763D}" type="slidenum">
              <a:rPr lang="en-US" smtClean="0">
                <a:solidFill>
                  <a:prstClr val="black"/>
                </a:solidFill>
                <a:latin typeface="Times" pitchFamily="18" charset="0"/>
              </a:rPr>
              <a:pPr/>
              <a:t>32</a:t>
            </a:fld>
            <a:endParaRPr lang="en-US" dirty="0" smtClean="0">
              <a:solidFill>
                <a:prstClr val="black"/>
              </a:solidFill>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C6F044-5492-354E-A569-871BB817118C}" type="slidenum">
              <a:rPr lang="en-US" smtClean="0"/>
              <a:pPr/>
              <a:t>40</a:t>
            </a:fld>
            <a:endParaRPr lang="en-US"/>
          </a:p>
        </p:txBody>
      </p:sp>
    </p:spTree>
    <p:extLst>
      <p:ext uri="{BB962C8B-B14F-4D97-AF65-F5344CB8AC3E}">
        <p14:creationId xmlns:p14="http://schemas.microsoft.com/office/powerpoint/2010/main" val="9566201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roQuest_ppt"/>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13" descr="17"/>
          <p:cNvPicPr>
            <a:picLocks noChangeAspect="1" noChangeArrowheads="1"/>
          </p:cNvPicPr>
          <p:nvPr userDrawn="1"/>
        </p:nvPicPr>
        <p:blipFill>
          <a:blip r:embed="rId3" cstate="print"/>
          <a:srcRect/>
          <a:stretch>
            <a:fillRect/>
          </a:stretch>
        </p:blipFill>
        <p:spPr bwMode="auto">
          <a:xfrm>
            <a:off x="0" y="2743200"/>
            <a:ext cx="914400" cy="914400"/>
          </a:xfrm>
          <a:prstGeom prst="rect">
            <a:avLst/>
          </a:prstGeom>
          <a:noFill/>
          <a:ln w="9525">
            <a:noFill/>
            <a:miter lim="800000"/>
            <a:headEnd/>
            <a:tailEnd/>
          </a:ln>
        </p:spPr>
      </p:pic>
      <p:pic>
        <p:nvPicPr>
          <p:cNvPr id="6" name="Picture 14" descr="19"/>
          <p:cNvPicPr>
            <a:picLocks noChangeAspect="1" noChangeArrowheads="1"/>
          </p:cNvPicPr>
          <p:nvPr userDrawn="1"/>
        </p:nvPicPr>
        <p:blipFill>
          <a:blip r:embed="rId4" cstate="print"/>
          <a:srcRect/>
          <a:stretch>
            <a:fillRect/>
          </a:stretch>
        </p:blipFill>
        <p:spPr bwMode="auto">
          <a:xfrm>
            <a:off x="914400" y="2743200"/>
            <a:ext cx="914400" cy="914400"/>
          </a:xfrm>
          <a:prstGeom prst="rect">
            <a:avLst/>
          </a:prstGeom>
          <a:noFill/>
          <a:ln w="9525">
            <a:noFill/>
            <a:miter lim="800000"/>
            <a:headEnd/>
            <a:tailEnd/>
          </a:ln>
        </p:spPr>
      </p:pic>
      <p:pic>
        <p:nvPicPr>
          <p:cNvPr id="7" name="Picture 15" descr="20"/>
          <p:cNvPicPr>
            <a:picLocks noChangeAspect="1" noChangeArrowheads="1"/>
          </p:cNvPicPr>
          <p:nvPr userDrawn="1"/>
        </p:nvPicPr>
        <p:blipFill>
          <a:blip r:embed="rId5" cstate="print"/>
          <a:srcRect/>
          <a:stretch>
            <a:fillRect/>
          </a:stretch>
        </p:blipFill>
        <p:spPr bwMode="auto">
          <a:xfrm>
            <a:off x="1828800" y="2743200"/>
            <a:ext cx="914400" cy="914400"/>
          </a:xfrm>
          <a:prstGeom prst="rect">
            <a:avLst/>
          </a:prstGeom>
          <a:noFill/>
          <a:ln w="9525">
            <a:noFill/>
            <a:miter lim="800000"/>
            <a:headEnd/>
            <a:tailEnd/>
          </a:ln>
        </p:spPr>
      </p:pic>
      <p:pic>
        <p:nvPicPr>
          <p:cNvPr id="8" name="Picture 16" descr="21"/>
          <p:cNvPicPr>
            <a:picLocks noChangeAspect="1" noChangeArrowheads="1"/>
          </p:cNvPicPr>
          <p:nvPr userDrawn="1"/>
        </p:nvPicPr>
        <p:blipFill>
          <a:blip r:embed="rId6" cstate="print"/>
          <a:srcRect/>
          <a:stretch>
            <a:fillRect/>
          </a:stretch>
        </p:blipFill>
        <p:spPr bwMode="auto">
          <a:xfrm>
            <a:off x="7315200" y="2744788"/>
            <a:ext cx="914400" cy="912812"/>
          </a:xfrm>
          <a:prstGeom prst="rect">
            <a:avLst/>
          </a:prstGeom>
          <a:noFill/>
          <a:ln w="9525">
            <a:noFill/>
            <a:miter lim="800000"/>
            <a:headEnd/>
            <a:tailEnd/>
          </a:ln>
        </p:spPr>
      </p:pic>
      <p:pic>
        <p:nvPicPr>
          <p:cNvPr id="9" name="Picture 17" descr="22"/>
          <p:cNvPicPr>
            <a:picLocks noChangeAspect="1" noChangeArrowheads="1"/>
          </p:cNvPicPr>
          <p:nvPr userDrawn="1"/>
        </p:nvPicPr>
        <p:blipFill>
          <a:blip r:embed="rId7" cstate="print"/>
          <a:srcRect/>
          <a:stretch>
            <a:fillRect/>
          </a:stretch>
        </p:blipFill>
        <p:spPr bwMode="auto">
          <a:xfrm>
            <a:off x="8229600" y="2743200"/>
            <a:ext cx="914400" cy="914400"/>
          </a:xfrm>
          <a:prstGeom prst="rect">
            <a:avLst/>
          </a:prstGeom>
          <a:noFill/>
          <a:ln w="9525">
            <a:noFill/>
            <a:miter lim="800000"/>
            <a:headEnd/>
            <a:tailEnd/>
          </a:ln>
        </p:spPr>
      </p:pic>
      <p:pic>
        <p:nvPicPr>
          <p:cNvPr id="10" name="Picture 18" descr="23"/>
          <p:cNvPicPr>
            <a:picLocks noChangeAspect="1" noChangeArrowheads="1"/>
          </p:cNvPicPr>
          <p:nvPr userDrawn="1"/>
        </p:nvPicPr>
        <p:blipFill>
          <a:blip r:embed="rId8" cstate="print"/>
          <a:srcRect/>
          <a:stretch>
            <a:fillRect/>
          </a:stretch>
        </p:blipFill>
        <p:spPr bwMode="auto">
          <a:xfrm>
            <a:off x="6400800" y="2743200"/>
            <a:ext cx="914400" cy="914400"/>
          </a:xfrm>
          <a:prstGeom prst="rect">
            <a:avLst/>
          </a:prstGeom>
          <a:noFill/>
          <a:ln w="9525">
            <a:noFill/>
            <a:miter lim="800000"/>
            <a:headEnd/>
            <a:tailEnd/>
          </a:ln>
        </p:spPr>
      </p:pic>
      <p:sp>
        <p:nvSpPr>
          <p:cNvPr id="4106" name="Rectangle 10"/>
          <p:cNvSpPr>
            <a:spLocks noGrp="1" noChangeArrowheads="1"/>
          </p:cNvSpPr>
          <p:nvPr>
            <p:ph type="ctrTitle" sz="quarter"/>
          </p:nvPr>
        </p:nvSpPr>
        <p:spPr>
          <a:xfrm>
            <a:off x="685800" y="4648200"/>
            <a:ext cx="7772400" cy="914400"/>
          </a:xfrm>
        </p:spPr>
        <p:txBody>
          <a:bodyPr/>
          <a:lstStyle>
            <a:lvl1pPr algn="ctr">
              <a:defRPr sz="2400"/>
            </a:lvl1pPr>
          </a:lstStyle>
          <a:p>
            <a:r>
              <a:rPr lang="en-US"/>
              <a:t>Click to edit Master title style</a:t>
            </a:r>
          </a:p>
        </p:txBody>
      </p:sp>
      <p:sp>
        <p:nvSpPr>
          <p:cNvPr id="4107" name="Rectangle 11"/>
          <p:cNvSpPr>
            <a:spLocks noGrp="1" noChangeArrowheads="1"/>
          </p:cNvSpPr>
          <p:nvPr>
            <p:ph type="subTitle" sz="quarter" idx="1"/>
          </p:nvPr>
        </p:nvSpPr>
        <p:spPr>
          <a:xfrm>
            <a:off x="1371600" y="6096000"/>
            <a:ext cx="6400800" cy="228600"/>
          </a:xfrm>
        </p:spPr>
        <p:txBody>
          <a:bodyPr/>
          <a:lstStyle>
            <a:lvl1pPr marL="0" indent="0" algn="ctr">
              <a:buFont typeface="Wingdings" pitchFamily="28" charset="2"/>
              <a:buNone/>
              <a:defRPr sz="12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AF88554-51DC-41F7-9187-27B1888A2D2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2038350" cy="5919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5962650" cy="591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DFD9D34-6C91-4585-9BD1-F6992A8C768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36B87E6-F1CF-4EFF-A5EB-AE71A4C4BD5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C241B96-59A4-4969-BE07-7CE587482D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23988"/>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3988"/>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99C4E88-D1AB-4EE4-97AA-9C91BAC02A4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D5ED4B43-75D5-44B7-AF5C-C4DEFD5BD1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39FA848C-BAE0-4D15-BBD2-473215C1EDD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D4C8637C-61FC-4A81-A1B0-70ABE8C0BE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7618402-A311-469A-9FA6-3381D72579B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234AB77-1713-439A-84AE-E120838A65EE}"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roQuest_Brand_PPT_20093"/>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4800" y="15240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423988"/>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762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1"/>
                </a:solidFill>
              </a:defRPr>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7162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bg1"/>
                </a:solidFill>
              </a:defRPr>
            </a:lvl1pPr>
          </a:lstStyle>
          <a:p>
            <a:pPr eaLnBrk="0" fontAlgn="base" hangingPunct="0">
              <a:spcBef>
                <a:spcPct val="0"/>
              </a:spcBef>
              <a:spcAft>
                <a:spcPct val="0"/>
              </a:spcAft>
              <a:defRPr/>
            </a:pPr>
            <a:fld id="{65D597F9-89E4-4115-96F8-81BAE9B07B10}"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buFont typeface="Wingdings" pitchFamily="2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8" charset="2"/>
        <a:buChar char=""/>
        <a:defRPr sz="2000">
          <a:solidFill>
            <a:schemeClr val="tx1"/>
          </a:solidFill>
          <a:latin typeface="+mn-lt"/>
          <a:ea typeface="+mn-ea"/>
        </a:defRPr>
      </a:lvl2pPr>
      <a:lvl3pPr marL="1143000" indent="-228600" algn="l" rtl="0" eaLnBrk="0" fontAlgn="base" hangingPunct="0">
        <a:spcBef>
          <a:spcPct val="20000"/>
        </a:spcBef>
        <a:spcAft>
          <a:spcPct val="0"/>
        </a:spcAft>
        <a:buFont typeface="Wingdings" pitchFamily="28" charset="2"/>
        <a:buChar char=""/>
        <a:defRPr>
          <a:solidFill>
            <a:schemeClr val="tx1"/>
          </a:solidFill>
          <a:latin typeface="+mn-lt"/>
          <a:ea typeface="+mn-ea"/>
        </a:defRPr>
      </a:lvl3pPr>
      <a:lvl4pPr marL="1600200" indent="-228600" algn="l" rtl="0" eaLnBrk="0" fontAlgn="base" hangingPunct="0">
        <a:spcBef>
          <a:spcPct val="20000"/>
        </a:spcBef>
        <a:spcAft>
          <a:spcPct val="0"/>
        </a:spcAft>
        <a:buFont typeface="Wingdings" pitchFamily="28" charset="2"/>
        <a:buChar char=""/>
        <a:defRPr sz="1600">
          <a:solidFill>
            <a:schemeClr val="tx1"/>
          </a:solidFill>
          <a:latin typeface="+mn-lt"/>
          <a:ea typeface="+mn-ea"/>
        </a:defRPr>
      </a:lvl4pPr>
      <a:lvl5pPr marL="2057400" indent="-228600" algn="l" rtl="0" eaLnBrk="0" fontAlgn="base" hangingPunct="0">
        <a:spcBef>
          <a:spcPct val="20000"/>
        </a:spcBef>
        <a:spcAft>
          <a:spcPct val="0"/>
        </a:spcAft>
        <a:buFont typeface="Wingdings" pitchFamily="28" charset="2"/>
        <a:buChar char=""/>
        <a:defRPr sz="1400">
          <a:solidFill>
            <a:schemeClr val="tx1"/>
          </a:solidFill>
          <a:latin typeface="+mn-lt"/>
          <a:ea typeface="+mn-ea"/>
        </a:defRPr>
      </a:lvl5pPr>
      <a:lvl6pPr marL="2514600" indent="-228600" algn="l" rtl="0" fontAlgn="base">
        <a:spcBef>
          <a:spcPct val="20000"/>
        </a:spcBef>
        <a:spcAft>
          <a:spcPct val="0"/>
        </a:spcAft>
        <a:buFont typeface="Wingdings" pitchFamily="28" charset="2"/>
        <a:buChar char=""/>
        <a:defRPr sz="1400">
          <a:solidFill>
            <a:schemeClr val="tx1"/>
          </a:solidFill>
          <a:latin typeface="+mn-lt"/>
          <a:ea typeface="+mn-ea"/>
        </a:defRPr>
      </a:lvl6pPr>
      <a:lvl7pPr marL="2971800" indent="-228600" algn="l" rtl="0" fontAlgn="base">
        <a:spcBef>
          <a:spcPct val="20000"/>
        </a:spcBef>
        <a:spcAft>
          <a:spcPct val="0"/>
        </a:spcAft>
        <a:buFont typeface="Wingdings" pitchFamily="28" charset="2"/>
        <a:buChar char=""/>
        <a:defRPr sz="1400">
          <a:solidFill>
            <a:schemeClr val="tx1"/>
          </a:solidFill>
          <a:latin typeface="+mn-lt"/>
          <a:ea typeface="+mn-ea"/>
        </a:defRPr>
      </a:lvl7pPr>
      <a:lvl8pPr marL="3429000" indent="-228600" algn="l" rtl="0" fontAlgn="base">
        <a:spcBef>
          <a:spcPct val="20000"/>
        </a:spcBef>
        <a:spcAft>
          <a:spcPct val="0"/>
        </a:spcAft>
        <a:buFont typeface="Wingdings" pitchFamily="28" charset="2"/>
        <a:buChar char=""/>
        <a:defRPr sz="1400">
          <a:solidFill>
            <a:schemeClr val="tx1"/>
          </a:solidFill>
          <a:latin typeface="+mn-lt"/>
          <a:ea typeface="+mn-ea"/>
        </a:defRPr>
      </a:lvl8pPr>
      <a:lvl9pPr marL="3886200" indent="-228600" algn="l" rtl="0" fontAlgn="base">
        <a:spcBef>
          <a:spcPct val="20000"/>
        </a:spcBef>
        <a:spcAft>
          <a:spcPct val="0"/>
        </a:spcAft>
        <a:buFont typeface="Wingdings" pitchFamily="2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ithaka.org/ithaka-s-r/research/what-to-withdraw/What%20to%20Withdraw-%20Print%20Collections%20Management%20in%20the%20Wake%20of%20Digitizat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Timothy.babbitt@proquest.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imgres?imgurl=http://www.isec.ac.in/monograph.jpg&amp;imgrefurl=http://www.isec.ac.in/monograph.htm&amp;usg=__6gflCWWEaijBIoMgDYfQ6sYiCNY=&amp;h=1776&amp;w=1248&amp;sz=129&amp;hl=en&amp;start=22&amp;sig2=4XiK9qC7u2ryLSjG3SvQ1g&amp;um=1&amp;itbs=1&amp;tbnid=03oU7Z6wlJvMvM:&amp;tbnh=150&amp;tbnw=105&amp;prev=/images?q=monograph&amp;start=21&amp;um=1&amp;hl=en&amp;sa=N&amp;rls=com.microsoft:en-us&amp;ndsp=21&amp;tbs=isch:1&amp;ei=3KnLS7niMYz0NfnTic0E" TargetMode="External"/><Relationship Id="rId3" Type="http://schemas.openxmlformats.org/officeDocument/2006/relationships/image" Target="../media/image12.png"/><Relationship Id="rId7"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http://images.google.com/imgres?imgurl=http://www.nacada.ksu.edu/Highlights/Images/monograph17.jpg&amp;imgrefurl=http://www.nacada.ksu.edu/Highlights/May08.htm&amp;usg=__1t2QCX_pMdLMdz7y3p9myAJWgpg=&amp;h=776&amp;w=600&amp;sz=53&amp;hl=en&amp;start=13&amp;sig2=RBMD_Zr7IdOFi-P0q-vKow&amp;um=1&amp;itbs=1&amp;tbnid=-q94I7yRy4b0mM:&amp;tbnh=142&amp;tbnw=110&amp;prev=/images?q=monograph&amp;um=1&amp;hl=en&amp;rls=com.microsoft:en-us&amp;tbs=isch:1&amp;ei=TanLS7LhJYz0NfnTic0E"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images.google.com/imgres?imgurl=http://users.quista.net/dgnhas/caerlaverock/monograph.jpg&amp;imgrefurl=http://users.quista.net/dgnhas/caerlaverock/monograph.htm&amp;usg=__-pbjbJ8EWUYlQO0UwyX1iREQcvc=&amp;h=500&amp;w=357&amp;sz=42&amp;hl=en&amp;start=30&amp;sig2=HjT5D171sGg4R7qQuMt9pg&amp;um=1&amp;itbs=1&amp;tbnid=425NhnpQQl2X5M:&amp;tbnh=130&amp;tbnw=93&amp;prev=/images?q=monograph&amp;start=21&amp;um=1&amp;hl=en&amp;sa=N&amp;rls=com.microsoft:en-us&amp;ndsp=21&amp;tbs=isch:1&amp;ei=3KnLS7niMYz0NfnTic0E" TargetMode="External"/><Relationship Id="rId4" Type="http://schemas.openxmlformats.org/officeDocument/2006/relationships/hyperlink" Target="http://images.google.com/imgres?imgurl=http://www.icahdq.org/images/other_orgs/NCI_monograph19_lg.jpg&amp;imgrefurl=http://www.icahdq.org/publications/ncimono.asp&amp;usg=__DyvJnSKNE0NeCmZ1JoxTx-_vqro=&amp;h=356&amp;w=250&amp;sz=18&amp;hl=en&amp;start=14&amp;sig2=lotTAfVk0WrvAr2Ya8_Ueg&amp;um=1&amp;itbs=1&amp;tbnid=rbj8GLJpd0eVjM:&amp;tbnh=121&amp;tbnw=85&amp;prev=/images?q=monograph&amp;um=1&amp;hl=en&amp;rls=com.microsoft:en-us&amp;tbs=isch:1&amp;ei=TanLS7LhJYz0NfnTic0E" TargetMode="External"/><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81000" y="609600"/>
            <a:ext cx="8305800" cy="1981200"/>
          </a:xfrm>
        </p:spPr>
        <p:txBody>
          <a:bodyPr/>
          <a:lstStyle/>
          <a:p>
            <a:r>
              <a:rPr lang="en-US" sz="3600" dirty="0" smtClean="0"/>
              <a:t>Preserving</a:t>
            </a:r>
            <a:r>
              <a:rPr lang="en-US" sz="3600" b="1" dirty="0" smtClean="0"/>
              <a:t> the Inputs and Outputs of Scholarship</a:t>
            </a:r>
            <a:endParaRPr lang="en-US" sz="3600" b="1" dirty="0"/>
          </a:p>
        </p:txBody>
      </p:sp>
      <p:sp>
        <p:nvSpPr>
          <p:cNvPr id="3" name="Subtitle 2"/>
          <p:cNvSpPr>
            <a:spLocks noGrp="1"/>
          </p:cNvSpPr>
          <p:nvPr>
            <p:ph type="subTitle" sz="quarter" idx="1"/>
          </p:nvPr>
        </p:nvSpPr>
        <p:spPr>
          <a:xfrm>
            <a:off x="1219200" y="5181600"/>
            <a:ext cx="6400800" cy="914400"/>
          </a:xfrm>
        </p:spPr>
        <p:txBody>
          <a:bodyPr/>
          <a:lstStyle/>
          <a:p>
            <a:r>
              <a:rPr lang="en-US" sz="2000" b="1" dirty="0" smtClean="0"/>
              <a:t>Tim Babbitt</a:t>
            </a:r>
          </a:p>
          <a:p>
            <a:r>
              <a:rPr lang="en-US" sz="2000" b="1" dirty="0" smtClean="0"/>
              <a:t>SVP, ProQuest Platforms</a:t>
            </a:r>
          </a:p>
          <a:p>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text as data</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Changes in word sense ( e.g. consumption( TB ) , moot, </a:t>
            </a:r>
            <a:r>
              <a:rPr lang="en-US" sz="2800" i="1" dirty="0" smtClean="0"/>
              <a:t>oratio</a:t>
            </a:r>
            <a:r>
              <a:rPr lang="en-US" sz="2800" i="1" baseline="30000" dirty="0" smtClean="0"/>
              <a:t>1</a:t>
            </a:r>
            <a:r>
              <a:rPr lang="en-US" sz="2800" dirty="0" smtClean="0"/>
              <a:t> ) and spelling (e.g. 18</a:t>
            </a:r>
            <a:r>
              <a:rPr lang="en-US" sz="2800" baseline="30000" dirty="0" smtClean="0"/>
              <a:t>th</a:t>
            </a:r>
            <a:r>
              <a:rPr lang="en-US" sz="2800" dirty="0" smtClean="0"/>
              <a:t> C. </a:t>
            </a:r>
            <a:r>
              <a:rPr lang="en-US" sz="2800" dirty="0" smtClean="0">
                <a:latin typeface="Times New Roman"/>
              </a:rPr>
              <a:t>ſ </a:t>
            </a:r>
            <a:r>
              <a:rPr lang="en-US" sz="2800" dirty="0" smtClean="0">
                <a:latin typeface="Times New Roman"/>
                <a:sym typeface="Wingdings"/>
              </a:rPr>
              <a:t>to s , *re  *</a:t>
            </a:r>
            <a:r>
              <a:rPr lang="en-US" sz="2800" dirty="0" err="1" smtClean="0">
                <a:latin typeface="Times New Roman"/>
                <a:sym typeface="Wingdings"/>
              </a:rPr>
              <a:t>er</a:t>
            </a:r>
            <a:r>
              <a:rPr lang="en-US" sz="2800" dirty="0" smtClean="0">
                <a:latin typeface="Times New Roman"/>
                <a:sym typeface="Wingdings"/>
              </a:rPr>
              <a:t>  )</a:t>
            </a:r>
            <a:endParaRPr lang="en-US" sz="2800" dirty="0" smtClean="0">
              <a:latin typeface="Times New Roman"/>
            </a:endParaRPr>
          </a:p>
          <a:p>
            <a:r>
              <a:rPr lang="en-US" sz="2800" dirty="0" err="1" smtClean="0"/>
              <a:t>Bibliometrics</a:t>
            </a:r>
            <a:r>
              <a:rPr lang="en-US" sz="2800" dirty="0" smtClean="0"/>
              <a:t> and other usage analyses</a:t>
            </a:r>
            <a:endParaRPr lang="en-US" sz="2800" dirty="0"/>
          </a:p>
          <a:p>
            <a:pPr lvl="1"/>
            <a:r>
              <a:rPr lang="en-US" sz="2400" dirty="0" smtClean="0"/>
              <a:t>Citation patterns</a:t>
            </a:r>
          </a:p>
          <a:p>
            <a:pPr lvl="1"/>
            <a:r>
              <a:rPr lang="en-US" sz="2400" dirty="0" smtClean="0"/>
              <a:t>Institution vs. discipline </a:t>
            </a:r>
          </a:p>
          <a:p>
            <a:pPr lvl="1"/>
            <a:r>
              <a:rPr lang="en-US" sz="2400" dirty="0" smtClean="0"/>
              <a:t>Author demographics</a:t>
            </a:r>
          </a:p>
          <a:p>
            <a:r>
              <a:rPr lang="en-US" sz="2800" i="1" dirty="0" err="1" smtClean="0"/>
              <a:t>Pharma</a:t>
            </a:r>
            <a:r>
              <a:rPr lang="en-US" sz="2800" i="1" dirty="0" smtClean="0"/>
              <a:t>: </a:t>
            </a:r>
            <a:r>
              <a:rPr lang="en-US" sz="2800" dirty="0" smtClean="0"/>
              <a:t>Drug / Symptom correlation.</a:t>
            </a:r>
          </a:p>
          <a:p>
            <a:r>
              <a:rPr lang="en-US" sz="2800" i="1" dirty="0" smtClean="0"/>
              <a:t>Biology</a:t>
            </a:r>
            <a:r>
              <a:rPr lang="en-US" sz="2800" dirty="0" smtClean="0"/>
              <a:t>: Species / date / location observations.</a:t>
            </a:r>
          </a:p>
          <a:p>
            <a:r>
              <a:rPr lang="en-US" sz="2800" i="1" dirty="0" smtClean="0"/>
              <a:t>Social </a:t>
            </a:r>
            <a:r>
              <a:rPr lang="en-US" sz="2800" i="1" dirty="0" err="1" smtClean="0"/>
              <a:t>Sci</a:t>
            </a:r>
            <a:r>
              <a:rPr lang="en-US" sz="2800" dirty="0" smtClean="0"/>
              <a:t>: Work/life habits of undergrads based on access patterns at different institutions </a:t>
            </a:r>
            <a:r>
              <a:rPr lang="en-US" sz="1900" i="1" dirty="0" smtClean="0"/>
              <a:t>[ usage data based]</a:t>
            </a:r>
          </a:p>
          <a:p>
            <a:r>
              <a:rPr lang="en-US" sz="2800" dirty="0" smtClean="0"/>
              <a:t>…</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7D7833E4-9664-463B-A265-A06F1347F583}" type="slidenum">
              <a:rPr lang="en-US" smtClean="0"/>
              <a:pPr/>
              <a:t>10</a:t>
            </a:fld>
            <a:endParaRPr lang="en-US"/>
          </a:p>
        </p:txBody>
      </p:sp>
    </p:spTree>
    <p:extLst>
      <p:ext uri="{BB962C8B-B14F-4D97-AF65-F5344CB8AC3E}">
        <p14:creationId xmlns:p14="http://schemas.microsoft.com/office/powerpoint/2010/main" val="893958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5121"/>
          </a:xfrm>
        </p:spPr>
        <p:txBody>
          <a:bodyPr>
            <a:noAutofit/>
          </a:bodyPr>
          <a:lstStyle/>
          <a:p>
            <a:r>
              <a:rPr lang="en-US" dirty="0" smtClean="0"/>
              <a:t>Text Mining</a:t>
            </a:r>
            <a:r>
              <a:rPr lang="en-US" dirty="0"/>
              <a:t/>
            </a:r>
            <a:br>
              <a:rPr lang="en-US" dirty="0"/>
            </a:br>
            <a:endParaRPr lang="en-US" dirty="0"/>
          </a:p>
        </p:txBody>
      </p:sp>
      <p:sp>
        <p:nvSpPr>
          <p:cNvPr id="3" name="Content Placeholder 2"/>
          <p:cNvSpPr>
            <a:spLocks noGrp="1"/>
          </p:cNvSpPr>
          <p:nvPr>
            <p:ph idx="1"/>
          </p:nvPr>
        </p:nvSpPr>
        <p:spPr>
          <a:xfrm>
            <a:off x="457200" y="1370658"/>
            <a:ext cx="8229600" cy="4755506"/>
          </a:xfrm>
        </p:spPr>
        <p:txBody>
          <a:bodyPr>
            <a:normAutofit/>
          </a:bodyPr>
          <a:lstStyle/>
          <a:p>
            <a:pPr marL="0" indent="0">
              <a:buNone/>
            </a:pPr>
            <a:r>
              <a:rPr lang="en-US" dirty="0" smtClean="0"/>
              <a:t>WHY?</a:t>
            </a:r>
          </a:p>
          <a:p>
            <a:r>
              <a:rPr lang="en-US" cap="small" dirty="0" smtClean="0"/>
              <a:t>Too much text to hand analyze.</a:t>
            </a:r>
            <a:endParaRPr lang="en-US" dirty="0" smtClean="0"/>
          </a:p>
          <a:p>
            <a:r>
              <a:rPr lang="en-US" dirty="0" smtClean="0"/>
              <a:t>Improved discovery </a:t>
            </a:r>
            <a:r>
              <a:rPr lang="en-US" sz="2400" dirty="0" smtClean="0"/>
              <a:t>( better ‘metadata’ )</a:t>
            </a:r>
          </a:p>
          <a:p>
            <a:r>
              <a:rPr lang="en-US" dirty="0" smtClean="0"/>
              <a:t>Business Intelligence </a:t>
            </a:r>
            <a:endParaRPr lang="en-US" sz="2400" dirty="0" smtClean="0"/>
          </a:p>
          <a:p>
            <a:pPr lvl="1"/>
            <a:r>
              <a:rPr lang="en-US" sz="2000" dirty="0" smtClean="0"/>
              <a:t> e.g. content stats -&gt; content acquisitions </a:t>
            </a:r>
          </a:p>
          <a:p>
            <a:r>
              <a:rPr lang="en-US" dirty="0" smtClean="0"/>
              <a:t>Saleable datasets </a:t>
            </a:r>
          </a:p>
          <a:p>
            <a:pPr marL="514350" lvl="1" indent="0">
              <a:buNone/>
            </a:pPr>
            <a:r>
              <a:rPr lang="en-US" sz="2100" dirty="0"/>
              <a:t>E.g. Distribution of authors vs. disciplines vs. grants</a:t>
            </a:r>
          </a:p>
          <a:p>
            <a:r>
              <a:rPr lang="en-US" dirty="0" smtClean="0"/>
              <a:t>End User research agendas </a:t>
            </a:r>
          </a:p>
          <a:p>
            <a:pPr lvl="1"/>
            <a:r>
              <a:rPr lang="en-US" sz="2100" dirty="0"/>
              <a:t>High-End : Custom (user specified) mining as a service</a:t>
            </a:r>
          </a:p>
          <a:p>
            <a:pPr lvl="1"/>
            <a:r>
              <a:rPr lang="en-US" sz="2100" dirty="0"/>
              <a:t>Simple : Visualization of results ( frequency / co-occurrence … )</a:t>
            </a:r>
          </a:p>
          <a:p>
            <a:pPr lvl="2"/>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1"/>
          </p:nvPr>
        </p:nvSpPr>
        <p:spPr/>
        <p:txBody>
          <a:bodyPr/>
          <a:lstStyle/>
          <a:p>
            <a:fld id="{7D7833E4-9664-463B-A265-A06F1347F583}" type="slidenum">
              <a:rPr lang="en-US" smtClean="0"/>
              <a:pPr/>
              <a:t>11</a:t>
            </a:fld>
            <a:endParaRPr lang="en-US"/>
          </a:p>
        </p:txBody>
      </p:sp>
      <p:sp>
        <p:nvSpPr>
          <p:cNvPr id="4" name="TextBox 3"/>
          <p:cNvSpPr txBox="1"/>
          <p:nvPr/>
        </p:nvSpPr>
        <p:spPr>
          <a:xfrm>
            <a:off x="457200" y="838200"/>
            <a:ext cx="8229600" cy="400110"/>
          </a:xfrm>
          <a:prstGeom prst="rect">
            <a:avLst/>
          </a:prstGeom>
          <a:noFill/>
        </p:spPr>
        <p:txBody>
          <a:bodyPr wrap="square" rtlCol="0">
            <a:spAutoFit/>
          </a:bodyPr>
          <a:lstStyle/>
          <a:p>
            <a:pPr algn="ctr"/>
            <a:r>
              <a:rPr lang="en-US" sz="2000" dirty="0"/>
              <a:t>Unstructured text to </a:t>
            </a:r>
            <a:r>
              <a:rPr lang="en-US" sz="2000" dirty="0" err="1" smtClean="0"/>
              <a:t>queryable</a:t>
            </a:r>
            <a:r>
              <a:rPr lang="en-US" sz="2000" dirty="0" smtClean="0"/>
              <a:t> </a:t>
            </a:r>
            <a:r>
              <a:rPr lang="en-US" sz="2000" dirty="0"/>
              <a:t>data structures </a:t>
            </a:r>
          </a:p>
        </p:txBody>
      </p:sp>
    </p:spTree>
    <p:extLst>
      <p:ext uri="{BB962C8B-B14F-4D97-AF65-F5344CB8AC3E}">
        <p14:creationId xmlns:p14="http://schemas.microsoft.com/office/powerpoint/2010/main" val="181702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2842"/>
          </a:xfrm>
        </p:spPr>
        <p:txBody>
          <a:bodyPr>
            <a:normAutofit/>
          </a:bodyPr>
          <a:lstStyle/>
          <a:p>
            <a:r>
              <a:rPr lang="en-US" dirty="0" smtClean="0"/>
              <a:t>Datasets: Factoids &amp; point data</a:t>
            </a:r>
            <a:endParaRPr lang="en-US" dirty="0"/>
          </a:p>
        </p:txBody>
      </p:sp>
      <p:sp>
        <p:nvSpPr>
          <p:cNvPr id="3" name="Content Placeholder 2"/>
          <p:cNvSpPr>
            <a:spLocks noGrp="1"/>
          </p:cNvSpPr>
          <p:nvPr>
            <p:ph idx="1"/>
          </p:nvPr>
        </p:nvSpPr>
        <p:spPr>
          <a:xfrm>
            <a:off x="285949" y="927480"/>
            <a:ext cx="8704639" cy="5198683"/>
          </a:xfrm>
        </p:spPr>
        <p:txBody>
          <a:bodyPr>
            <a:normAutofit fontScale="70000" lnSpcReduction="20000"/>
          </a:bodyPr>
          <a:lstStyle/>
          <a:p>
            <a:pPr lvl="0"/>
            <a:r>
              <a:rPr lang="en-US" dirty="0"/>
              <a:t>c</a:t>
            </a:r>
            <a:r>
              <a:rPr lang="en-US" dirty="0" smtClean="0"/>
              <a:t>a. 1.4M </a:t>
            </a:r>
            <a:r>
              <a:rPr lang="en-US" dirty="0"/>
              <a:t>Faculty ( 50% full-time ) in US HE</a:t>
            </a:r>
            <a:r>
              <a:rPr lang="en-US" dirty="0" smtClean="0"/>
              <a:t>,  ~75M </a:t>
            </a:r>
            <a:r>
              <a:rPr lang="en-US" dirty="0"/>
              <a:t>people enrolled in US HE  </a:t>
            </a:r>
            <a:endParaRPr lang="en-US" dirty="0" smtClean="0"/>
          </a:p>
          <a:p>
            <a:pPr lvl="0"/>
            <a:r>
              <a:rPr lang="en-US" dirty="0"/>
              <a:t>c</a:t>
            </a:r>
            <a:r>
              <a:rPr lang="en-US" dirty="0" smtClean="0"/>
              <a:t>a. 100k Faculty in UK HE</a:t>
            </a:r>
            <a:endParaRPr lang="en-US" dirty="0"/>
          </a:p>
          <a:p>
            <a:pPr lvl="0"/>
            <a:r>
              <a:rPr lang="en-US" dirty="0"/>
              <a:t>44% of Researchers use online (other people’s) datasets for their research</a:t>
            </a:r>
          </a:p>
          <a:p>
            <a:pPr lvl="0"/>
            <a:r>
              <a:rPr lang="en-US" dirty="0"/>
              <a:t>48% of Researchers use datasets &gt; 1GB</a:t>
            </a:r>
          </a:p>
          <a:p>
            <a:r>
              <a:rPr lang="en-US" dirty="0">
                <a:solidFill>
                  <a:schemeClr val="accent6"/>
                </a:solidFill>
              </a:rPr>
              <a:t>10.8% store their data outside their institution ( 50% store it in their “lab”</a:t>
            </a:r>
            <a:r>
              <a:rPr lang="en-US" dirty="0" smtClean="0">
                <a:solidFill>
                  <a:schemeClr val="accent6"/>
                </a:solidFill>
              </a:rPr>
              <a:t>) </a:t>
            </a:r>
            <a:endParaRPr lang="en-US" dirty="0">
              <a:solidFill>
                <a:schemeClr val="accent6"/>
              </a:solidFill>
            </a:endParaRPr>
          </a:p>
          <a:p>
            <a:r>
              <a:rPr lang="en-US" dirty="0">
                <a:solidFill>
                  <a:schemeClr val="accent6"/>
                </a:solidFill>
              </a:rPr>
              <a:t>1 - 5% of datasets are formally moved into the curation process.</a:t>
            </a:r>
          </a:p>
          <a:p>
            <a:pPr lvl="0"/>
            <a:r>
              <a:rPr lang="en-US" dirty="0"/>
              <a:t>66</a:t>
            </a:r>
            <a:r>
              <a:rPr lang="en-US" dirty="0" smtClean="0"/>
              <a:t>%of faculty have </a:t>
            </a:r>
            <a:r>
              <a:rPr lang="en-US" dirty="0"/>
              <a:t>requested other people’s data ( and 49%  of those got it).</a:t>
            </a:r>
          </a:p>
          <a:p>
            <a:pPr lvl="0"/>
            <a:r>
              <a:rPr lang="en-US" dirty="0" smtClean="0"/>
              <a:t>[ 26.5</a:t>
            </a:r>
            <a:r>
              <a:rPr lang="en-US" dirty="0"/>
              <a:t>% have the expertise to analyze their own data.</a:t>
            </a:r>
          </a:p>
          <a:p>
            <a:pPr lvl="0"/>
            <a:r>
              <a:rPr lang="en-US" dirty="0" smtClean="0">
                <a:solidFill>
                  <a:schemeClr val="accent6"/>
                </a:solidFill>
              </a:rPr>
              <a:t>[ 80.3</a:t>
            </a:r>
            <a:r>
              <a:rPr lang="en-US" dirty="0">
                <a:solidFill>
                  <a:schemeClr val="accent6"/>
                </a:solidFill>
              </a:rPr>
              <a:t>% </a:t>
            </a:r>
            <a:r>
              <a:rPr lang="en-US" b="1" u="sng" dirty="0">
                <a:solidFill>
                  <a:schemeClr val="accent6"/>
                </a:solidFill>
              </a:rPr>
              <a:t>do not </a:t>
            </a:r>
            <a:r>
              <a:rPr lang="en-US" dirty="0">
                <a:solidFill>
                  <a:schemeClr val="accent6"/>
                </a:solidFill>
              </a:rPr>
              <a:t>have sufficient expertise to manage their own data</a:t>
            </a:r>
          </a:p>
          <a:p>
            <a:r>
              <a:rPr lang="en-US" dirty="0" smtClean="0"/>
              <a:t>Institutional storage costs ~ $600 / TB / year </a:t>
            </a:r>
          </a:p>
          <a:p>
            <a:pPr lvl="0"/>
            <a:r>
              <a:rPr lang="en-US" dirty="0" smtClean="0"/>
              <a:t>[ 58</a:t>
            </a:r>
            <a:r>
              <a:rPr lang="en-US" dirty="0"/>
              <a:t>% is the annual increase in the amount of data being </a:t>
            </a:r>
            <a:r>
              <a:rPr lang="en-US" dirty="0" smtClean="0"/>
              <a:t>generated</a:t>
            </a:r>
          </a:p>
          <a:p>
            <a:pPr lvl="0"/>
            <a:r>
              <a:rPr lang="en-US" dirty="0" smtClean="0"/>
              <a:t>[ 20</a:t>
            </a:r>
            <a:r>
              <a:rPr lang="en-US" dirty="0"/>
              <a:t>-40% </a:t>
            </a:r>
            <a:r>
              <a:rPr lang="en-US" dirty="0" smtClean="0"/>
              <a:t>is annual </a:t>
            </a:r>
            <a:r>
              <a:rPr lang="en-US" dirty="0"/>
              <a:t>growth in the amount of storage </a:t>
            </a:r>
            <a:r>
              <a:rPr lang="en-US" dirty="0" smtClean="0"/>
              <a:t>deployed (est.)</a:t>
            </a:r>
          </a:p>
          <a:p>
            <a:pPr marL="0" lvl="0" indent="0">
              <a:buNone/>
            </a:pPr>
            <a:endParaRPr lang="en-US" dirty="0"/>
          </a:p>
          <a:p>
            <a:pPr lvl="0"/>
            <a:r>
              <a:rPr lang="en-US" dirty="0"/>
              <a:t>&lt; 1% of ecological data is accessible after publication</a:t>
            </a:r>
            <a:r>
              <a:rPr lang="en-US" dirty="0" smtClean="0"/>
              <a:t>.</a:t>
            </a:r>
          </a:p>
          <a:p>
            <a:pPr lvl="0"/>
            <a:r>
              <a:rPr lang="en-US" dirty="0" smtClean="0"/>
              <a:t>&gt; 85% of all information is in text form</a:t>
            </a:r>
            <a:endParaRPr lang="en-US" dirty="0"/>
          </a:p>
          <a:p>
            <a:pPr>
              <a:buNone/>
            </a:pPr>
            <a:endParaRPr lang="en-US" dirty="0"/>
          </a:p>
          <a:p>
            <a:pPr lvl="0"/>
            <a:r>
              <a:rPr lang="en-US" b="1" dirty="0">
                <a:solidFill>
                  <a:srgbClr val="FF0000"/>
                </a:solidFill>
              </a:rPr>
              <a:t>2.7 times more citations accrue to papers with accessible data</a:t>
            </a:r>
          </a:p>
          <a:p>
            <a:pPr lvl="0"/>
            <a:r>
              <a:rPr lang="en-US" b="1" dirty="0">
                <a:solidFill>
                  <a:srgbClr val="FF0000"/>
                </a:solidFill>
              </a:rPr>
              <a:t>3 to 6 times more papers emerge if the data is accessible</a:t>
            </a:r>
            <a:r>
              <a:rPr lang="en-US" dirty="0" smtClean="0">
                <a:solidFill>
                  <a:srgbClr val="FF0000"/>
                </a:solidFill>
              </a:rPr>
              <a:t>.</a:t>
            </a:r>
            <a:endParaRPr lang="en-US" dirty="0">
              <a:solidFill>
                <a:srgbClr val="FF0000"/>
              </a:solidFill>
            </a:endParaRPr>
          </a:p>
        </p:txBody>
      </p:sp>
      <p:sp>
        <p:nvSpPr>
          <p:cNvPr id="11" name="Slide Number Placeholder 10"/>
          <p:cNvSpPr>
            <a:spLocks noGrp="1"/>
          </p:cNvSpPr>
          <p:nvPr>
            <p:ph type="sldNum" sz="quarter" idx="11"/>
          </p:nvPr>
        </p:nvSpPr>
        <p:spPr/>
        <p:txBody>
          <a:bodyPr/>
          <a:lstStyle/>
          <a:p>
            <a:fld id="{7D7833E4-9664-463B-A265-A06F1347F583}" type="slidenum">
              <a:rPr lang="en-US" smtClean="0"/>
              <a:pPr/>
              <a:t>12</a:t>
            </a:fld>
            <a:endParaRPr lang="en-US"/>
          </a:p>
        </p:txBody>
      </p:sp>
    </p:spTree>
    <p:extLst>
      <p:ext uri="{BB962C8B-B14F-4D97-AF65-F5344CB8AC3E}">
        <p14:creationId xmlns:p14="http://schemas.microsoft.com/office/powerpoint/2010/main" val="3533380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04"/>
            <a:ext cx="8229600" cy="1143000"/>
          </a:xfrm>
        </p:spPr>
        <p:txBody>
          <a:bodyPr>
            <a:normAutofit/>
          </a:bodyPr>
          <a:lstStyle/>
          <a:p>
            <a:r>
              <a:rPr lang="en-US" dirty="0" smtClean="0"/>
              <a:t>Curation OF scholar data</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Tools to ingest, add &amp; validate schemas, publish, migrate and preserve. ( DMP</a:t>
            </a:r>
            <a:r>
              <a:rPr lang="en-US" sz="2400" baseline="30000" dirty="0" smtClean="0"/>
              <a:t>1</a:t>
            </a:r>
            <a:r>
              <a:rPr lang="en-US" sz="2400" dirty="0" smtClean="0"/>
              <a:t> provision )</a:t>
            </a:r>
          </a:p>
          <a:p>
            <a:r>
              <a:rPr lang="en-US" sz="2400" dirty="0" smtClean="0"/>
              <a:t>Tools to analyze</a:t>
            </a:r>
            <a:r>
              <a:rPr lang="en-US" sz="2400" baseline="30000" dirty="0" smtClean="0"/>
              <a:t>2</a:t>
            </a:r>
            <a:endParaRPr lang="en-US" sz="2400" dirty="0" smtClean="0"/>
          </a:p>
          <a:p>
            <a:r>
              <a:rPr lang="en-US" sz="2400" dirty="0" smtClean="0"/>
              <a:t>Tools to discover datasets</a:t>
            </a:r>
          </a:p>
          <a:p>
            <a:pPr lvl="1"/>
            <a:r>
              <a:rPr lang="en-US" sz="2000" dirty="0" smtClean="0"/>
              <a:t>“Summon” for IR datasets, gov’t datasets …</a:t>
            </a:r>
            <a:endParaRPr lang="en-US" sz="2000" dirty="0"/>
          </a:p>
          <a:p>
            <a:r>
              <a:rPr lang="en-US" sz="2400" dirty="0" smtClean="0"/>
              <a:t>Tools to merge (create composite datasets)</a:t>
            </a:r>
            <a:r>
              <a:rPr lang="en-US" sz="2400" baseline="30000" dirty="0"/>
              <a:t> </a:t>
            </a:r>
            <a:r>
              <a:rPr lang="en-US" sz="2400" baseline="30000" dirty="0" smtClean="0"/>
              <a:t>3</a:t>
            </a:r>
            <a:endParaRPr lang="en-US" sz="2400" dirty="0" smtClean="0"/>
          </a:p>
          <a:p>
            <a:r>
              <a:rPr lang="en-US" sz="2400" dirty="0" smtClean="0"/>
              <a:t>Citation management &amp; </a:t>
            </a:r>
            <a:r>
              <a:rPr lang="en-US" sz="2400" u="sng" dirty="0" smtClean="0"/>
              <a:t>attribution</a:t>
            </a:r>
            <a:r>
              <a:rPr lang="en-US" sz="2400" dirty="0" smtClean="0"/>
              <a:t> for datasets.</a:t>
            </a:r>
          </a:p>
          <a:p>
            <a:r>
              <a:rPr lang="en-US" sz="2400" dirty="0" smtClean="0"/>
              <a:t>Generic capabilities (domain specific later).</a:t>
            </a:r>
          </a:p>
        </p:txBody>
      </p:sp>
      <p:sp>
        <p:nvSpPr>
          <p:cNvPr id="4" name="Slide Number Placeholder 3"/>
          <p:cNvSpPr>
            <a:spLocks noGrp="1"/>
          </p:cNvSpPr>
          <p:nvPr>
            <p:ph type="sldNum" sz="quarter" idx="11"/>
          </p:nvPr>
        </p:nvSpPr>
        <p:spPr/>
        <p:txBody>
          <a:bodyPr/>
          <a:lstStyle/>
          <a:p>
            <a:fld id="{7D7833E4-9664-463B-A265-A06F1347F583}" type="slidenum">
              <a:rPr lang="en-US" smtClean="0"/>
              <a:pPr/>
              <a:t>13</a:t>
            </a:fld>
            <a:endParaRPr lang="en-US"/>
          </a:p>
        </p:txBody>
      </p:sp>
    </p:spTree>
    <p:extLst>
      <p:ext uri="{BB962C8B-B14F-4D97-AF65-F5344CB8AC3E}">
        <p14:creationId xmlns:p14="http://schemas.microsoft.com/office/powerpoint/2010/main" val="647646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r>
              <a:rPr lang="en-US" dirty="0" smtClean="0"/>
              <a:t>Dataset provision TO scholars</a:t>
            </a:r>
            <a:endParaRPr lang="en-US" dirty="0"/>
          </a:p>
        </p:txBody>
      </p:sp>
      <p:sp>
        <p:nvSpPr>
          <p:cNvPr id="3" name="Content Placeholder 2"/>
          <p:cNvSpPr>
            <a:spLocks noGrp="1"/>
          </p:cNvSpPr>
          <p:nvPr>
            <p:ph idx="1"/>
          </p:nvPr>
        </p:nvSpPr>
        <p:spPr/>
        <p:txBody>
          <a:bodyPr/>
          <a:lstStyle/>
          <a:p>
            <a:r>
              <a:rPr lang="en-US" dirty="0" smtClean="0"/>
              <a:t>Content procurement and dissemination.</a:t>
            </a:r>
          </a:p>
          <a:p>
            <a:pPr lvl="1"/>
            <a:r>
              <a:rPr lang="en-US" dirty="0" smtClean="0"/>
              <a:t>What we do already (intermediary)</a:t>
            </a:r>
          </a:p>
          <a:p>
            <a:pPr lvl="1"/>
            <a:r>
              <a:rPr lang="en-US" dirty="0" smtClean="0"/>
              <a:t>Needs discovery tools</a:t>
            </a:r>
          </a:p>
          <a:p>
            <a:r>
              <a:rPr lang="en-US" dirty="0" smtClean="0"/>
              <a:t>Easy to focused on selected domains that are publicly available.</a:t>
            </a:r>
          </a:p>
          <a:p>
            <a:r>
              <a:rPr lang="en-US" dirty="0" smtClean="0"/>
              <a:t>Most research does not use publicly available data</a:t>
            </a:r>
          </a:p>
          <a:p>
            <a:pPr lvl="2"/>
            <a:endParaRPr lang="en-US" dirty="0" smtClean="0"/>
          </a:p>
          <a:p>
            <a:pPr lvl="2"/>
            <a:endParaRPr lang="en-US" dirty="0" smtClean="0"/>
          </a:p>
          <a:p>
            <a:endParaRPr lang="en-US" dirty="0" smtClean="0"/>
          </a:p>
          <a:p>
            <a:pPr lvl="1"/>
            <a:endParaRPr lang="en-US" dirty="0"/>
          </a:p>
        </p:txBody>
      </p:sp>
      <p:sp>
        <p:nvSpPr>
          <p:cNvPr id="4" name="Slide Number Placeholder 3"/>
          <p:cNvSpPr>
            <a:spLocks noGrp="1"/>
          </p:cNvSpPr>
          <p:nvPr>
            <p:ph type="sldNum" sz="quarter" idx="11"/>
          </p:nvPr>
        </p:nvSpPr>
        <p:spPr/>
        <p:txBody>
          <a:bodyPr/>
          <a:lstStyle/>
          <a:p>
            <a:fld id="{7D7833E4-9664-463B-A265-A06F1347F583}" type="slidenum">
              <a:rPr lang="en-US" smtClean="0"/>
              <a:pPr/>
              <a:t>14</a:t>
            </a:fld>
            <a:endParaRPr lang="en-US"/>
          </a:p>
        </p:txBody>
      </p:sp>
    </p:spTree>
    <p:extLst>
      <p:ext uri="{BB962C8B-B14F-4D97-AF65-F5344CB8AC3E}">
        <p14:creationId xmlns:p14="http://schemas.microsoft.com/office/powerpoint/2010/main" val="3646918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40625" t="32031" r="23750" b="9375"/>
          <a:stretch>
            <a:fillRect/>
          </a:stretch>
        </p:blipFill>
        <p:spPr bwMode="auto">
          <a:xfrm>
            <a:off x="4447032" y="1371600"/>
            <a:ext cx="3877056" cy="5101391"/>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normAutofit/>
          </a:bodyPr>
          <a:lstStyle/>
          <a:p>
            <a:r>
              <a:rPr lang="en-US" dirty="0" smtClean="0"/>
              <a:t>Towards reproducible research</a:t>
            </a:r>
            <a:endParaRPr lang="en-US" dirty="0"/>
          </a:p>
        </p:txBody>
      </p:sp>
      <p:sp>
        <p:nvSpPr>
          <p:cNvPr id="7" name="Content Placeholder 6"/>
          <p:cNvSpPr>
            <a:spLocks noGrp="1"/>
          </p:cNvSpPr>
          <p:nvPr>
            <p:ph idx="1"/>
          </p:nvPr>
        </p:nvSpPr>
        <p:spPr>
          <a:xfrm>
            <a:off x="457200" y="1600200"/>
            <a:ext cx="3581400" cy="4525963"/>
          </a:xfrm>
        </p:spPr>
        <p:txBody>
          <a:bodyPr/>
          <a:lstStyle/>
          <a:p>
            <a:r>
              <a:rPr lang="en-GB" dirty="0" smtClean="0"/>
              <a:t>Reproducible research</a:t>
            </a:r>
          </a:p>
          <a:p>
            <a:pPr lvl="1"/>
            <a:r>
              <a:rPr lang="en-GB" dirty="0" smtClean="0"/>
              <a:t>means context, quality, trust </a:t>
            </a:r>
          </a:p>
          <a:p>
            <a:pPr lvl="1"/>
            <a:r>
              <a:rPr lang="en-GB" dirty="0" smtClean="0"/>
              <a:t>means easy access to the sources</a:t>
            </a:r>
          </a:p>
          <a:p>
            <a:r>
              <a:rPr lang="en-GB" dirty="0" smtClean="0"/>
              <a:t>Science depends entirely on the knowledge and data gained in the past to further advance</a:t>
            </a:r>
            <a:endParaRPr lang="en-US" dirty="0"/>
          </a:p>
        </p:txBody>
      </p:sp>
      <p:sp>
        <p:nvSpPr>
          <p:cNvPr id="5" name="Slide Number Placeholder 4"/>
          <p:cNvSpPr>
            <a:spLocks noGrp="1"/>
          </p:cNvSpPr>
          <p:nvPr>
            <p:ph type="sldNum" sz="quarter" idx="11"/>
          </p:nvPr>
        </p:nvSpPr>
        <p:spPr/>
        <p:txBody>
          <a:bodyPr/>
          <a:lstStyle/>
          <a:p>
            <a:fld id="{3D817782-48AC-4608-B794-8F9C2A88B2DA}" type="slidenum">
              <a:rPr lang="en-US" smtClean="0"/>
              <a:pPr/>
              <a:t>15</a:t>
            </a:fld>
            <a:endParaRPr lang="en-US"/>
          </a:p>
        </p:txBody>
      </p:sp>
    </p:spTree>
    <p:extLst>
      <p:ext uri="{BB962C8B-B14F-4D97-AF65-F5344CB8AC3E}">
        <p14:creationId xmlns:p14="http://schemas.microsoft.com/office/powerpoint/2010/main" val="1352943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Preserving Research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Growing trend of journals and publishers linking to open-access data repositories</a:t>
            </a:r>
          </a:p>
          <a:p>
            <a:pPr lvl="1"/>
            <a:r>
              <a:rPr lang="en-US" dirty="0" smtClean="0"/>
              <a:t>Elsevier and PANGAEA – Publishing Network for </a:t>
            </a:r>
            <a:r>
              <a:rPr lang="en-US" dirty="0" err="1" smtClean="0"/>
              <a:t>Geoscientific</a:t>
            </a:r>
            <a:r>
              <a:rPr lang="en-US" dirty="0" smtClean="0"/>
              <a:t> &amp; Environmental Data</a:t>
            </a:r>
          </a:p>
          <a:p>
            <a:pPr lvl="2"/>
            <a:r>
              <a:rPr lang="en-US" dirty="0" smtClean="0"/>
              <a:t>Reciprocal linking of articles and the data behind the research</a:t>
            </a:r>
          </a:p>
          <a:p>
            <a:r>
              <a:rPr lang="en-US" dirty="0" smtClean="0"/>
              <a:t>Journals and funding agencies setting policy to preserve and associate data supporting research results</a:t>
            </a:r>
          </a:p>
          <a:p>
            <a:pPr lvl="1"/>
            <a:r>
              <a:rPr lang="en-US" dirty="0" smtClean="0"/>
              <a:t>e.g. </a:t>
            </a:r>
            <a:r>
              <a:rPr lang="en-US" i="1" dirty="0" smtClean="0"/>
              <a:t>American Naturalist </a:t>
            </a:r>
            <a:r>
              <a:rPr lang="en-US" dirty="0" smtClean="0"/>
              <a:t>new policy:</a:t>
            </a:r>
          </a:p>
          <a:p>
            <a:pPr lvl="2"/>
            <a:r>
              <a:rPr lang="en-US" dirty="0" smtClean="0"/>
              <a:t>This journal requires, as a condition for publication, that data supporting the results in the paper should be archived in an appropriate public archive, such as </a:t>
            </a:r>
            <a:r>
              <a:rPr lang="en-US" dirty="0" err="1" smtClean="0"/>
              <a:t>GenBank</a:t>
            </a:r>
            <a:r>
              <a:rPr lang="en-US" dirty="0" smtClean="0"/>
              <a:t>, </a:t>
            </a:r>
            <a:r>
              <a:rPr lang="en-US" dirty="0" err="1" smtClean="0"/>
              <a:t>TreeBASE</a:t>
            </a:r>
            <a:r>
              <a:rPr lang="en-US" dirty="0" smtClean="0"/>
              <a:t>, Dryad, or the Knowledge Network for </a:t>
            </a:r>
            <a:r>
              <a:rPr lang="en-US" dirty="0" err="1" smtClean="0"/>
              <a:t>Biocomplexity</a:t>
            </a:r>
            <a:r>
              <a:rPr lang="en-US" dirty="0" smtClean="0"/>
              <a:t>. Data are important products of the scientific enterprise, and they should be preserved and usable for decades in the future. Authors may elect to have the data publicly available at time of publication, or, if the technology of the archive allows, may opt to embargo access to the data for a period up to a year after publication. Exceptions may be granted at the discretion of the editor, especially for sensitive information such as human subject data or the location of endangered species. </a:t>
            </a:r>
            <a:endParaRPr lang="en-US" dirty="0"/>
          </a:p>
        </p:txBody>
      </p:sp>
      <p:sp>
        <p:nvSpPr>
          <p:cNvPr id="4" name="Slide Number Placeholder 3"/>
          <p:cNvSpPr>
            <a:spLocks noGrp="1"/>
          </p:cNvSpPr>
          <p:nvPr>
            <p:ph type="sldNum" sz="quarter" idx="11"/>
          </p:nvPr>
        </p:nvSpPr>
        <p:spPr/>
        <p:txBody>
          <a:bodyPr/>
          <a:lstStyle/>
          <a:p>
            <a:fld id="{3D817782-48AC-4608-B794-8F9C2A88B2DA}" type="slidenum">
              <a:rPr lang="en-US" smtClean="0"/>
              <a:pPr/>
              <a:t>16</a:t>
            </a:fld>
            <a:endParaRPr lang="en-US"/>
          </a:p>
        </p:txBody>
      </p:sp>
    </p:spTree>
    <p:extLst>
      <p:ext uri="{BB962C8B-B14F-4D97-AF65-F5344CB8AC3E}">
        <p14:creationId xmlns:p14="http://schemas.microsoft.com/office/powerpoint/2010/main" val="179407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Digital Universe Growth</a:t>
            </a:r>
            <a:endParaRPr lang="en-US" dirty="0"/>
          </a:p>
        </p:txBody>
      </p:sp>
      <p:pic>
        <p:nvPicPr>
          <p:cNvPr id="5" name="Picture 4"/>
          <p:cNvPicPr>
            <a:picLocks noChangeAspect="1"/>
          </p:cNvPicPr>
          <p:nvPr/>
        </p:nvPicPr>
        <p:blipFill rotWithShape="1">
          <a:blip r:embed="rId2"/>
          <a:srcRect t="8157"/>
          <a:stretch/>
        </p:blipFill>
        <p:spPr>
          <a:xfrm>
            <a:off x="838200" y="1884947"/>
            <a:ext cx="7467600" cy="40637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4911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Falling Costs/Rising Investments</a:t>
            </a:r>
            <a:endParaRPr lang="en-US" dirty="0"/>
          </a:p>
        </p:txBody>
      </p:sp>
      <p:pic>
        <p:nvPicPr>
          <p:cNvPr id="7" name="Picture 6"/>
          <p:cNvPicPr>
            <a:picLocks noChangeAspect="1"/>
          </p:cNvPicPr>
          <p:nvPr/>
        </p:nvPicPr>
        <p:blipFill>
          <a:blip r:embed="rId2"/>
          <a:stretch>
            <a:fillRect/>
          </a:stretch>
        </p:blipFill>
        <p:spPr>
          <a:xfrm>
            <a:off x="838200" y="2057400"/>
            <a:ext cx="7514149"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048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Proquest</a:t>
            </a:r>
            <a:r>
              <a:rPr lang="en-US" dirty="0" smtClean="0"/>
              <a:t> &amp; Preservation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35778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5" name="Content Placeholder 4"/>
          <p:cNvSpPr>
            <a:spLocks noGrp="1"/>
          </p:cNvSpPr>
          <p:nvPr>
            <p:ph idx="1"/>
          </p:nvPr>
        </p:nvSpPr>
        <p:spPr>
          <a:xfrm>
            <a:off x="685800" y="1423988"/>
            <a:ext cx="7772400" cy="3910012"/>
          </a:xfrm>
        </p:spPr>
        <p:txBody>
          <a:bodyPr anchor="ctr"/>
          <a:lstStyle/>
          <a:p>
            <a:pPr marL="0" indent="0" algn="ctr">
              <a:buNone/>
            </a:pPr>
            <a:r>
              <a:rPr lang="en-US" sz="4800" dirty="0" smtClean="0"/>
              <a:t>ProQuest will be </a:t>
            </a:r>
            <a:br>
              <a:rPr lang="en-US" sz="4800" dirty="0" smtClean="0"/>
            </a:br>
            <a:r>
              <a:rPr lang="en-US" sz="4800" dirty="0" smtClean="0"/>
              <a:t>central to research </a:t>
            </a:r>
            <a:br>
              <a:rPr lang="en-US" sz="4800" dirty="0" smtClean="0"/>
            </a:br>
            <a:r>
              <a:rPr lang="en-US" sz="4800" dirty="0" smtClean="0"/>
              <a:t>around the world</a:t>
            </a:r>
            <a:endParaRPr lang="en-US" sz="4800" dirty="0"/>
          </a:p>
        </p:txBody>
      </p:sp>
    </p:spTree>
    <p:extLst>
      <p:ext uri="{BB962C8B-B14F-4D97-AF65-F5344CB8AC3E}">
        <p14:creationId xmlns:p14="http://schemas.microsoft.com/office/powerpoint/2010/main" val="3653500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dirty="0" smtClean="0"/>
              <a:t>ProQuest </a:t>
            </a:r>
            <a:r>
              <a:rPr lang="en-US" sz="3600" b="1" dirty="0" smtClean="0"/>
              <a:t>Microfilm</a:t>
            </a:r>
            <a:endParaRPr lang="en-US" sz="3600" b="1" dirty="0"/>
          </a:p>
        </p:txBody>
      </p:sp>
      <p:sp>
        <p:nvSpPr>
          <p:cNvPr id="3" name="Content Placeholder 2"/>
          <p:cNvSpPr>
            <a:spLocks noGrp="1"/>
          </p:cNvSpPr>
          <p:nvPr>
            <p:ph idx="1"/>
          </p:nvPr>
        </p:nvSpPr>
        <p:spPr>
          <a:xfrm>
            <a:off x="685800" y="1066800"/>
            <a:ext cx="7772400" cy="4648200"/>
          </a:xfrm>
        </p:spPr>
        <p:txBody>
          <a:bodyPr/>
          <a:lstStyle/>
          <a:p>
            <a:r>
              <a:rPr lang="en-US" sz="2200" dirty="0" smtClean="0"/>
              <a:t>PQ business original objectives: </a:t>
            </a:r>
            <a:r>
              <a:rPr lang="en-US" sz="2200" i="1" dirty="0" smtClean="0">
                <a:solidFill>
                  <a:srgbClr val="FF0000"/>
                </a:solidFill>
              </a:rPr>
              <a:t>preservation </a:t>
            </a:r>
            <a:r>
              <a:rPr lang="en-US" sz="2200" i="1" u="sng" dirty="0" smtClean="0">
                <a:solidFill>
                  <a:srgbClr val="FF0000"/>
                </a:solidFill>
              </a:rPr>
              <a:t>and</a:t>
            </a:r>
            <a:r>
              <a:rPr lang="en-US" sz="2200" dirty="0" smtClean="0">
                <a:solidFill>
                  <a:srgbClr val="FF0000"/>
                </a:solidFill>
              </a:rPr>
              <a:t> </a:t>
            </a:r>
            <a:r>
              <a:rPr lang="en-US" sz="2200" i="1" dirty="0" smtClean="0">
                <a:solidFill>
                  <a:srgbClr val="FF0000"/>
                </a:solidFill>
              </a:rPr>
              <a:t>access </a:t>
            </a:r>
            <a:endParaRPr lang="en-US" sz="2200" dirty="0" smtClean="0"/>
          </a:p>
          <a:p>
            <a:pPr lvl="1"/>
            <a:r>
              <a:rPr lang="en-US" dirty="0" smtClean="0"/>
              <a:t>New technology, microfilming</a:t>
            </a:r>
          </a:p>
          <a:p>
            <a:pPr lvl="1"/>
            <a:r>
              <a:rPr lang="en-US" dirty="0" smtClean="0"/>
              <a:t>1938 British Library – 120,000 first printed books in English</a:t>
            </a:r>
          </a:p>
          <a:p>
            <a:pPr lvl="1"/>
            <a:r>
              <a:rPr lang="en-US" dirty="0" smtClean="0"/>
              <a:t>1939 established Dissertations filming, printing program</a:t>
            </a:r>
          </a:p>
          <a:p>
            <a:pPr lvl="1"/>
            <a:r>
              <a:rPr lang="en-US" dirty="0" smtClean="0"/>
              <a:t>1940’s began microfilming newspapers</a:t>
            </a:r>
          </a:p>
          <a:p>
            <a:pPr lvl="1"/>
            <a:r>
              <a:rPr lang="en-US" dirty="0" smtClean="0"/>
              <a:t>1948 began microfilming serials</a:t>
            </a:r>
          </a:p>
          <a:p>
            <a:pPr lvl="1"/>
            <a:r>
              <a:rPr lang="en-US" dirty="0" smtClean="0"/>
              <a:t>Added  700+ Research Collections for Academic market, still actively filming several</a:t>
            </a:r>
          </a:p>
          <a:p>
            <a:pPr lvl="1"/>
            <a:r>
              <a:rPr lang="en-US" dirty="0" smtClean="0"/>
              <a:t>2.5M Dissertations and Theses, actively filming</a:t>
            </a:r>
          </a:p>
          <a:p>
            <a:pPr lvl="1"/>
            <a:r>
              <a:rPr lang="en-US" dirty="0" smtClean="0"/>
              <a:t>Newspaper Archive contains 10,700 titles, 900 titles actively filming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162800" cy="1066800"/>
          </a:xfrm>
        </p:spPr>
        <p:txBody>
          <a:bodyPr/>
          <a:lstStyle/>
          <a:p>
            <a:r>
              <a:rPr lang="en-US" dirty="0" smtClean="0"/>
              <a:t>Microfilm Commitment</a:t>
            </a:r>
            <a:endParaRPr lang="en-US" dirty="0"/>
          </a:p>
        </p:txBody>
      </p:sp>
      <p:sp>
        <p:nvSpPr>
          <p:cNvPr id="3" name="Content Placeholder 2"/>
          <p:cNvSpPr>
            <a:spLocks noGrp="1"/>
          </p:cNvSpPr>
          <p:nvPr>
            <p:ph idx="1"/>
          </p:nvPr>
        </p:nvSpPr>
        <p:spPr>
          <a:xfrm>
            <a:off x="762000" y="1066800"/>
            <a:ext cx="7772400" cy="4648200"/>
          </a:xfrm>
        </p:spPr>
        <p:txBody>
          <a:bodyPr/>
          <a:lstStyle/>
          <a:p>
            <a:r>
              <a:rPr lang="en-US" sz="2200" dirty="0" smtClean="0"/>
              <a:t>With the ongoing research and archival need for microfilmed content, ProQuest invested significantly to </a:t>
            </a:r>
            <a:r>
              <a:rPr lang="en-US" sz="2200" i="1" u="sng" dirty="0" smtClean="0"/>
              <a:t>build a new filming operation</a:t>
            </a:r>
            <a:r>
              <a:rPr lang="en-US" sz="2200" dirty="0" smtClean="0"/>
              <a:t> in Ypsilanti, MI.</a:t>
            </a:r>
          </a:p>
          <a:p>
            <a:r>
              <a:rPr lang="en-US" sz="2200" dirty="0" smtClean="0"/>
              <a:t>Opened May, 2010</a:t>
            </a:r>
          </a:p>
          <a:p>
            <a:r>
              <a:rPr lang="en-US" sz="2200" dirty="0" smtClean="0"/>
              <a:t>Employing 65 staff</a:t>
            </a:r>
          </a:p>
          <a:p>
            <a:r>
              <a:rPr lang="en-US" sz="2200" dirty="0" smtClean="0"/>
              <a:t>Utilizing eBeam Cameras: digital images to film masters</a:t>
            </a:r>
          </a:p>
          <a:p>
            <a:r>
              <a:rPr lang="en-US" sz="2200" dirty="0" smtClean="0"/>
              <a:t>Scanning operation.</a:t>
            </a:r>
          </a:p>
          <a:p>
            <a:r>
              <a:rPr lang="en-US" sz="2200" dirty="0" smtClean="0"/>
              <a:t>Utilizing 2 archive locations:  Iron Mountain and Ypsilanti</a:t>
            </a:r>
            <a:endParaRPr lang="en-US"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Archive at Iron Mountain</a:t>
            </a:r>
            <a:endParaRPr lang="en-US" dirty="0"/>
          </a:p>
        </p:txBody>
      </p:sp>
      <p:pic>
        <p:nvPicPr>
          <p:cNvPr id="17411" name="Picture 3" descr="C:\Documents and Settings\ccowan\My Documents\My Pictures\ProQuest - Iron Mountain 2.jpg"/>
          <p:cNvPicPr>
            <a:picLocks noGrp="1" noChangeAspect="1" noChangeArrowheads="1"/>
          </p:cNvPicPr>
          <p:nvPr>
            <p:ph idx="1"/>
          </p:nvPr>
        </p:nvPicPr>
        <p:blipFill>
          <a:blip r:embed="rId2" cstate="print"/>
          <a:srcRect/>
          <a:stretch>
            <a:fillRect/>
          </a:stretch>
        </p:blipFill>
        <p:spPr bwMode="auto">
          <a:xfrm>
            <a:off x="533400" y="1423988"/>
            <a:ext cx="8151018" cy="54340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Archive at Iron Mountain</a:t>
            </a:r>
            <a:endParaRPr lang="en-US" dirty="0"/>
          </a:p>
        </p:txBody>
      </p:sp>
      <p:pic>
        <p:nvPicPr>
          <p:cNvPr id="22530" name="Picture 2" descr="\\Common01\common\JLH-Manufacturing\Iron MT\ProQuest cans AD testing 006.jpg"/>
          <p:cNvPicPr>
            <a:picLocks noGrp="1" noChangeAspect="1" noChangeArrowheads="1"/>
          </p:cNvPicPr>
          <p:nvPr>
            <p:ph idx="1"/>
          </p:nvPr>
        </p:nvPicPr>
        <p:blipFill>
          <a:blip r:embed="rId2" cstate="print"/>
          <a:srcRect/>
          <a:stretch>
            <a:fillRect/>
          </a:stretch>
        </p:blipFill>
        <p:spPr bwMode="auto">
          <a:xfrm>
            <a:off x="533400" y="1423988"/>
            <a:ext cx="8151018" cy="543401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Archive at Iron Mountain</a:t>
            </a:r>
            <a:endParaRPr lang="en-US" dirty="0"/>
          </a:p>
        </p:txBody>
      </p:sp>
      <p:pic>
        <p:nvPicPr>
          <p:cNvPr id="23554" name="Picture 2" descr="\\Common01\common\JLH-Manufacturing\Iron MT\ProQuest cans AD testing 008.jpg"/>
          <p:cNvPicPr>
            <a:picLocks noGrp="1" noChangeAspect="1" noChangeArrowheads="1"/>
          </p:cNvPicPr>
          <p:nvPr>
            <p:ph idx="1"/>
          </p:nvPr>
        </p:nvPicPr>
        <p:blipFill>
          <a:blip r:embed="rId2" cstate="print"/>
          <a:srcRect/>
          <a:stretch>
            <a:fillRect/>
          </a:stretch>
        </p:blipFill>
        <p:spPr bwMode="auto">
          <a:xfrm>
            <a:off x="992982" y="1219200"/>
            <a:ext cx="8151018" cy="543401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Work</a:t>
            </a:r>
            <a:endParaRPr lang="en-US" dirty="0"/>
          </a:p>
        </p:txBody>
      </p:sp>
      <p:pic>
        <p:nvPicPr>
          <p:cNvPr id="27650" name="Picture 2" descr="\\Common01\common\JLH-Manufacturing\Production\long_shot_1.jpg"/>
          <p:cNvPicPr>
            <a:picLocks noGrp="1" noChangeAspect="1" noChangeArrowheads="1"/>
          </p:cNvPicPr>
          <p:nvPr>
            <p:ph idx="1"/>
          </p:nvPr>
        </p:nvPicPr>
        <p:blipFill>
          <a:blip r:embed="rId2" cstate="print"/>
          <a:srcRect/>
          <a:stretch>
            <a:fillRect/>
          </a:stretch>
        </p:blipFill>
        <p:spPr bwMode="auto">
          <a:xfrm>
            <a:off x="838200" y="1119188"/>
            <a:ext cx="7651750" cy="57388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eBeam Cameras</a:t>
            </a:r>
            <a:endParaRPr lang="en-US" dirty="0"/>
          </a:p>
        </p:txBody>
      </p:sp>
      <p:pic>
        <p:nvPicPr>
          <p:cNvPr id="28674" name="Picture 2" descr="\\Common01\common\Content_Ops_Plan\JLH Staft At Work Pictures\Z06cx57.jpg"/>
          <p:cNvPicPr>
            <a:picLocks noGrp="1" noChangeAspect="1" noChangeArrowheads="1"/>
          </p:cNvPicPr>
          <p:nvPr>
            <p:ph idx="1"/>
          </p:nvPr>
        </p:nvPicPr>
        <p:blipFill>
          <a:blip r:embed="rId2" cstate="print"/>
          <a:srcRect/>
          <a:stretch>
            <a:fillRect/>
          </a:stretch>
        </p:blipFill>
        <p:spPr bwMode="auto">
          <a:xfrm>
            <a:off x="914400" y="1462088"/>
            <a:ext cx="7554277" cy="539591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066800"/>
          </a:xfrm>
        </p:spPr>
        <p:txBody>
          <a:bodyPr/>
          <a:lstStyle/>
          <a:p>
            <a:r>
              <a:rPr lang="en-US" dirty="0" smtClean="0"/>
              <a:t>Newspaper Microfilm Archive - Ypsilanti</a:t>
            </a:r>
            <a:endParaRPr lang="en-US" dirty="0"/>
          </a:p>
        </p:txBody>
      </p:sp>
      <p:pic>
        <p:nvPicPr>
          <p:cNvPr id="18434" name="Picture 2" descr="I:\Proquest\Microfilm - JLH, Iron Mtn\JLH Archive02x57.jpg"/>
          <p:cNvPicPr>
            <a:picLocks noGrp="1" noChangeAspect="1" noChangeArrowheads="1"/>
          </p:cNvPicPr>
          <p:nvPr>
            <p:ph idx="1"/>
          </p:nvPr>
        </p:nvPicPr>
        <p:blipFill>
          <a:blip r:embed="rId2" cstate="print"/>
          <a:srcRect/>
          <a:stretch>
            <a:fillRect/>
          </a:stretch>
        </p:blipFill>
        <p:spPr bwMode="auto">
          <a:xfrm>
            <a:off x="762000" y="1295400"/>
            <a:ext cx="7787640" cy="5562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Microfiche Archive - Ypsilanti</a:t>
            </a:r>
            <a:endParaRPr lang="en-US" dirty="0"/>
          </a:p>
        </p:txBody>
      </p:sp>
      <p:pic>
        <p:nvPicPr>
          <p:cNvPr id="21506" name="Picture 2" descr="I:\Proquest\Microfilm - JLH, Iron Mtn\Fiche Archive01x57.jpg"/>
          <p:cNvPicPr>
            <a:picLocks noGrp="1" noChangeAspect="1" noChangeArrowheads="1"/>
          </p:cNvPicPr>
          <p:nvPr>
            <p:ph idx="1"/>
          </p:nvPr>
        </p:nvPicPr>
        <p:blipFill>
          <a:blip r:embed="rId2" cstate="print"/>
          <a:srcRect/>
          <a:stretch>
            <a:fillRect/>
          </a:stretch>
        </p:blipFill>
        <p:spPr bwMode="auto">
          <a:xfrm>
            <a:off x="685800" y="1219200"/>
            <a:ext cx="7894320" cy="5638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219200"/>
          </a:xfrm>
        </p:spPr>
        <p:txBody>
          <a:bodyPr>
            <a:normAutofit/>
          </a:bodyPr>
          <a:lstStyle/>
          <a:p>
            <a:r>
              <a:rPr lang="en-US" sz="3600" b="1" dirty="0" smtClean="0"/>
              <a:t>Microform</a:t>
            </a:r>
            <a:r>
              <a:rPr sz="3600" b="1" dirty="0" smtClean="0"/>
              <a:t> and </a:t>
            </a:r>
            <a:r>
              <a:rPr lang="en-US" sz="3600" b="1" dirty="0" smtClean="0"/>
              <a:t>Digital Interface</a:t>
            </a:r>
            <a:endParaRPr lang="en-US" sz="3600" b="1" dirty="0"/>
          </a:p>
        </p:txBody>
      </p:sp>
      <p:sp>
        <p:nvSpPr>
          <p:cNvPr id="3" name="Content Placeholder 2"/>
          <p:cNvSpPr>
            <a:spLocks noGrp="1"/>
          </p:cNvSpPr>
          <p:nvPr>
            <p:ph idx="1"/>
          </p:nvPr>
        </p:nvSpPr>
        <p:spPr>
          <a:xfrm>
            <a:off x="685800" y="990600"/>
            <a:ext cx="7772400" cy="4648200"/>
          </a:xfrm>
        </p:spPr>
        <p:txBody>
          <a:bodyPr/>
          <a:lstStyle/>
          <a:p>
            <a:endParaRPr lang="en-US" dirty="0" smtClean="0"/>
          </a:p>
          <a:p>
            <a:r>
              <a:rPr lang="en-US" dirty="0" smtClean="0"/>
              <a:t>Microforms are the source materials for numerous historical digital products.</a:t>
            </a:r>
          </a:p>
          <a:p>
            <a:pPr lvl="1"/>
            <a:r>
              <a:rPr lang="en-US" smtClean="0"/>
              <a:t>Historical </a:t>
            </a:r>
            <a:r>
              <a:rPr lang="en-US" dirty="0" smtClean="0"/>
              <a:t>Newspapers</a:t>
            </a:r>
          </a:p>
          <a:p>
            <a:pPr lvl="1"/>
            <a:r>
              <a:rPr lang="en-US" dirty="0" smtClean="0"/>
              <a:t>Periodical Archive Online, Periodical Index Online </a:t>
            </a:r>
          </a:p>
          <a:p>
            <a:pPr lvl="1"/>
            <a:r>
              <a:rPr lang="en-US" dirty="0" smtClean="0"/>
              <a:t>Early English Books Online</a:t>
            </a:r>
          </a:p>
          <a:p>
            <a:pPr lvl="1"/>
            <a:r>
              <a:rPr lang="en-US" dirty="0" smtClean="0"/>
              <a:t>Parliamentary Papers</a:t>
            </a:r>
          </a:p>
          <a:p>
            <a:pPr lvl="1"/>
            <a:r>
              <a:rPr lang="en-US" dirty="0" smtClean="0"/>
              <a:t>Sanborn Maps, Geo-edition Sanborn Maps</a:t>
            </a:r>
          </a:p>
          <a:p>
            <a:pPr lvl="1"/>
            <a:r>
              <a:rPr lang="en-US" dirty="0" smtClean="0"/>
              <a:t>Gerritsen Collection of Women’s History</a:t>
            </a:r>
          </a:p>
          <a:p>
            <a:pPr lvl="1"/>
            <a:r>
              <a:rPr lang="en-US" dirty="0" smtClean="0"/>
              <a:t>700+ Research Collections……</a:t>
            </a:r>
          </a:p>
          <a:p>
            <a:pPr lvl="1">
              <a:buNone/>
            </a:pPr>
            <a:endParaRPr lang="en-US" dirty="0" smtClean="0"/>
          </a:p>
          <a:p>
            <a:pPr lvl="1"/>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changing Context</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5"/>
          <p:cNvSpPr>
            <a:spLocks noGrp="1"/>
          </p:cNvSpPr>
          <p:nvPr>
            <p:ph type="sldNum" sz="quarter" idx="11"/>
          </p:nvPr>
        </p:nvSpPr>
        <p:spPr/>
        <p:txBody>
          <a:bodyPr/>
          <a:lstStyle/>
          <a:p>
            <a:fld id="{3D817782-48AC-4608-B794-8F9C2A88B2DA}" type="slidenum">
              <a:rPr lang="en-US" smtClean="0"/>
              <a:pPr/>
              <a:t>3</a:t>
            </a:fld>
            <a:endParaRPr lang="en-US"/>
          </a:p>
        </p:txBody>
      </p:sp>
    </p:spTree>
    <p:extLst>
      <p:ext uri="{BB962C8B-B14F-4D97-AF65-F5344CB8AC3E}">
        <p14:creationId xmlns:p14="http://schemas.microsoft.com/office/powerpoint/2010/main" val="505929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a:endParaRPr>
          </a:p>
        </p:txBody>
      </p:sp>
      <p:pic>
        <p:nvPicPr>
          <p:cNvPr id="12" name="Picture 11" descr="Picture2 copy.jpg"/>
          <p:cNvPicPr>
            <a:picLocks noChangeAspect="1"/>
          </p:cNvPicPr>
          <p:nvPr/>
        </p:nvPicPr>
        <p:blipFill>
          <a:blip r:embed="rId3" cstate="print"/>
          <a:stretch>
            <a:fillRect/>
          </a:stretch>
        </p:blipFill>
        <p:spPr>
          <a:xfrm>
            <a:off x="182880" y="1143000"/>
            <a:ext cx="8961120" cy="5564777"/>
          </a:xfrm>
          <a:prstGeom prst="rect">
            <a:avLst/>
          </a:prstGeom>
        </p:spPr>
      </p:pic>
      <p:sp>
        <p:nvSpPr>
          <p:cNvPr id="4" name="Content Placeholder 2"/>
          <p:cNvSpPr txBox="1">
            <a:spLocks/>
          </p:cNvSpPr>
          <p:nvPr/>
        </p:nvSpPr>
        <p:spPr bwMode="auto">
          <a:xfrm>
            <a:off x="304800" y="1219200"/>
            <a:ext cx="8534400" cy="4876800"/>
          </a:xfrm>
          <a:prstGeom prst="rect">
            <a:avLst/>
          </a:prstGeom>
          <a:noFill/>
          <a:ln w="9525">
            <a:noFill/>
            <a:miter lim="800000"/>
            <a:headEnd/>
            <a:tailEnd/>
          </a:ln>
        </p:spPr>
        <p:txBody>
          <a:bodyPr/>
          <a:lstStyle/>
          <a:p>
            <a:pPr algn="ctr" eaLnBrk="0" hangingPunct="0">
              <a:spcBef>
                <a:spcPct val="20000"/>
              </a:spcBef>
              <a:defRPr/>
            </a:pPr>
            <a:endParaRPr lang="en-US" sz="3200" kern="0" dirty="0">
              <a:solidFill>
                <a:srgbClr val="000000"/>
              </a:solidFill>
            </a:endParaRPr>
          </a:p>
          <a:p>
            <a:pPr algn="ctr" eaLnBrk="0" hangingPunct="0">
              <a:spcBef>
                <a:spcPct val="20000"/>
              </a:spcBef>
              <a:defRPr/>
            </a:pPr>
            <a:endParaRPr lang="en-US" sz="3200" kern="0" dirty="0">
              <a:solidFill>
                <a:srgbClr val="000000"/>
              </a:solidFill>
            </a:endParaRPr>
          </a:p>
          <a:p>
            <a:pPr algn="ctr" eaLnBrk="0" hangingPunct="0">
              <a:spcBef>
                <a:spcPct val="20000"/>
              </a:spcBef>
              <a:defRPr/>
            </a:pPr>
            <a:endParaRPr lang="en-US" sz="2800" kern="0" dirty="0">
              <a:solidFill>
                <a:srgbClr val="000000"/>
              </a:solidFill>
            </a:endParaRPr>
          </a:p>
          <a:p>
            <a:pPr lvl="1" algn="ctr" eaLnBrk="0" hangingPunct="0">
              <a:spcBef>
                <a:spcPct val="20000"/>
              </a:spcBef>
              <a:defRPr/>
            </a:pPr>
            <a:endParaRPr lang="en-US" kern="0" dirty="0">
              <a:solidFill>
                <a:srgbClr val="000000"/>
              </a:solidFill>
            </a:endParaRPr>
          </a:p>
          <a:p>
            <a:pPr lvl="1" algn="ctr" eaLnBrk="0" hangingPunct="0">
              <a:spcBef>
                <a:spcPct val="20000"/>
              </a:spcBef>
              <a:defRPr/>
            </a:pPr>
            <a:endParaRPr lang="en-US" kern="0" dirty="0">
              <a:solidFill>
                <a:srgbClr val="000000"/>
              </a:solidFill>
            </a:endParaRPr>
          </a:p>
          <a:p>
            <a:pPr algn="ctr" eaLnBrk="0" hangingPunct="0">
              <a:spcBef>
                <a:spcPct val="20000"/>
              </a:spcBef>
              <a:defRPr/>
            </a:pPr>
            <a:endParaRPr lang="en-US" sz="2800" kern="0" dirty="0">
              <a:solidFill>
                <a:srgbClr val="000000"/>
              </a:solidFill>
            </a:endParaRPr>
          </a:p>
        </p:txBody>
      </p:sp>
      <p:grpSp>
        <p:nvGrpSpPr>
          <p:cNvPr id="2" name="Group 11"/>
          <p:cNvGrpSpPr>
            <a:grpSpLocks/>
          </p:cNvGrpSpPr>
          <p:nvPr/>
        </p:nvGrpSpPr>
        <p:grpSpPr bwMode="auto">
          <a:xfrm>
            <a:off x="1295400" y="1066800"/>
            <a:ext cx="7239000" cy="2590800"/>
            <a:chOff x="1447800" y="533400"/>
            <a:chExt cx="7239000" cy="2590800"/>
          </a:xfrm>
        </p:grpSpPr>
        <p:sp>
          <p:nvSpPr>
            <p:cNvPr id="9" name="Line Callout 1 8"/>
            <p:cNvSpPr/>
            <p:nvPr/>
          </p:nvSpPr>
          <p:spPr>
            <a:xfrm>
              <a:off x="6477000" y="1295400"/>
              <a:ext cx="2209800" cy="1828800"/>
            </a:xfrm>
            <a:prstGeom prst="borderCallout1">
              <a:avLst>
                <a:gd name="adj1" fmla="val 18750"/>
                <a:gd name="adj2" fmla="val -8333"/>
                <a:gd name="adj3" fmla="val -4412"/>
                <a:gd name="adj4" fmla="val -61457"/>
              </a:avLst>
            </a:prstGeom>
            <a:solidFill>
              <a:schemeClr val="accent3"/>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0000"/>
                  </a:solidFill>
                </a:rPr>
                <a:t>Adobe controls for zooming, rotating, printing, saving,  emailing PDFs or links</a:t>
              </a:r>
            </a:p>
          </p:txBody>
        </p:sp>
        <p:sp>
          <p:nvSpPr>
            <p:cNvPr id="10" name="Oval 9"/>
            <p:cNvSpPr/>
            <p:nvPr/>
          </p:nvSpPr>
          <p:spPr>
            <a:xfrm>
              <a:off x="1447800" y="533400"/>
              <a:ext cx="449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FFFFFF"/>
                </a:solidFill>
              </a:endParaRPr>
            </a:p>
          </p:txBody>
        </p:sp>
      </p:grpSp>
      <p:grpSp>
        <p:nvGrpSpPr>
          <p:cNvPr id="3" name="Group 16"/>
          <p:cNvGrpSpPr>
            <a:grpSpLocks/>
          </p:cNvGrpSpPr>
          <p:nvPr/>
        </p:nvGrpSpPr>
        <p:grpSpPr bwMode="auto">
          <a:xfrm>
            <a:off x="0" y="2209800"/>
            <a:ext cx="4956175" cy="2209800"/>
            <a:chOff x="0" y="1828800"/>
            <a:chExt cx="4956175" cy="2209800"/>
          </a:xfrm>
        </p:grpSpPr>
        <p:sp>
          <p:nvSpPr>
            <p:cNvPr id="11" name="Line Callout 1 10"/>
            <p:cNvSpPr/>
            <p:nvPr/>
          </p:nvSpPr>
          <p:spPr bwMode="auto">
            <a:xfrm>
              <a:off x="2971800" y="3048000"/>
              <a:ext cx="1984375" cy="990600"/>
            </a:xfrm>
            <a:prstGeom prst="borderCallout1">
              <a:avLst>
                <a:gd name="adj1" fmla="val 18750"/>
                <a:gd name="adj2" fmla="val -8333"/>
                <a:gd name="adj3" fmla="val -30717"/>
                <a:gd name="adj4" fmla="val -60649"/>
              </a:avLst>
            </a:prstGeom>
            <a:solidFill>
              <a:schemeClr val="accent3"/>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smtClean="0">
                  <a:solidFill>
                    <a:srgbClr val="000000"/>
                  </a:solidFill>
                </a:rPr>
                <a:t>Use this area for further </a:t>
              </a:r>
              <a:r>
                <a:rPr lang="en-US" sz="2000" dirty="0">
                  <a:solidFill>
                    <a:srgbClr val="000000"/>
                  </a:solidFill>
                </a:rPr>
                <a:t>date selection</a:t>
              </a:r>
            </a:p>
          </p:txBody>
        </p:sp>
        <p:sp>
          <p:nvSpPr>
            <p:cNvPr id="15" name="Oval 14"/>
            <p:cNvSpPr/>
            <p:nvPr/>
          </p:nvSpPr>
          <p:spPr bwMode="auto">
            <a:xfrm>
              <a:off x="0" y="1828800"/>
              <a:ext cx="1828800" cy="1524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FFFFFF"/>
                </a:solidFill>
              </a:endParaRPr>
            </a:p>
          </p:txBody>
        </p:sp>
      </p:grpSp>
      <p:sp>
        <p:nvSpPr>
          <p:cNvPr id="14" name="TextBox 13"/>
          <p:cNvSpPr txBox="1"/>
          <p:nvPr/>
        </p:nvSpPr>
        <p:spPr>
          <a:xfrm>
            <a:off x="457200" y="304800"/>
            <a:ext cx="5257800" cy="584775"/>
          </a:xfrm>
          <a:prstGeom prst="rect">
            <a:avLst/>
          </a:prstGeom>
          <a:noFill/>
        </p:spPr>
        <p:txBody>
          <a:bodyPr wrap="square" rtlCol="0">
            <a:spAutoFit/>
          </a:bodyPr>
          <a:lstStyle/>
          <a:p>
            <a:r>
              <a:rPr lang="en-US" sz="3200" b="1" dirty="0" smtClean="0"/>
              <a:t>Digital Microfilm</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a:endParaRPr>
          </a:p>
        </p:txBody>
      </p:sp>
      <p:sp>
        <p:nvSpPr>
          <p:cNvPr id="4" name="Content Placeholder 2"/>
          <p:cNvSpPr txBox="1">
            <a:spLocks/>
          </p:cNvSpPr>
          <p:nvPr/>
        </p:nvSpPr>
        <p:spPr bwMode="auto">
          <a:xfrm>
            <a:off x="304800" y="1219200"/>
            <a:ext cx="8534400" cy="4876800"/>
          </a:xfrm>
          <a:prstGeom prst="rect">
            <a:avLst/>
          </a:prstGeom>
          <a:noFill/>
          <a:ln w="9525">
            <a:noFill/>
            <a:miter lim="800000"/>
            <a:headEnd/>
            <a:tailEnd/>
          </a:ln>
        </p:spPr>
        <p:txBody>
          <a:bodyPr/>
          <a:lstStyle/>
          <a:p>
            <a:pPr algn="ctr" eaLnBrk="0" hangingPunct="0">
              <a:spcBef>
                <a:spcPct val="20000"/>
              </a:spcBef>
              <a:defRPr/>
            </a:pPr>
            <a:endParaRPr lang="en-US" sz="3200" kern="0" dirty="0">
              <a:solidFill>
                <a:srgbClr val="000000"/>
              </a:solidFill>
            </a:endParaRPr>
          </a:p>
          <a:p>
            <a:pPr algn="ctr" eaLnBrk="0" hangingPunct="0">
              <a:spcBef>
                <a:spcPct val="20000"/>
              </a:spcBef>
              <a:defRPr/>
            </a:pPr>
            <a:endParaRPr lang="en-US" sz="3200" kern="0" dirty="0">
              <a:solidFill>
                <a:srgbClr val="000000"/>
              </a:solidFill>
            </a:endParaRPr>
          </a:p>
          <a:p>
            <a:pPr algn="ctr" eaLnBrk="0" hangingPunct="0">
              <a:spcBef>
                <a:spcPct val="20000"/>
              </a:spcBef>
              <a:defRPr/>
            </a:pPr>
            <a:endParaRPr lang="en-US" sz="2800" kern="0" dirty="0">
              <a:solidFill>
                <a:srgbClr val="000000"/>
              </a:solidFill>
            </a:endParaRPr>
          </a:p>
          <a:p>
            <a:pPr lvl="1" algn="ctr" eaLnBrk="0" hangingPunct="0">
              <a:spcBef>
                <a:spcPct val="20000"/>
              </a:spcBef>
              <a:defRPr/>
            </a:pPr>
            <a:endParaRPr lang="en-US" kern="0" dirty="0">
              <a:solidFill>
                <a:srgbClr val="000000"/>
              </a:solidFill>
            </a:endParaRPr>
          </a:p>
          <a:p>
            <a:pPr lvl="1" algn="ctr" eaLnBrk="0" hangingPunct="0">
              <a:spcBef>
                <a:spcPct val="20000"/>
              </a:spcBef>
              <a:defRPr/>
            </a:pPr>
            <a:endParaRPr lang="en-US" kern="0" dirty="0">
              <a:solidFill>
                <a:srgbClr val="000000"/>
              </a:solidFill>
            </a:endParaRPr>
          </a:p>
          <a:p>
            <a:pPr algn="ctr" eaLnBrk="0" hangingPunct="0">
              <a:spcBef>
                <a:spcPct val="20000"/>
              </a:spcBef>
              <a:defRPr/>
            </a:pPr>
            <a:endParaRPr lang="en-US" sz="2800" kern="0" dirty="0">
              <a:solidFill>
                <a:srgbClr val="000000"/>
              </a:solidFill>
            </a:endParaRPr>
          </a:p>
        </p:txBody>
      </p:sp>
      <p:pic>
        <p:nvPicPr>
          <p:cNvPr id="5" name="Picture 4" descr="WSJ Jan 9 2008 page c1 crop about to Adjust.jpg"/>
          <p:cNvPicPr>
            <a:picLocks noChangeAspect="1"/>
          </p:cNvPicPr>
          <p:nvPr/>
        </p:nvPicPr>
        <p:blipFill>
          <a:blip r:embed="rId3" cstate="print"/>
          <a:stretch>
            <a:fillRect/>
          </a:stretch>
        </p:blipFill>
        <p:spPr>
          <a:xfrm>
            <a:off x="0" y="692964"/>
            <a:ext cx="9144000" cy="5472071"/>
          </a:xfrm>
          <a:prstGeom prst="rect">
            <a:avLst/>
          </a:prstGeom>
          <a:ln>
            <a:solidFill>
              <a:schemeClr val="tx1"/>
            </a:solidFill>
          </a:ln>
          <a:effectLst>
            <a:outerShdw blurRad="50800" dist="241300" dir="2160000" algn="tl" rotWithShape="0">
              <a:prstClr val="black">
                <a:alpha val="40000"/>
              </a:prstClr>
            </a:outerShdw>
          </a:effectLst>
        </p:spPr>
      </p:pic>
      <p:grpSp>
        <p:nvGrpSpPr>
          <p:cNvPr id="2" name="Group 10"/>
          <p:cNvGrpSpPr>
            <a:grpSpLocks/>
          </p:cNvGrpSpPr>
          <p:nvPr/>
        </p:nvGrpSpPr>
        <p:grpSpPr bwMode="auto">
          <a:xfrm>
            <a:off x="-228600" y="3124200"/>
            <a:ext cx="4956175" cy="1676400"/>
            <a:chOff x="0" y="4114800"/>
            <a:chExt cx="4956175" cy="1676400"/>
          </a:xfrm>
        </p:grpSpPr>
        <p:sp>
          <p:nvSpPr>
            <p:cNvPr id="7" name="Line Callout 1 6"/>
            <p:cNvSpPr/>
            <p:nvPr/>
          </p:nvSpPr>
          <p:spPr bwMode="auto">
            <a:xfrm>
              <a:off x="2971800" y="4724400"/>
              <a:ext cx="1984375" cy="990600"/>
            </a:xfrm>
            <a:prstGeom prst="borderCallout1">
              <a:avLst>
                <a:gd name="adj1" fmla="val 18750"/>
                <a:gd name="adj2" fmla="val -8333"/>
                <a:gd name="adj3" fmla="val 18049"/>
                <a:gd name="adj4" fmla="val -60649"/>
              </a:avLst>
            </a:prstGeom>
            <a:solidFill>
              <a:schemeClr val="accent3"/>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0000"/>
                  </a:solidFill>
                </a:rPr>
                <a:t>Image </a:t>
              </a:r>
              <a:r>
                <a:rPr lang="en-US" sz="2000" dirty="0" smtClean="0">
                  <a:solidFill>
                    <a:srgbClr val="000000"/>
                  </a:solidFill>
                </a:rPr>
                <a:t>Adjustment </a:t>
              </a:r>
              <a:endParaRPr lang="en-US" sz="2000" dirty="0">
                <a:solidFill>
                  <a:srgbClr val="000000"/>
                </a:solidFill>
              </a:endParaRPr>
            </a:p>
          </p:txBody>
        </p:sp>
        <p:sp>
          <p:nvSpPr>
            <p:cNvPr id="8" name="Oval 7"/>
            <p:cNvSpPr/>
            <p:nvPr/>
          </p:nvSpPr>
          <p:spPr bwMode="auto">
            <a:xfrm>
              <a:off x="0" y="4114800"/>
              <a:ext cx="18288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FFFFFF"/>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a:endParaRPr>
          </a:p>
        </p:txBody>
      </p:sp>
      <p:sp>
        <p:nvSpPr>
          <p:cNvPr id="4" name="Content Placeholder 2"/>
          <p:cNvSpPr txBox="1">
            <a:spLocks/>
          </p:cNvSpPr>
          <p:nvPr/>
        </p:nvSpPr>
        <p:spPr bwMode="auto">
          <a:xfrm>
            <a:off x="304800" y="1219200"/>
            <a:ext cx="8534400" cy="4876800"/>
          </a:xfrm>
          <a:prstGeom prst="rect">
            <a:avLst/>
          </a:prstGeom>
          <a:noFill/>
          <a:ln w="9525">
            <a:noFill/>
            <a:miter lim="800000"/>
            <a:headEnd/>
            <a:tailEnd/>
          </a:ln>
        </p:spPr>
        <p:txBody>
          <a:bodyPr/>
          <a:lstStyle/>
          <a:p>
            <a:pPr algn="ctr" eaLnBrk="0" hangingPunct="0">
              <a:spcBef>
                <a:spcPct val="20000"/>
              </a:spcBef>
              <a:defRPr/>
            </a:pPr>
            <a:endParaRPr lang="en-US" sz="3200" kern="0" dirty="0">
              <a:solidFill>
                <a:srgbClr val="000000"/>
              </a:solidFill>
            </a:endParaRPr>
          </a:p>
          <a:p>
            <a:pPr algn="ctr" eaLnBrk="0" hangingPunct="0">
              <a:spcBef>
                <a:spcPct val="20000"/>
              </a:spcBef>
              <a:defRPr/>
            </a:pPr>
            <a:endParaRPr lang="en-US" sz="3200" kern="0" dirty="0">
              <a:solidFill>
                <a:srgbClr val="000000"/>
              </a:solidFill>
            </a:endParaRPr>
          </a:p>
          <a:p>
            <a:pPr algn="ctr" eaLnBrk="0" hangingPunct="0">
              <a:spcBef>
                <a:spcPct val="20000"/>
              </a:spcBef>
              <a:defRPr/>
            </a:pPr>
            <a:endParaRPr lang="en-US" sz="2800" kern="0" dirty="0">
              <a:solidFill>
                <a:srgbClr val="000000"/>
              </a:solidFill>
            </a:endParaRPr>
          </a:p>
          <a:p>
            <a:pPr lvl="1" algn="ctr" eaLnBrk="0" hangingPunct="0">
              <a:spcBef>
                <a:spcPct val="20000"/>
              </a:spcBef>
              <a:defRPr/>
            </a:pPr>
            <a:endParaRPr lang="en-US" kern="0" dirty="0">
              <a:solidFill>
                <a:srgbClr val="000000"/>
              </a:solidFill>
            </a:endParaRPr>
          </a:p>
          <a:p>
            <a:pPr lvl="1" algn="ctr" eaLnBrk="0" hangingPunct="0">
              <a:spcBef>
                <a:spcPct val="20000"/>
              </a:spcBef>
              <a:defRPr/>
            </a:pPr>
            <a:endParaRPr lang="en-US" kern="0" dirty="0">
              <a:solidFill>
                <a:srgbClr val="000000"/>
              </a:solidFill>
            </a:endParaRPr>
          </a:p>
          <a:p>
            <a:pPr algn="ctr" eaLnBrk="0" hangingPunct="0">
              <a:spcBef>
                <a:spcPct val="20000"/>
              </a:spcBef>
              <a:defRPr/>
            </a:pPr>
            <a:endParaRPr lang="en-US" sz="2800" kern="0" dirty="0">
              <a:solidFill>
                <a:srgbClr val="000000"/>
              </a:solidFill>
            </a:endParaRPr>
          </a:p>
        </p:txBody>
      </p:sp>
      <p:pic>
        <p:nvPicPr>
          <p:cNvPr id="3" name="Picture 2" descr="WSJ Jan 9 2008 page c1 crop Adjusted.jpg"/>
          <p:cNvPicPr>
            <a:picLocks noChangeAspect="1"/>
          </p:cNvPicPr>
          <p:nvPr/>
        </p:nvPicPr>
        <p:blipFill>
          <a:blip r:embed="rId3" cstate="print"/>
          <a:srcRect r="2525"/>
          <a:stretch>
            <a:fillRect/>
          </a:stretch>
        </p:blipFill>
        <p:spPr>
          <a:xfrm>
            <a:off x="0" y="609600"/>
            <a:ext cx="9111047" cy="5715000"/>
          </a:xfrm>
          <a:prstGeom prst="rect">
            <a:avLst/>
          </a:prstGeom>
          <a:ln>
            <a:solidFill>
              <a:schemeClr val="tx1"/>
            </a:solidFill>
          </a:ln>
          <a:effectLst>
            <a:outerShdw blurRad="50800" dist="241300" dir="216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Dissertations</a:t>
            </a:r>
            <a:endParaRPr lang="en-US" dirty="0"/>
          </a:p>
        </p:txBody>
      </p:sp>
      <p:sp>
        <p:nvSpPr>
          <p:cNvPr id="3" name="Content Placeholder 2"/>
          <p:cNvSpPr>
            <a:spLocks noGrp="1"/>
          </p:cNvSpPr>
          <p:nvPr>
            <p:ph idx="1"/>
          </p:nvPr>
        </p:nvSpPr>
        <p:spPr/>
        <p:txBody>
          <a:bodyPr/>
          <a:lstStyle/>
          <a:p>
            <a:r>
              <a:rPr lang="en-US" dirty="0" smtClean="0"/>
              <a:t>ProQuest “UMI” Dissertation Publishing</a:t>
            </a:r>
          </a:p>
          <a:p>
            <a:pPr lvl="1"/>
            <a:r>
              <a:rPr lang="en-US" dirty="0" smtClean="0"/>
              <a:t>Over 50 years</a:t>
            </a:r>
          </a:p>
          <a:p>
            <a:pPr lvl="1"/>
            <a:r>
              <a:rPr lang="en-US" dirty="0" smtClean="0"/>
              <a:t>Official </a:t>
            </a:r>
            <a:r>
              <a:rPr lang="en-US" dirty="0"/>
              <a:t>repository of dissertations and theses for the national libraries of Canada and the United </a:t>
            </a:r>
            <a:r>
              <a:rPr lang="en-US" dirty="0" smtClean="0"/>
              <a:t>States</a:t>
            </a:r>
          </a:p>
          <a:p>
            <a:r>
              <a:rPr lang="en-US" dirty="0" smtClean="0"/>
              <a:t>Archive</a:t>
            </a:r>
          </a:p>
          <a:p>
            <a:pPr lvl="1"/>
            <a:r>
              <a:rPr lang="en-US" dirty="0" smtClean="0"/>
              <a:t>Use of Microform</a:t>
            </a:r>
          </a:p>
          <a:p>
            <a:pPr lvl="1"/>
            <a:r>
              <a:rPr lang="en-US" dirty="0" smtClean="0"/>
              <a:t>Multi-location digital copies</a:t>
            </a:r>
          </a:p>
          <a:p>
            <a:pPr lvl="1"/>
            <a:r>
              <a:rPr lang="en-US" dirty="0" smtClean="0"/>
              <a:t>Tape</a:t>
            </a:r>
            <a:endParaRPr lang="en-US" dirty="0"/>
          </a:p>
        </p:txBody>
      </p:sp>
    </p:spTree>
    <p:extLst>
      <p:ext uri="{BB962C8B-B14F-4D97-AF65-F5344CB8AC3E}">
        <p14:creationId xmlns:p14="http://schemas.microsoft.com/office/powerpoint/2010/main" val="3007922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Going forward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73725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Preservation of inputs and outputs of scholarship</a:t>
            </a:r>
            <a:endParaRPr lang="en-US" dirty="0"/>
          </a:p>
        </p:txBody>
      </p:sp>
      <p:sp>
        <p:nvSpPr>
          <p:cNvPr id="5" name="Content Placeholder 4"/>
          <p:cNvSpPr>
            <a:spLocks noGrp="1"/>
          </p:cNvSpPr>
          <p:nvPr>
            <p:ph sz="half" idx="1"/>
          </p:nvPr>
        </p:nvSpPr>
        <p:spPr/>
        <p:txBody>
          <a:bodyPr/>
          <a:lstStyle/>
          <a:p>
            <a:r>
              <a:rPr lang="en-US" dirty="0" smtClean="0"/>
              <a:t>Publication part of wider network of scholarly information:</a:t>
            </a:r>
          </a:p>
          <a:p>
            <a:pPr lvl="1"/>
            <a:r>
              <a:rPr lang="en-US" dirty="0" smtClean="0"/>
              <a:t>Original data</a:t>
            </a:r>
          </a:p>
          <a:p>
            <a:pPr lvl="1"/>
            <a:r>
              <a:rPr lang="en-US" dirty="0" smtClean="0"/>
              <a:t>Shared databases</a:t>
            </a:r>
          </a:p>
          <a:p>
            <a:pPr lvl="1"/>
            <a:r>
              <a:rPr lang="en-US" dirty="0" smtClean="0"/>
              <a:t>Multimedia expressions</a:t>
            </a:r>
          </a:p>
          <a:p>
            <a:pPr lvl="1"/>
            <a:r>
              <a:rPr lang="en-US" dirty="0" smtClean="0"/>
              <a:t>Social media</a:t>
            </a:r>
          </a:p>
          <a:p>
            <a:r>
              <a:rPr lang="en-US" dirty="0" smtClean="0"/>
              <a:t>Preservation should encompass all of this</a:t>
            </a:r>
            <a:endParaRPr lang="en-US" dirty="0"/>
          </a:p>
        </p:txBody>
      </p:sp>
      <p:pic>
        <p:nvPicPr>
          <p:cNvPr id="3" name="Picture 2"/>
          <p:cNvPicPr>
            <a:picLocks noChangeAspect="1"/>
          </p:cNvPicPr>
          <p:nvPr/>
        </p:nvPicPr>
        <p:blipFill>
          <a:blip r:embed="rId2"/>
          <a:stretch>
            <a:fillRect/>
          </a:stretch>
        </p:blipFill>
        <p:spPr>
          <a:xfrm>
            <a:off x="4572000" y="1828800"/>
            <a:ext cx="4367405" cy="3302000"/>
          </a:xfrm>
          <a:prstGeom prst="rect">
            <a:avLst/>
          </a:prstGeom>
        </p:spPr>
      </p:pic>
    </p:spTree>
    <p:extLst>
      <p:ext uri="{BB962C8B-B14F-4D97-AF65-F5344CB8AC3E}">
        <p14:creationId xmlns:p14="http://schemas.microsoft.com/office/powerpoint/2010/main" val="865869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concern for scholarship</a:t>
            </a:r>
            <a:endParaRPr lang="en-US" dirty="0"/>
          </a:p>
        </p:txBody>
      </p:sp>
      <p:sp>
        <p:nvSpPr>
          <p:cNvPr id="3" name="Content Placeholder 2"/>
          <p:cNvSpPr>
            <a:spLocks noGrp="1"/>
          </p:cNvSpPr>
          <p:nvPr>
            <p:ph idx="1"/>
          </p:nvPr>
        </p:nvSpPr>
        <p:spPr/>
        <p:txBody>
          <a:bodyPr/>
          <a:lstStyle/>
          <a:p>
            <a:r>
              <a:rPr lang="en-US" dirty="0" smtClean="0"/>
              <a:t>Secondary source publications are much better protected than inputs to research</a:t>
            </a:r>
          </a:p>
          <a:p>
            <a:r>
              <a:rPr lang="en-US" dirty="0" smtClean="0"/>
              <a:t>Research data-explosion</a:t>
            </a:r>
          </a:p>
          <a:p>
            <a:pPr lvl="1"/>
            <a:r>
              <a:rPr lang="en-US" dirty="0" smtClean="0"/>
              <a:t>Primary sources</a:t>
            </a:r>
          </a:p>
          <a:p>
            <a:pPr lvl="1"/>
            <a:r>
              <a:rPr lang="en-US" dirty="0" smtClean="0"/>
              <a:t>Datasets</a:t>
            </a:r>
          </a:p>
          <a:p>
            <a:pPr lvl="1"/>
            <a:r>
              <a:rPr lang="en-US" dirty="0" smtClean="0"/>
              <a:t>Text as data</a:t>
            </a:r>
          </a:p>
          <a:p>
            <a:r>
              <a:rPr lang="en-US" dirty="0" smtClean="0"/>
              <a:t>Focus on objects rather than linkages</a:t>
            </a:r>
          </a:p>
          <a:p>
            <a:endParaRPr lang="en-US" dirty="0"/>
          </a:p>
          <a:p>
            <a:r>
              <a:rPr lang="en-US" dirty="0" smtClean="0"/>
              <a:t>We need to continue to support the preservation of scholarship inputs and outputs as they evolves</a:t>
            </a:r>
          </a:p>
        </p:txBody>
      </p:sp>
    </p:spTree>
    <p:extLst>
      <p:ext uri="{BB962C8B-B14F-4D97-AF65-F5344CB8AC3E}">
        <p14:creationId xmlns:p14="http://schemas.microsoft.com/office/powerpoint/2010/main" val="4227333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questions for us…</a:t>
            </a:r>
            <a:endParaRPr lang="en-US" dirty="0"/>
          </a:p>
        </p:txBody>
      </p:sp>
      <p:sp>
        <p:nvSpPr>
          <p:cNvPr id="4" name="Content Placeholder 3"/>
          <p:cNvSpPr>
            <a:spLocks noGrp="1"/>
          </p:cNvSpPr>
          <p:nvPr>
            <p:ph idx="1"/>
          </p:nvPr>
        </p:nvSpPr>
        <p:spPr/>
        <p:txBody>
          <a:bodyPr/>
          <a:lstStyle/>
          <a:p>
            <a:r>
              <a:rPr lang="en-US" dirty="0" smtClean="0"/>
              <a:t>Can practices of preservation and sustainability become common place?</a:t>
            </a:r>
          </a:p>
          <a:p>
            <a:r>
              <a:rPr lang="en-US" dirty="0" smtClean="0"/>
              <a:t>What is the right balance of new digital technology and analog methods of preservation?</a:t>
            </a:r>
          </a:p>
          <a:p>
            <a:pPr lvl="1"/>
            <a:r>
              <a:rPr lang="en-US" dirty="0" smtClean="0"/>
              <a:t>Film industry—research and practice on preservation born-digital films</a:t>
            </a:r>
          </a:p>
          <a:p>
            <a:r>
              <a:rPr lang="en-US" dirty="0" smtClean="0"/>
              <a:t>How should we approach going beyond the current atomic level of preservation—the object? How should we deal with:</a:t>
            </a:r>
          </a:p>
          <a:p>
            <a:pPr lvl="1"/>
            <a:r>
              <a:rPr lang="en-US" dirty="0" smtClean="0"/>
              <a:t>Links</a:t>
            </a:r>
          </a:p>
          <a:p>
            <a:pPr lvl="1"/>
            <a:r>
              <a:rPr lang="en-US" dirty="0" smtClean="0"/>
              <a:t>Text as data</a:t>
            </a:r>
          </a:p>
          <a:p>
            <a:pPr lvl="1"/>
            <a:r>
              <a:rPr lang="en-US" dirty="0" smtClean="0"/>
              <a:t>mining</a:t>
            </a:r>
            <a:endParaRPr lang="en-US" dirty="0"/>
          </a:p>
        </p:txBody>
      </p:sp>
    </p:spTree>
    <p:extLst>
      <p:ext uri="{BB962C8B-B14F-4D97-AF65-F5344CB8AC3E}">
        <p14:creationId xmlns:p14="http://schemas.microsoft.com/office/powerpoint/2010/main" val="2096765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Towards increasing the sustainability of research output</a:t>
            </a:r>
            <a:endParaRPr lang="en-US" dirty="0"/>
          </a:p>
        </p:txBody>
      </p:sp>
      <p:sp>
        <p:nvSpPr>
          <p:cNvPr id="6" name="Content Placeholder 5"/>
          <p:cNvSpPr>
            <a:spLocks noGrp="1"/>
          </p:cNvSpPr>
          <p:nvPr>
            <p:ph idx="1"/>
          </p:nvPr>
        </p:nvSpPr>
        <p:spPr/>
        <p:txBody>
          <a:bodyPr/>
          <a:lstStyle/>
          <a:p>
            <a:r>
              <a:rPr lang="en-US" dirty="0" smtClean="0"/>
              <a:t>Persistent identifiers—linkages of underlying output of scholarship</a:t>
            </a:r>
          </a:p>
          <a:p>
            <a:pPr lvl="1"/>
            <a:r>
              <a:rPr lang="en-US" dirty="0" smtClean="0"/>
              <a:t>i.e. DOI, ISBN, ISNI</a:t>
            </a:r>
          </a:p>
          <a:p>
            <a:r>
              <a:rPr lang="en-US" dirty="0" smtClean="0"/>
              <a:t>Establishing network of safe/trusted repositories for for all outputs of scholars</a:t>
            </a:r>
          </a:p>
          <a:p>
            <a:r>
              <a:rPr lang="en-US" dirty="0" smtClean="0"/>
              <a:t>Link/citation practices to outputs, not just official publications; focus on reliability</a:t>
            </a:r>
          </a:p>
          <a:p>
            <a:endParaRPr lang="en-US" dirty="0" smtClean="0"/>
          </a:p>
          <a:p>
            <a:endParaRPr lang="en-US" dirty="0"/>
          </a:p>
        </p:txBody>
      </p:sp>
    </p:spTree>
    <p:extLst>
      <p:ext uri="{BB962C8B-B14F-4D97-AF65-F5344CB8AC3E}">
        <p14:creationId xmlns:p14="http://schemas.microsoft.com/office/powerpoint/2010/main" val="2463060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of born digital outputs</a:t>
            </a:r>
            <a:endParaRPr lang="en-US" dirty="0"/>
          </a:p>
        </p:txBody>
      </p:sp>
      <p:sp>
        <p:nvSpPr>
          <p:cNvPr id="3" name="Content Placeholder 2"/>
          <p:cNvSpPr>
            <a:spLocks noGrp="1"/>
          </p:cNvSpPr>
          <p:nvPr>
            <p:ph idx="1"/>
          </p:nvPr>
        </p:nvSpPr>
        <p:spPr/>
        <p:txBody>
          <a:bodyPr>
            <a:noAutofit/>
          </a:bodyPr>
          <a:lstStyle/>
          <a:p>
            <a:r>
              <a:rPr lang="en-US" dirty="0" smtClean="0"/>
              <a:t>Capability to preserve objects in digital formats—addressing storage capacity; accessibility; and frequent churn in digital formats, media, and tools that turn bits into humanly-recognizable artifacts—is a core requirement of digital scholarship.</a:t>
            </a:r>
          </a:p>
          <a:p>
            <a:pPr lvl="1"/>
            <a:r>
              <a:rPr lang="en-US" dirty="0" smtClean="0"/>
              <a:t>Leverage Microfilm as superior vehicle for “born digital” preservation</a:t>
            </a:r>
          </a:p>
          <a:p>
            <a:r>
              <a:rPr lang="en-US" dirty="0" smtClean="0"/>
              <a:t>Driver for movement from print to digital in library collections. See for example,  2009 </a:t>
            </a:r>
            <a:r>
              <a:rPr lang="en-US" dirty="0" err="1" smtClean="0"/>
              <a:t>Ithaka</a:t>
            </a:r>
            <a:r>
              <a:rPr lang="en-US" dirty="0" smtClean="0"/>
              <a:t> paper, “</a:t>
            </a:r>
            <a:r>
              <a:rPr lang="en-US" dirty="0" smtClean="0">
                <a:hlinkClick r:id="rId2" action="ppaction://hlinkfile"/>
              </a:rPr>
              <a:t>What to Withdraw: Print Collections Management in the Wake of Digitization</a:t>
            </a:r>
            <a:r>
              <a:rPr lang="en-US" dirty="0" smtClean="0"/>
              <a:t>” </a:t>
            </a:r>
            <a:endParaRPr lang="en-US" dirty="0"/>
          </a:p>
        </p:txBody>
      </p:sp>
    </p:spTree>
    <p:extLst>
      <p:ext uri="{BB962C8B-B14F-4D97-AF65-F5344CB8AC3E}">
        <p14:creationId xmlns:p14="http://schemas.microsoft.com/office/powerpoint/2010/main" val="1253403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C:\Documents and Settings\tbabbitt\Local Settings\Temporary Internet Files\Content.IE5\P1CQ88JZ\MPj04331350000[1].jpg"/>
          <p:cNvPicPr>
            <a:picLocks noChangeAspect="1" noChangeArrowheads="1"/>
          </p:cNvPicPr>
          <p:nvPr/>
        </p:nvPicPr>
        <p:blipFill>
          <a:blip r:embed="rId2" cstate="print"/>
          <a:srcRect/>
          <a:stretch>
            <a:fillRect/>
          </a:stretch>
        </p:blipFill>
        <p:spPr bwMode="auto">
          <a:xfrm>
            <a:off x="0" y="0"/>
            <a:ext cx="9144000" cy="6862354"/>
          </a:xfrm>
          <a:prstGeom prst="rect">
            <a:avLst/>
          </a:prstGeom>
          <a:noFill/>
        </p:spPr>
      </p:pic>
      <p:sp>
        <p:nvSpPr>
          <p:cNvPr id="2" name="Title 1"/>
          <p:cNvSpPr>
            <a:spLocks noGrp="1"/>
          </p:cNvSpPr>
          <p:nvPr>
            <p:ph type="title"/>
          </p:nvPr>
        </p:nvSpPr>
        <p:spPr/>
        <p:txBody>
          <a:bodyPr/>
          <a:lstStyle/>
          <a:p>
            <a:r>
              <a:rPr lang="en-US" dirty="0" smtClean="0">
                <a:solidFill>
                  <a:schemeClr val="accent3"/>
                </a:solidFill>
              </a:rPr>
              <a:t>A Revolution in Research</a:t>
            </a:r>
            <a:endParaRPr lang="en-US" dirty="0">
              <a:solidFill>
                <a:schemeClr val="accent3"/>
              </a:solidFill>
            </a:endParaRPr>
          </a:p>
        </p:txBody>
      </p:sp>
      <p:sp>
        <p:nvSpPr>
          <p:cNvPr id="5" name="Slide Number Placeholder 4"/>
          <p:cNvSpPr>
            <a:spLocks noGrp="1"/>
          </p:cNvSpPr>
          <p:nvPr>
            <p:ph type="sldNum" sz="quarter" idx="11"/>
          </p:nvPr>
        </p:nvSpPr>
        <p:spPr/>
        <p:txBody>
          <a:bodyPr/>
          <a:lstStyle/>
          <a:p>
            <a:fld id="{3D817782-48AC-4608-B794-8F9C2A88B2DA}" type="slidenum">
              <a:rPr lang="en-US" smtClean="0"/>
              <a:pPr/>
              <a:t>4</a:t>
            </a:fld>
            <a:endParaRPr lang="en-US"/>
          </a:p>
        </p:txBody>
      </p:sp>
      <p:sp>
        <p:nvSpPr>
          <p:cNvPr id="4" name="TextBox 3"/>
          <p:cNvSpPr txBox="1"/>
          <p:nvPr/>
        </p:nvSpPr>
        <p:spPr>
          <a:xfrm>
            <a:off x="533400" y="3124200"/>
            <a:ext cx="8229600" cy="3539430"/>
          </a:xfrm>
          <a:prstGeom prst="rect">
            <a:avLst/>
          </a:prstGeom>
          <a:noFill/>
        </p:spPr>
        <p:txBody>
          <a:bodyPr wrap="square" rtlCol="0">
            <a:spAutoFit/>
          </a:bodyPr>
          <a:lstStyle/>
          <a:p>
            <a:r>
              <a:rPr lang="en-US" sz="4000" b="1" i="1" dirty="0" smtClean="0">
                <a:solidFill>
                  <a:schemeClr val="bg1"/>
                </a:solidFill>
              </a:rPr>
              <a:t>What is at stake is nothing less than the ways in which astronomy will be done in the era of information abundance</a:t>
            </a:r>
          </a:p>
          <a:p>
            <a:pPr algn="r"/>
            <a:r>
              <a:rPr lang="en-US" sz="3200" i="1" dirty="0" smtClean="0">
                <a:solidFill>
                  <a:schemeClr val="bg1"/>
                </a:solidFill>
              </a:rPr>
              <a:t> </a:t>
            </a:r>
          </a:p>
          <a:p>
            <a:pPr algn="r"/>
            <a:r>
              <a:rPr lang="en-US" sz="3200" b="1" i="1" dirty="0" smtClean="0">
                <a:solidFill>
                  <a:schemeClr val="bg1"/>
                </a:solidFill>
              </a:rPr>
              <a:t>Astronomer </a:t>
            </a:r>
            <a:r>
              <a:rPr lang="en-US" sz="3200" b="1" i="1" dirty="0">
                <a:solidFill>
                  <a:schemeClr val="bg1"/>
                </a:solidFill>
              </a:rPr>
              <a:t>George </a:t>
            </a:r>
            <a:r>
              <a:rPr lang="en-US" sz="3200" b="1" i="1" dirty="0" err="1">
                <a:solidFill>
                  <a:schemeClr val="bg1"/>
                </a:solidFill>
              </a:rPr>
              <a:t>Djorgovski</a:t>
            </a:r>
            <a:endParaRPr lang="en-US" sz="3200" b="1" i="1" dirty="0">
              <a:solidFill>
                <a:schemeClr val="bg1"/>
              </a:solidFill>
            </a:endParaRPr>
          </a:p>
        </p:txBody>
      </p:sp>
      <p:pic>
        <p:nvPicPr>
          <p:cNvPr id="125954" name="Picture 2" descr="http://api.ning.com/files/IOB6W960ZMdfc5g7uNhk3SAk0Ps5T4NEp4g1SVkukE-jzsurF6pYlQ0nPqjpm0gcgwRoNJ6x4YpJ4v5*9Os1HlKQe3uzpp-*/djorgovski_pic.png?width=183&amp;height=183&amp;crop=1%3A1"/>
          <p:cNvPicPr>
            <a:picLocks noChangeAspect="1" noChangeArrowheads="1"/>
          </p:cNvPicPr>
          <p:nvPr/>
        </p:nvPicPr>
        <p:blipFill>
          <a:blip r:embed="rId3" cstate="print"/>
          <a:srcRect/>
          <a:stretch>
            <a:fillRect/>
          </a:stretch>
        </p:blipFill>
        <p:spPr bwMode="auto">
          <a:xfrm>
            <a:off x="914400" y="1143000"/>
            <a:ext cx="1743075" cy="1743076"/>
          </a:xfrm>
          <a:prstGeom prst="rect">
            <a:avLst/>
          </a:prstGeom>
          <a:noFill/>
          <a:effectLst>
            <a:glow rad="228600">
              <a:schemeClr val="accent2">
                <a:satMod val="175000"/>
                <a:alpha val="40000"/>
              </a:schemeClr>
            </a:glow>
          </a:effectLst>
        </p:spPr>
      </p:pic>
    </p:spTree>
    <p:extLst>
      <p:ext uri="{BB962C8B-B14F-4D97-AF65-F5344CB8AC3E}">
        <p14:creationId xmlns:p14="http://schemas.microsoft.com/office/powerpoint/2010/main" val="3592453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600" dirty="0" smtClean="0"/>
              <a:t>We have a history in the preservation of scholarship that continues today</a:t>
            </a:r>
          </a:p>
          <a:p>
            <a:r>
              <a:rPr lang="en-US" sz="2600" dirty="0" smtClean="0"/>
              <a:t>Build preservation practices into our everyday management of scholarly inputs and outputs.</a:t>
            </a:r>
          </a:p>
          <a:p>
            <a:r>
              <a:rPr lang="en-US" sz="2600" dirty="0" smtClean="0"/>
              <a:t>Work with the community of scholars, libraries, and publishers to evolve our thinking of needs and practices</a:t>
            </a:r>
          </a:p>
          <a:p>
            <a:r>
              <a:rPr lang="en-US" sz="2600" dirty="0" smtClean="0"/>
              <a:t>Working with CRL towards TRAC criteria audit of our digital data and content</a:t>
            </a:r>
          </a:p>
          <a:p>
            <a:r>
              <a:rPr lang="en-US" sz="2600" dirty="0" smtClean="0"/>
              <a:t>Partner with repositories for sustainability</a:t>
            </a:r>
          </a:p>
          <a:p>
            <a:pPr marL="0" indent="0">
              <a:buNone/>
            </a:pPr>
            <a:endParaRPr lang="en-US" sz="2600" dirty="0" smtClean="0"/>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7D7833E4-9664-463B-A265-A06F1347F583}" type="slidenum">
              <a:rPr lang="en-US" smtClean="0"/>
              <a:pPr/>
              <a:t>40</a:t>
            </a:fld>
            <a:endParaRPr lang="en-US"/>
          </a:p>
        </p:txBody>
      </p:sp>
      <p:sp>
        <p:nvSpPr>
          <p:cNvPr id="5" name="Title 4"/>
          <p:cNvSpPr>
            <a:spLocks noGrp="1"/>
          </p:cNvSpPr>
          <p:nvPr>
            <p:ph type="title"/>
          </p:nvPr>
        </p:nvSpPr>
        <p:spPr/>
        <p:txBody>
          <a:bodyPr/>
          <a:lstStyle/>
          <a:p>
            <a:r>
              <a:rPr lang="en-US" dirty="0" smtClean="0"/>
              <a:t>Preservation as a practice </a:t>
            </a:r>
            <a:endParaRPr lang="en-US" dirty="0"/>
          </a:p>
        </p:txBody>
      </p:sp>
    </p:spTree>
    <p:extLst>
      <p:ext uri="{BB962C8B-B14F-4D97-AF65-F5344CB8AC3E}">
        <p14:creationId xmlns:p14="http://schemas.microsoft.com/office/powerpoint/2010/main" val="370119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D817782-48AC-4608-B794-8F9C2A88B2DA}" type="slidenum">
              <a:rPr lang="en-US" smtClean="0"/>
              <a:pPr/>
              <a:t>41</a:t>
            </a:fld>
            <a:endParaRPr lang="en-US"/>
          </a:p>
        </p:txBody>
      </p:sp>
      <p:sp>
        <p:nvSpPr>
          <p:cNvPr id="7" name="TextBox 6"/>
          <p:cNvSpPr txBox="1"/>
          <p:nvPr/>
        </p:nvSpPr>
        <p:spPr>
          <a:xfrm>
            <a:off x="2286000" y="2971800"/>
            <a:ext cx="4846198" cy="1107996"/>
          </a:xfrm>
          <a:prstGeom prst="rect">
            <a:avLst/>
          </a:prstGeom>
          <a:noFill/>
        </p:spPr>
        <p:txBody>
          <a:bodyPr wrap="none" rtlCol="0">
            <a:spAutoFit/>
          </a:bodyPr>
          <a:lstStyle/>
          <a:p>
            <a:r>
              <a:rPr lang="en-US" sz="6600" b="1" dirty="0" smtClean="0"/>
              <a:t>Questions?</a:t>
            </a:r>
            <a:endParaRPr lang="en-US" sz="6600" b="1" dirty="0"/>
          </a:p>
        </p:txBody>
      </p:sp>
      <p:sp>
        <p:nvSpPr>
          <p:cNvPr id="8" name="TextBox 7"/>
          <p:cNvSpPr txBox="1"/>
          <p:nvPr/>
        </p:nvSpPr>
        <p:spPr>
          <a:xfrm>
            <a:off x="2971800" y="1600200"/>
            <a:ext cx="2917786" cy="707886"/>
          </a:xfrm>
          <a:prstGeom prst="rect">
            <a:avLst/>
          </a:prstGeom>
          <a:noFill/>
        </p:spPr>
        <p:txBody>
          <a:bodyPr wrap="none" rtlCol="0">
            <a:spAutoFit/>
          </a:bodyPr>
          <a:lstStyle/>
          <a:p>
            <a:r>
              <a:rPr lang="en-US" sz="4000" b="1" i="1" dirty="0" smtClean="0"/>
              <a:t>Thank you!</a:t>
            </a:r>
            <a:endParaRPr lang="en-US" sz="4000" b="1" i="1" dirty="0"/>
          </a:p>
        </p:txBody>
      </p:sp>
      <p:sp>
        <p:nvSpPr>
          <p:cNvPr id="5" name="TextBox 4"/>
          <p:cNvSpPr txBox="1"/>
          <p:nvPr/>
        </p:nvSpPr>
        <p:spPr>
          <a:xfrm>
            <a:off x="3200400" y="4724400"/>
            <a:ext cx="3368166" cy="923330"/>
          </a:xfrm>
          <a:prstGeom prst="rect">
            <a:avLst/>
          </a:prstGeom>
          <a:noFill/>
        </p:spPr>
        <p:txBody>
          <a:bodyPr wrap="none" rtlCol="0">
            <a:spAutoFit/>
          </a:bodyPr>
          <a:lstStyle/>
          <a:p>
            <a:r>
              <a:rPr lang="en-US" dirty="0" smtClean="0"/>
              <a:t>Tim Babbitt</a:t>
            </a:r>
          </a:p>
          <a:p>
            <a:r>
              <a:rPr lang="en-US" dirty="0" smtClean="0">
                <a:hlinkClick r:id="rId2"/>
              </a:rPr>
              <a:t>timothy.babbitt@proquest.com</a:t>
            </a:r>
            <a:endParaRPr lang="en-US" dirty="0" smtClean="0"/>
          </a:p>
          <a:p>
            <a:r>
              <a:rPr lang="en-US" dirty="0" smtClean="0"/>
              <a:t>(734) 997-4593</a:t>
            </a:r>
            <a:endParaRPr lang="en-US" dirty="0"/>
          </a:p>
        </p:txBody>
      </p:sp>
    </p:spTree>
    <p:extLst>
      <p:ext uri="{BB962C8B-B14F-4D97-AF65-F5344CB8AC3E}">
        <p14:creationId xmlns:p14="http://schemas.microsoft.com/office/powerpoint/2010/main" val="2691527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context change</a:t>
            </a:r>
            <a:endParaRPr lang="en-US" dirty="0"/>
          </a:p>
        </p:txBody>
      </p:sp>
      <p:sp>
        <p:nvSpPr>
          <p:cNvPr id="3" name="Content Placeholder 2"/>
          <p:cNvSpPr>
            <a:spLocks noGrp="1"/>
          </p:cNvSpPr>
          <p:nvPr>
            <p:ph idx="1"/>
          </p:nvPr>
        </p:nvSpPr>
        <p:spPr/>
        <p:txBody>
          <a:bodyPr/>
          <a:lstStyle/>
          <a:p>
            <a:pPr>
              <a:lnSpc>
                <a:spcPct val="90000"/>
              </a:lnSpc>
            </a:pPr>
            <a:r>
              <a:rPr lang="en-US" dirty="0" smtClean="0"/>
              <a:t>Growth of the internet</a:t>
            </a:r>
          </a:p>
          <a:p>
            <a:pPr>
              <a:lnSpc>
                <a:spcPct val="90000"/>
              </a:lnSpc>
            </a:pPr>
            <a:r>
              <a:rPr lang="en-US" dirty="0" smtClean="0"/>
              <a:t>Low cost, rapid digitization of print materials</a:t>
            </a:r>
          </a:p>
          <a:p>
            <a:pPr>
              <a:lnSpc>
                <a:spcPct val="90000"/>
              </a:lnSpc>
            </a:pPr>
            <a:r>
              <a:rPr lang="en-US" dirty="0" smtClean="0"/>
              <a:t>Open Source movement</a:t>
            </a:r>
          </a:p>
          <a:p>
            <a:pPr>
              <a:lnSpc>
                <a:spcPct val="90000"/>
              </a:lnSpc>
            </a:pPr>
            <a:r>
              <a:rPr lang="en-US" dirty="0" smtClean="0"/>
              <a:t>Rise of Social Software, Web 2.0 tools, mobile</a:t>
            </a:r>
          </a:p>
          <a:p>
            <a:pPr>
              <a:lnSpc>
                <a:spcPct val="90000"/>
              </a:lnSpc>
            </a:pPr>
            <a:r>
              <a:rPr lang="en-US" dirty="0" smtClean="0"/>
              <a:t>Publishing and scholarship ecosystem</a:t>
            </a:r>
          </a:p>
          <a:p>
            <a:pPr lvl="1">
              <a:lnSpc>
                <a:spcPct val="90000"/>
              </a:lnSpc>
            </a:pPr>
            <a:r>
              <a:rPr lang="en-US" dirty="0" smtClean="0"/>
              <a:t>Changing policies</a:t>
            </a:r>
          </a:p>
          <a:p>
            <a:pPr>
              <a:lnSpc>
                <a:spcPct val="90000"/>
              </a:lnSpc>
            </a:pPr>
            <a:r>
              <a:rPr lang="en-US" dirty="0" smtClean="0"/>
              <a:t>Internationalization of scholarship</a:t>
            </a:r>
          </a:p>
          <a:p>
            <a:pPr>
              <a:lnSpc>
                <a:spcPct val="90000"/>
              </a:lnSpc>
            </a:pPr>
            <a:r>
              <a:rPr lang="en-US" dirty="0" smtClean="0"/>
              <a:t>Growth in primary source datasets</a:t>
            </a:r>
          </a:p>
          <a:p>
            <a:endParaRPr lang="en-US" dirty="0"/>
          </a:p>
        </p:txBody>
      </p:sp>
      <p:sp>
        <p:nvSpPr>
          <p:cNvPr id="4" name="Slide Number Placeholder 3"/>
          <p:cNvSpPr>
            <a:spLocks noGrp="1"/>
          </p:cNvSpPr>
          <p:nvPr>
            <p:ph type="sldNum" sz="quarter" idx="11"/>
          </p:nvPr>
        </p:nvSpPr>
        <p:spPr/>
        <p:txBody>
          <a:bodyPr/>
          <a:lstStyle/>
          <a:p>
            <a:fld id="{3D817782-48AC-4608-B794-8F9C2A88B2DA}" type="slidenum">
              <a:rPr lang="en-US" smtClean="0"/>
              <a:pPr/>
              <a:t>5</a:t>
            </a:fld>
            <a:endParaRPr lang="en-US"/>
          </a:p>
        </p:txBody>
      </p:sp>
    </p:spTree>
    <p:extLst>
      <p:ext uri="{BB962C8B-B14F-4D97-AF65-F5344CB8AC3E}">
        <p14:creationId xmlns:p14="http://schemas.microsoft.com/office/powerpoint/2010/main" val="2937391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characteristics of the current research landscape</a:t>
            </a:r>
            <a:endParaRPr lang="en-US" dirty="0"/>
          </a:p>
        </p:txBody>
      </p:sp>
      <p:sp>
        <p:nvSpPr>
          <p:cNvPr id="3" name="Content Placeholder 2"/>
          <p:cNvSpPr>
            <a:spLocks noGrp="1"/>
          </p:cNvSpPr>
          <p:nvPr>
            <p:ph idx="1"/>
          </p:nvPr>
        </p:nvSpPr>
        <p:spPr/>
        <p:txBody>
          <a:bodyPr/>
          <a:lstStyle/>
          <a:p>
            <a:r>
              <a:rPr lang="en-US" dirty="0" smtClean="0"/>
              <a:t>The</a:t>
            </a:r>
            <a:r>
              <a:rPr lang="en-US" baseline="0" dirty="0" smtClean="0"/>
              <a:t> products of research and the starting point of new research are increasingly digital and increasingly “born-digital”</a:t>
            </a:r>
          </a:p>
          <a:p>
            <a:r>
              <a:rPr lang="en-US" baseline="0" dirty="0" smtClean="0"/>
              <a:t>Exploding volumes and rising demand for data use by the rapid pace of digital technology innovations</a:t>
            </a:r>
          </a:p>
          <a:p>
            <a:r>
              <a:rPr lang="en-US" dirty="0" smtClean="0"/>
              <a:t>The rapid expansion of the inputs and outputs of scholarship</a:t>
            </a:r>
            <a:endParaRPr lang="en-US" baseline="0" dirty="0" smtClean="0"/>
          </a:p>
        </p:txBody>
      </p:sp>
      <p:sp>
        <p:nvSpPr>
          <p:cNvPr id="4" name="Slide Number Placeholder 3"/>
          <p:cNvSpPr>
            <a:spLocks noGrp="1"/>
          </p:cNvSpPr>
          <p:nvPr>
            <p:ph type="sldNum" sz="quarter" idx="11"/>
          </p:nvPr>
        </p:nvSpPr>
        <p:spPr/>
        <p:txBody>
          <a:bodyPr/>
          <a:lstStyle/>
          <a:p>
            <a:fld id="{3D817782-48AC-4608-B794-8F9C2A88B2DA}" type="slidenum">
              <a:rPr lang="en-US" smtClean="0"/>
              <a:pPr/>
              <a:t>6</a:t>
            </a:fld>
            <a:endParaRPr lang="en-US"/>
          </a:p>
        </p:txBody>
      </p:sp>
    </p:spTree>
    <p:extLst>
      <p:ext uri="{BB962C8B-B14F-4D97-AF65-F5344CB8AC3E}">
        <p14:creationId xmlns:p14="http://schemas.microsoft.com/office/powerpoint/2010/main" val="347451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Linking the Scholarly lifecycle</a:t>
            </a:r>
            <a:endParaRPr lang="en-US" dirty="0"/>
          </a:p>
        </p:txBody>
      </p:sp>
      <p:sp>
        <p:nvSpPr>
          <p:cNvPr id="38" name="Slide Number Placeholder 37"/>
          <p:cNvSpPr>
            <a:spLocks noGrp="1"/>
          </p:cNvSpPr>
          <p:nvPr>
            <p:ph type="sldNum" sz="quarter" idx="11"/>
          </p:nvPr>
        </p:nvSpPr>
        <p:spPr/>
        <p:txBody>
          <a:bodyPr/>
          <a:lstStyle/>
          <a:p>
            <a:fld id="{3D817782-48AC-4608-B794-8F9C2A88B2DA}" type="slidenum">
              <a:rPr lang="en-US" smtClean="0"/>
              <a:pPr/>
              <a:t>7</a:t>
            </a:fld>
            <a:endParaRPr lang="en-US"/>
          </a:p>
        </p:txBody>
      </p:sp>
      <p:pic>
        <p:nvPicPr>
          <p:cNvPr id="6" name="Picture 2"/>
          <p:cNvPicPr>
            <a:picLocks noChangeAspect="1" noChangeArrowheads="1"/>
          </p:cNvPicPr>
          <p:nvPr/>
        </p:nvPicPr>
        <p:blipFill>
          <a:blip r:embed="rId3" cstate="print"/>
          <a:srcRect l="40625" t="32031" r="23750" b="9375"/>
          <a:stretch>
            <a:fillRect/>
          </a:stretch>
        </p:blipFill>
        <p:spPr bwMode="auto">
          <a:xfrm>
            <a:off x="3352800" y="2743200"/>
            <a:ext cx="2164080" cy="2847474"/>
          </a:xfrm>
          <a:prstGeom prst="rect">
            <a:avLst/>
          </a:prstGeom>
          <a:ln>
            <a:noFill/>
          </a:ln>
          <a:effectLst>
            <a:outerShdw blurRad="292100" dist="139700" dir="2700000" algn="tl" rotWithShape="0">
              <a:srgbClr val="333333">
                <a:alpha val="65000"/>
              </a:srgbClr>
            </a:outerShdw>
          </a:effectLst>
        </p:spPr>
      </p:pic>
      <p:grpSp>
        <p:nvGrpSpPr>
          <p:cNvPr id="2" name="Group 39"/>
          <p:cNvGrpSpPr/>
          <p:nvPr/>
        </p:nvGrpSpPr>
        <p:grpSpPr>
          <a:xfrm>
            <a:off x="3124200" y="1295400"/>
            <a:ext cx="1219200" cy="1524000"/>
            <a:chOff x="3124200" y="1295400"/>
            <a:chExt cx="1219200" cy="1524000"/>
          </a:xfrm>
        </p:grpSpPr>
        <p:pic>
          <p:nvPicPr>
            <p:cNvPr id="18" name="Picture 3"/>
            <p:cNvPicPr>
              <a:picLocks noChangeAspect="1" noChangeArrowheads="1"/>
            </p:cNvPicPr>
            <p:nvPr/>
          </p:nvPicPr>
          <p:blipFill>
            <a:blip r:embed="rId4" cstate="print"/>
            <a:srcRect l="35000" t="38281" r="34375" b="8594"/>
            <a:stretch>
              <a:fillRect/>
            </a:stretch>
          </p:blipFill>
          <p:spPr bwMode="auto">
            <a:xfrm>
              <a:off x="3124200" y="1295400"/>
              <a:ext cx="609600" cy="845976"/>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bwMode="auto">
            <a:xfrm>
              <a:off x="3352800" y="1752600"/>
              <a:ext cx="990600" cy="45720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ＭＳ Ｐゴシック" pitchFamily="28" charset="-128"/>
                </a:rPr>
                <a:t>Related Articles</a:t>
              </a:r>
            </a:p>
          </p:txBody>
        </p:sp>
        <p:cxnSp>
          <p:nvCxnSpPr>
            <p:cNvPr id="30" name="Straight Arrow Connector 29"/>
            <p:cNvCxnSpPr/>
            <p:nvPr/>
          </p:nvCxnSpPr>
          <p:spPr bwMode="auto">
            <a:xfrm rot="16200000" flipV="1">
              <a:off x="3695700" y="2476500"/>
              <a:ext cx="533400" cy="1524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grpSp>
        <p:nvGrpSpPr>
          <p:cNvPr id="3" name="Group 41"/>
          <p:cNvGrpSpPr/>
          <p:nvPr/>
        </p:nvGrpSpPr>
        <p:grpSpPr>
          <a:xfrm>
            <a:off x="5029200" y="1447800"/>
            <a:ext cx="2133600" cy="1371600"/>
            <a:chOff x="5029200" y="1447800"/>
            <a:chExt cx="2133600" cy="1371600"/>
          </a:xfrm>
        </p:grpSpPr>
        <p:sp>
          <p:nvSpPr>
            <p:cNvPr id="11" name="Rounded Rectangle 10"/>
            <p:cNvSpPr/>
            <p:nvPr/>
          </p:nvSpPr>
          <p:spPr bwMode="auto">
            <a:xfrm>
              <a:off x="5410200" y="1905000"/>
              <a:ext cx="990600" cy="45720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smtClean="0"/>
                <a:t>Comments &amp; Reviews</a:t>
              </a:r>
              <a:endParaRPr kumimoji="0" lang="en-US" sz="105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16" name="Rounded Rectangle 15"/>
            <p:cNvSpPr/>
            <p:nvPr/>
          </p:nvSpPr>
          <p:spPr bwMode="auto">
            <a:xfrm>
              <a:off x="5029200" y="1447800"/>
              <a:ext cx="990600" cy="30480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ＭＳ Ｐゴシック" pitchFamily="28" charset="-128"/>
                </a:rPr>
                <a:t>Vitae</a:t>
              </a:r>
            </a:p>
          </p:txBody>
        </p:sp>
        <p:sp>
          <p:nvSpPr>
            <p:cNvPr id="17" name="Rounded Rectangle 16"/>
            <p:cNvSpPr/>
            <p:nvPr/>
          </p:nvSpPr>
          <p:spPr bwMode="auto">
            <a:xfrm>
              <a:off x="6172200" y="1447800"/>
              <a:ext cx="990600" cy="30480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ＭＳ Ｐゴシック" pitchFamily="28" charset="-128"/>
                </a:rPr>
                <a:t>Grants</a:t>
              </a:r>
            </a:p>
          </p:txBody>
        </p:sp>
        <p:cxnSp>
          <p:nvCxnSpPr>
            <p:cNvPr id="32" name="Straight Arrow Connector 31"/>
            <p:cNvCxnSpPr/>
            <p:nvPr/>
          </p:nvCxnSpPr>
          <p:spPr bwMode="auto">
            <a:xfrm rot="5400000" flipH="1" flipV="1">
              <a:off x="4991100" y="2400300"/>
              <a:ext cx="457200" cy="3810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grpSp>
        <p:nvGrpSpPr>
          <p:cNvPr id="4" name="Group 42"/>
          <p:cNvGrpSpPr/>
          <p:nvPr/>
        </p:nvGrpSpPr>
        <p:grpSpPr>
          <a:xfrm>
            <a:off x="5410200" y="2438400"/>
            <a:ext cx="2590800" cy="762000"/>
            <a:chOff x="5410200" y="2438400"/>
            <a:chExt cx="2590800" cy="762000"/>
          </a:xfrm>
        </p:grpSpPr>
        <p:pic>
          <p:nvPicPr>
            <p:cNvPr id="28" name="Picture 2"/>
            <p:cNvPicPr>
              <a:picLocks noChangeAspect="1" noChangeArrowheads="1"/>
            </p:cNvPicPr>
            <p:nvPr/>
          </p:nvPicPr>
          <p:blipFill>
            <a:blip r:embed="rId5" cstate="print"/>
            <a:srcRect/>
            <a:stretch>
              <a:fillRect/>
            </a:stretch>
          </p:blipFill>
          <p:spPr bwMode="auto">
            <a:xfrm>
              <a:off x="7239000" y="2438400"/>
              <a:ext cx="762000" cy="571500"/>
            </a:xfrm>
            <a:prstGeom prst="rect">
              <a:avLst/>
            </a:prstGeom>
            <a:noFill/>
            <a:ln w="9525">
              <a:noFill/>
              <a:miter lim="800000"/>
              <a:headEnd/>
              <a:tailEnd/>
            </a:ln>
            <a:effectLst/>
          </p:spPr>
        </p:pic>
        <p:sp>
          <p:nvSpPr>
            <p:cNvPr id="10" name="Rounded Rectangle 9"/>
            <p:cNvSpPr/>
            <p:nvPr/>
          </p:nvSpPr>
          <p:spPr bwMode="auto">
            <a:xfrm>
              <a:off x="6553200" y="2895600"/>
              <a:ext cx="1143000" cy="304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ea typeface="ＭＳ Ｐゴシック" pitchFamily="28" charset="-128"/>
                </a:rPr>
                <a:t>Presentations</a:t>
              </a:r>
            </a:p>
          </p:txBody>
        </p:sp>
        <p:cxnSp>
          <p:nvCxnSpPr>
            <p:cNvPr id="36" name="Straight Arrow Connector 35"/>
            <p:cNvCxnSpPr/>
            <p:nvPr/>
          </p:nvCxnSpPr>
          <p:spPr bwMode="auto">
            <a:xfrm flipV="1">
              <a:off x="5410200" y="3048000"/>
              <a:ext cx="1066800" cy="762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grpSp>
        <p:nvGrpSpPr>
          <p:cNvPr id="19" name="Group 44"/>
          <p:cNvGrpSpPr/>
          <p:nvPr/>
        </p:nvGrpSpPr>
        <p:grpSpPr>
          <a:xfrm>
            <a:off x="5334000" y="3429000"/>
            <a:ext cx="2590800" cy="802105"/>
            <a:chOff x="5334000" y="3429000"/>
            <a:chExt cx="2590800" cy="802105"/>
          </a:xfrm>
        </p:grpSpPr>
        <p:pic>
          <p:nvPicPr>
            <p:cNvPr id="20" name="Picture 2"/>
            <p:cNvPicPr>
              <a:picLocks noChangeAspect="1" noChangeArrowheads="1"/>
            </p:cNvPicPr>
            <p:nvPr/>
          </p:nvPicPr>
          <p:blipFill>
            <a:blip r:embed="rId3" cstate="print"/>
            <a:srcRect l="40625" t="32031" r="23750" b="9375"/>
            <a:stretch>
              <a:fillRect/>
            </a:stretch>
          </p:blipFill>
          <p:spPr bwMode="auto">
            <a:xfrm>
              <a:off x="7315200" y="3429000"/>
              <a:ext cx="609600" cy="802105"/>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bwMode="auto">
            <a:xfrm>
              <a:off x="6705600" y="3733800"/>
              <a:ext cx="990600" cy="304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ea typeface="ＭＳ Ｐゴシック" pitchFamily="28" charset="-128"/>
                </a:rPr>
                <a:t>Preprints</a:t>
              </a:r>
            </a:p>
          </p:txBody>
        </p:sp>
        <p:cxnSp>
          <p:nvCxnSpPr>
            <p:cNvPr id="39" name="Straight Arrow Connector 38"/>
            <p:cNvCxnSpPr/>
            <p:nvPr/>
          </p:nvCxnSpPr>
          <p:spPr bwMode="auto">
            <a:xfrm flipV="1">
              <a:off x="5334000" y="3886200"/>
              <a:ext cx="1219200" cy="762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grpSp>
        <p:nvGrpSpPr>
          <p:cNvPr id="29" name="Group 46"/>
          <p:cNvGrpSpPr/>
          <p:nvPr/>
        </p:nvGrpSpPr>
        <p:grpSpPr>
          <a:xfrm>
            <a:off x="5257800" y="4495800"/>
            <a:ext cx="2209800" cy="304800"/>
            <a:chOff x="5257800" y="4495800"/>
            <a:chExt cx="2209800" cy="304800"/>
          </a:xfrm>
        </p:grpSpPr>
        <p:sp>
          <p:nvSpPr>
            <p:cNvPr id="8" name="Rounded Rectangle 7"/>
            <p:cNvSpPr/>
            <p:nvPr/>
          </p:nvSpPr>
          <p:spPr bwMode="auto">
            <a:xfrm>
              <a:off x="6477000" y="4495800"/>
              <a:ext cx="990600" cy="304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ea typeface="ＭＳ Ｐゴシック" pitchFamily="28" charset="-128"/>
                </a:rPr>
                <a:t>Podcasts</a:t>
              </a:r>
            </a:p>
          </p:txBody>
        </p:sp>
        <p:cxnSp>
          <p:nvCxnSpPr>
            <p:cNvPr id="41" name="Straight Arrow Connector 40"/>
            <p:cNvCxnSpPr/>
            <p:nvPr/>
          </p:nvCxnSpPr>
          <p:spPr bwMode="auto">
            <a:xfrm>
              <a:off x="5257800" y="4572000"/>
              <a:ext cx="1066800" cy="762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grpSp>
        <p:nvGrpSpPr>
          <p:cNvPr id="31" name="Group 50"/>
          <p:cNvGrpSpPr/>
          <p:nvPr/>
        </p:nvGrpSpPr>
        <p:grpSpPr>
          <a:xfrm>
            <a:off x="4800600" y="5105400"/>
            <a:ext cx="1143000" cy="990600"/>
            <a:chOff x="4800600" y="5105400"/>
            <a:chExt cx="1143000" cy="990600"/>
          </a:xfrm>
        </p:grpSpPr>
        <p:sp>
          <p:nvSpPr>
            <p:cNvPr id="25" name="Rounded Rectangle 24"/>
            <p:cNvSpPr/>
            <p:nvPr/>
          </p:nvSpPr>
          <p:spPr bwMode="auto">
            <a:xfrm>
              <a:off x="4800600" y="5791200"/>
              <a:ext cx="1143000" cy="3048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err="1" smtClean="0">
                  <a:ln>
                    <a:noFill/>
                  </a:ln>
                  <a:solidFill>
                    <a:schemeClr val="tx2"/>
                  </a:solidFill>
                  <a:effectLst/>
                  <a:latin typeface="Arial" charset="0"/>
                  <a:ea typeface="ＭＳ Ｐゴシック" pitchFamily="28" charset="-128"/>
                </a:rPr>
                <a:t>Ontologies</a:t>
              </a:r>
              <a:endParaRPr kumimoji="0" lang="en-US" sz="1050" b="1" i="0" u="none" strike="noStrike" cap="none" normalizeH="0" baseline="0" dirty="0" smtClean="0">
                <a:ln>
                  <a:noFill/>
                </a:ln>
                <a:solidFill>
                  <a:schemeClr val="tx2"/>
                </a:solidFill>
                <a:effectLst/>
                <a:latin typeface="Arial" charset="0"/>
                <a:ea typeface="ＭＳ Ｐゴシック" pitchFamily="28" charset="-128"/>
              </a:endParaRPr>
            </a:p>
          </p:txBody>
        </p:sp>
        <p:cxnSp>
          <p:nvCxnSpPr>
            <p:cNvPr id="44" name="Straight Arrow Connector 43"/>
            <p:cNvCxnSpPr/>
            <p:nvPr/>
          </p:nvCxnSpPr>
          <p:spPr bwMode="auto">
            <a:xfrm rot="16200000" flipH="1">
              <a:off x="5067300" y="5295900"/>
              <a:ext cx="609600" cy="2286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grpSp>
        <p:nvGrpSpPr>
          <p:cNvPr id="33" name="Group 52"/>
          <p:cNvGrpSpPr/>
          <p:nvPr/>
        </p:nvGrpSpPr>
        <p:grpSpPr>
          <a:xfrm>
            <a:off x="990600" y="2057400"/>
            <a:ext cx="2438400" cy="1600200"/>
            <a:chOff x="990600" y="2057400"/>
            <a:chExt cx="2438400" cy="1600200"/>
          </a:xfrm>
        </p:grpSpPr>
        <p:sp>
          <p:nvSpPr>
            <p:cNvPr id="12" name="Rounded Rectangle 11"/>
            <p:cNvSpPr/>
            <p:nvPr/>
          </p:nvSpPr>
          <p:spPr bwMode="auto">
            <a:xfrm>
              <a:off x="1371600" y="2057400"/>
              <a:ext cx="1143000" cy="3048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2"/>
                  </a:solidFill>
                  <a:effectLst/>
                  <a:latin typeface="Arial" charset="0"/>
                  <a:ea typeface="ＭＳ Ｐゴシック" pitchFamily="28" charset="-128"/>
                </a:rPr>
                <a:t>Notebooks</a:t>
              </a:r>
            </a:p>
          </p:txBody>
        </p:sp>
        <p:sp>
          <p:nvSpPr>
            <p:cNvPr id="13" name="Rounded Rectangle 12"/>
            <p:cNvSpPr/>
            <p:nvPr/>
          </p:nvSpPr>
          <p:spPr bwMode="auto">
            <a:xfrm>
              <a:off x="990600" y="2514600"/>
              <a:ext cx="1143000" cy="3048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2"/>
                  </a:solidFill>
                  <a:effectLst/>
                  <a:latin typeface="Arial" charset="0"/>
                  <a:ea typeface="ＭＳ Ｐゴシック" pitchFamily="28" charset="-128"/>
                </a:rPr>
                <a:t>Models</a:t>
              </a:r>
            </a:p>
          </p:txBody>
        </p:sp>
        <p:sp>
          <p:nvSpPr>
            <p:cNvPr id="14" name="Rounded Rectangle 13"/>
            <p:cNvSpPr/>
            <p:nvPr/>
          </p:nvSpPr>
          <p:spPr bwMode="auto">
            <a:xfrm>
              <a:off x="1600200" y="2895600"/>
              <a:ext cx="1143000" cy="3048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2"/>
                  </a:solidFill>
                  <a:effectLst/>
                  <a:latin typeface="Arial" charset="0"/>
                  <a:ea typeface="ＭＳ Ｐゴシック" pitchFamily="28" charset="-128"/>
                </a:rPr>
                <a:t>Codes</a:t>
              </a:r>
            </a:p>
          </p:txBody>
        </p:sp>
        <p:sp>
          <p:nvSpPr>
            <p:cNvPr id="15" name="Rounded Rectangle 14"/>
            <p:cNvSpPr/>
            <p:nvPr/>
          </p:nvSpPr>
          <p:spPr bwMode="auto">
            <a:xfrm>
              <a:off x="1066800" y="3352800"/>
              <a:ext cx="1143000" cy="3048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2"/>
                  </a:solidFill>
                  <a:effectLst/>
                  <a:latin typeface="Arial" charset="0"/>
                  <a:ea typeface="ＭＳ Ｐゴシック" pitchFamily="28" charset="-128"/>
                </a:rPr>
                <a:t>Algorithms</a:t>
              </a:r>
            </a:p>
          </p:txBody>
        </p:sp>
        <p:cxnSp>
          <p:nvCxnSpPr>
            <p:cNvPr id="48" name="Straight Arrow Connector 47"/>
            <p:cNvCxnSpPr/>
            <p:nvPr/>
          </p:nvCxnSpPr>
          <p:spPr bwMode="auto">
            <a:xfrm rot="10800000">
              <a:off x="2971800" y="3048000"/>
              <a:ext cx="457200" cy="2286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grpSp>
        <p:nvGrpSpPr>
          <p:cNvPr id="34" name="Group 53"/>
          <p:cNvGrpSpPr/>
          <p:nvPr/>
        </p:nvGrpSpPr>
        <p:grpSpPr>
          <a:xfrm>
            <a:off x="1219200" y="4343400"/>
            <a:ext cx="2286000" cy="1371600"/>
            <a:chOff x="1219200" y="4343400"/>
            <a:chExt cx="2286000" cy="1371600"/>
          </a:xfrm>
        </p:grpSpPr>
        <p:sp>
          <p:nvSpPr>
            <p:cNvPr id="21" name="Rounded Rectangle 20"/>
            <p:cNvSpPr/>
            <p:nvPr/>
          </p:nvSpPr>
          <p:spPr bwMode="auto">
            <a:xfrm>
              <a:off x="1219200" y="4572000"/>
              <a:ext cx="1143000" cy="3048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2"/>
                  </a:solidFill>
                  <a:effectLst/>
                  <a:latin typeface="Arial" charset="0"/>
                  <a:ea typeface="ＭＳ Ｐゴシック" pitchFamily="28" charset="-128"/>
                </a:rPr>
                <a:t>Models</a:t>
              </a:r>
            </a:p>
          </p:txBody>
        </p:sp>
        <p:sp>
          <p:nvSpPr>
            <p:cNvPr id="22" name="Rounded Rectangle 21"/>
            <p:cNvSpPr/>
            <p:nvPr/>
          </p:nvSpPr>
          <p:spPr bwMode="auto">
            <a:xfrm>
              <a:off x="1828800" y="4953000"/>
              <a:ext cx="1143000" cy="3048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2"/>
                  </a:solidFill>
                  <a:effectLst/>
                  <a:latin typeface="Arial" charset="0"/>
                  <a:ea typeface="ＭＳ Ｐゴシック" pitchFamily="28" charset="-128"/>
                </a:rPr>
                <a:t>Methods</a:t>
              </a:r>
            </a:p>
          </p:txBody>
        </p:sp>
        <p:sp>
          <p:nvSpPr>
            <p:cNvPr id="23" name="Rounded Rectangle 22"/>
            <p:cNvSpPr/>
            <p:nvPr/>
          </p:nvSpPr>
          <p:spPr bwMode="auto">
            <a:xfrm>
              <a:off x="1295400" y="5410200"/>
              <a:ext cx="1143000" cy="3048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2"/>
                  </a:solidFill>
                  <a:effectLst/>
                  <a:latin typeface="Arial" charset="0"/>
                  <a:ea typeface="ＭＳ Ｐゴシック" pitchFamily="28" charset="-128"/>
                </a:rPr>
                <a:t>Plans</a:t>
              </a:r>
            </a:p>
          </p:txBody>
        </p:sp>
        <p:cxnSp>
          <p:nvCxnSpPr>
            <p:cNvPr id="50" name="Straight Arrow Connector 49"/>
            <p:cNvCxnSpPr/>
            <p:nvPr/>
          </p:nvCxnSpPr>
          <p:spPr bwMode="auto">
            <a:xfrm rot="10800000" flipV="1">
              <a:off x="2819400" y="4343400"/>
              <a:ext cx="685800" cy="4572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grpSp>
        <p:nvGrpSpPr>
          <p:cNvPr id="35" name="Group 54"/>
          <p:cNvGrpSpPr/>
          <p:nvPr/>
        </p:nvGrpSpPr>
        <p:grpSpPr>
          <a:xfrm>
            <a:off x="2057400" y="5334000"/>
            <a:ext cx="1828800" cy="1295400"/>
            <a:chOff x="2057400" y="5334000"/>
            <a:chExt cx="1828800" cy="1295400"/>
          </a:xfrm>
        </p:grpSpPr>
        <p:sp>
          <p:nvSpPr>
            <p:cNvPr id="26" name="Rounded Rectangle 25"/>
            <p:cNvSpPr/>
            <p:nvPr/>
          </p:nvSpPr>
          <p:spPr bwMode="auto">
            <a:xfrm>
              <a:off x="2743200" y="5791200"/>
              <a:ext cx="1143000" cy="3048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2"/>
                  </a:solidFill>
                  <a:effectLst/>
                  <a:latin typeface="Arial" charset="0"/>
                  <a:ea typeface="ＭＳ Ｐゴシック" pitchFamily="28" charset="-128"/>
                </a:rPr>
                <a:t>Data</a:t>
              </a:r>
            </a:p>
          </p:txBody>
        </p:sp>
        <p:sp>
          <p:nvSpPr>
            <p:cNvPr id="27" name="Rounded Rectangle 26"/>
            <p:cNvSpPr/>
            <p:nvPr/>
          </p:nvSpPr>
          <p:spPr bwMode="auto">
            <a:xfrm>
              <a:off x="2057400" y="6172200"/>
              <a:ext cx="1143000" cy="4572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2"/>
                  </a:solidFill>
                  <a:effectLst/>
                  <a:latin typeface="Arial" charset="0"/>
                  <a:ea typeface="ＭＳ Ｐゴシック" pitchFamily="28" charset="-128"/>
                </a:rPr>
                <a:t>Intermediate Results</a:t>
              </a:r>
            </a:p>
          </p:txBody>
        </p:sp>
        <p:cxnSp>
          <p:nvCxnSpPr>
            <p:cNvPr id="52" name="Straight Arrow Connector 51"/>
            <p:cNvCxnSpPr/>
            <p:nvPr/>
          </p:nvCxnSpPr>
          <p:spPr bwMode="auto">
            <a:xfrm rot="5400000">
              <a:off x="3314700" y="5372100"/>
              <a:ext cx="381000" cy="3048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pic>
        <p:nvPicPr>
          <p:cNvPr id="2050" name="Picture 2" descr="http://s.ytimg.com/yt/img/pixel.gif"/>
          <p:cNvPicPr>
            <a:picLocks noChangeAspect="1" noChangeArrowheads="1"/>
          </p:cNvPicPr>
          <p:nvPr/>
        </p:nvPicPr>
        <p:blipFill>
          <a:blip r:embed="rId6"/>
          <a:srcRect/>
          <a:stretch>
            <a:fillRect/>
          </a:stretch>
        </p:blipFill>
        <p:spPr bwMode="auto">
          <a:xfrm>
            <a:off x="63500" y="-155575"/>
            <a:ext cx="9525" cy="9525"/>
          </a:xfrm>
          <a:prstGeom prst="rect">
            <a:avLst/>
          </a:prstGeom>
          <a:noFill/>
        </p:spPr>
      </p:pic>
      <p:grpSp>
        <p:nvGrpSpPr>
          <p:cNvPr id="40" name="Group 48"/>
          <p:cNvGrpSpPr/>
          <p:nvPr/>
        </p:nvGrpSpPr>
        <p:grpSpPr>
          <a:xfrm>
            <a:off x="5334000" y="4800600"/>
            <a:ext cx="2438400" cy="685800"/>
            <a:chOff x="5334000" y="4800600"/>
            <a:chExt cx="2438400" cy="685800"/>
          </a:xfrm>
        </p:grpSpPr>
        <p:cxnSp>
          <p:nvCxnSpPr>
            <p:cNvPr id="46" name="Straight Arrow Connector 45"/>
            <p:cNvCxnSpPr/>
            <p:nvPr/>
          </p:nvCxnSpPr>
          <p:spPr bwMode="auto">
            <a:xfrm>
              <a:off x="5334000" y="4876800"/>
              <a:ext cx="838200" cy="3048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2053" name="Picture 5"/>
            <p:cNvPicPr>
              <a:picLocks noChangeAspect="1" noChangeArrowheads="1"/>
            </p:cNvPicPr>
            <p:nvPr/>
          </p:nvPicPr>
          <p:blipFill>
            <a:blip r:embed="rId7" cstate="print">
              <a:clrChange>
                <a:clrFrom>
                  <a:srgbClr val="FFFFFF"/>
                </a:clrFrom>
                <a:clrTo>
                  <a:srgbClr val="FFFFFF">
                    <a:alpha val="0"/>
                  </a:srgbClr>
                </a:clrTo>
              </a:clrChange>
            </a:blip>
            <a:srcRect l="33903" t="38095" r="27350" b="39684"/>
            <a:stretch>
              <a:fillRect/>
            </a:stretch>
          </p:blipFill>
          <p:spPr bwMode="auto">
            <a:xfrm>
              <a:off x="6477000" y="4800600"/>
              <a:ext cx="1295400" cy="533400"/>
            </a:xfrm>
            <a:prstGeom prst="rect">
              <a:avLst/>
            </a:prstGeom>
            <a:noFill/>
            <a:ln w="9525">
              <a:noFill/>
              <a:miter lim="800000"/>
              <a:headEnd/>
              <a:tailEnd/>
            </a:ln>
          </p:spPr>
        </p:pic>
        <p:sp>
          <p:nvSpPr>
            <p:cNvPr id="24" name="Rounded Rectangle 23"/>
            <p:cNvSpPr/>
            <p:nvPr/>
          </p:nvSpPr>
          <p:spPr bwMode="auto">
            <a:xfrm>
              <a:off x="6248400" y="5181600"/>
              <a:ext cx="990600" cy="304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ea typeface="ＭＳ Ｐゴシック" pitchFamily="28" charset="-128"/>
                </a:rPr>
                <a:t>Video</a:t>
              </a:r>
            </a:p>
          </p:txBody>
        </p:sp>
      </p:grpSp>
    </p:spTree>
    <p:extLst>
      <p:ext uri="{BB962C8B-B14F-4D97-AF65-F5344CB8AC3E}">
        <p14:creationId xmlns:p14="http://schemas.microsoft.com/office/powerpoint/2010/main" val="251860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nodeType="clickEffect">
                                  <p:stCondLst>
                                    <p:cond delay="0"/>
                                  </p:stCondLst>
                                  <p:childTnLst>
                                    <p:animScale>
                                      <p:cBhvr>
                                        <p:cTn id="6" dur="3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par>
                                <p:cTn id="25" presetID="9"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par>
                                <p:cTn id="28" presetID="9"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dissolv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dissolv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of Ideas (citations)</a:t>
            </a:r>
            <a:endParaRPr lang="en-US" dirty="0"/>
          </a:p>
        </p:txBody>
      </p:sp>
      <p:pic>
        <p:nvPicPr>
          <p:cNvPr id="3" name="Picture 2"/>
          <p:cNvPicPr>
            <a:picLocks noChangeAspect="1" noChangeArrowheads="1"/>
          </p:cNvPicPr>
          <p:nvPr/>
        </p:nvPicPr>
        <p:blipFill>
          <a:blip r:embed="rId2" cstate="print"/>
          <a:srcRect l="40625" t="32031" r="23750" b="9375"/>
          <a:stretch>
            <a:fillRect/>
          </a:stretch>
        </p:blipFill>
        <p:spPr bwMode="auto">
          <a:xfrm>
            <a:off x="1219200" y="2438400"/>
            <a:ext cx="1642872" cy="216167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3" cstate="print"/>
          <a:srcRect l="35000" t="38281" r="34375" b="8594"/>
          <a:stretch>
            <a:fillRect/>
          </a:stretch>
        </p:blipFill>
        <p:spPr bwMode="auto">
          <a:xfrm>
            <a:off x="4191000" y="1600200"/>
            <a:ext cx="914400" cy="1268964"/>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3" cstate="print"/>
          <a:srcRect l="35000" t="38281" r="34375" b="8594"/>
          <a:stretch>
            <a:fillRect/>
          </a:stretch>
        </p:blipFill>
        <p:spPr bwMode="auto">
          <a:xfrm>
            <a:off x="3886200" y="1600200"/>
            <a:ext cx="988358" cy="137160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a:stCxn id="3" idx="3"/>
            <a:endCxn id="5" idx="1"/>
          </p:cNvCxnSpPr>
          <p:nvPr/>
        </p:nvCxnSpPr>
        <p:spPr bwMode="auto">
          <a:xfrm flipV="1">
            <a:off x="2862072" y="2286000"/>
            <a:ext cx="1024128" cy="1233237"/>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2050" name="Picture 2" descr="http://t0.gstatic.com/images?q=tbn:rbj8GLJpd0eVjM:http://www.icahdq.org/images/other_orgs/NCI_monograph19_lg.jpg">
            <a:hlinkClick r:id="rId4"/>
          </p:cNvPr>
          <p:cNvPicPr>
            <a:picLocks noChangeAspect="1" noChangeArrowheads="1"/>
          </p:cNvPicPr>
          <p:nvPr/>
        </p:nvPicPr>
        <p:blipFill>
          <a:blip r:embed="rId5" cstate="print"/>
          <a:srcRect/>
          <a:stretch>
            <a:fillRect/>
          </a:stretch>
        </p:blipFill>
        <p:spPr bwMode="auto">
          <a:xfrm>
            <a:off x="4419600" y="3657600"/>
            <a:ext cx="809625" cy="1152526"/>
          </a:xfrm>
          <a:prstGeom prst="rect">
            <a:avLst/>
          </a:prstGeom>
          <a:ln>
            <a:noFill/>
          </a:ln>
          <a:effectLst>
            <a:outerShdw blurRad="292100" dist="139700" dir="2700000" algn="tl" rotWithShape="0">
              <a:srgbClr val="333333">
                <a:alpha val="65000"/>
              </a:srgbClr>
            </a:outerShdw>
          </a:effectLst>
        </p:spPr>
      </p:pic>
      <p:pic>
        <p:nvPicPr>
          <p:cNvPr id="2052" name="Picture 4" descr="http://t0.gstatic.com/images?q=tbn:-q94I7yRy4b0mM:http://www.nacada.ksu.edu/Highlights/Images/monograph17.jpg">
            <a:hlinkClick r:id="rId6"/>
          </p:cNvPr>
          <p:cNvPicPr>
            <a:picLocks noChangeAspect="1" noChangeArrowheads="1"/>
          </p:cNvPicPr>
          <p:nvPr/>
        </p:nvPicPr>
        <p:blipFill>
          <a:blip r:embed="rId7" cstate="print"/>
          <a:srcRect/>
          <a:stretch>
            <a:fillRect/>
          </a:stretch>
        </p:blipFill>
        <p:spPr bwMode="auto">
          <a:xfrm>
            <a:off x="5486400" y="2362200"/>
            <a:ext cx="1047750" cy="1352550"/>
          </a:xfrm>
          <a:prstGeom prst="rect">
            <a:avLst/>
          </a:prstGeom>
          <a:ln>
            <a:noFill/>
          </a:ln>
          <a:effectLst>
            <a:outerShdw blurRad="292100" dist="139700" dir="2700000" algn="tl" rotWithShape="0">
              <a:srgbClr val="333333">
                <a:alpha val="65000"/>
              </a:srgbClr>
            </a:outerShdw>
          </a:effectLst>
        </p:spPr>
      </p:pic>
      <p:pic>
        <p:nvPicPr>
          <p:cNvPr id="2054" name="Picture 6" descr="http://t0.gstatic.com/images?q=tbn:03oU7Z6wlJvMvM:http://www.isec.ac.in/monograph.jpg">
            <a:hlinkClick r:id="rId8"/>
          </p:cNvPr>
          <p:cNvPicPr>
            <a:picLocks noChangeAspect="1" noChangeArrowheads="1"/>
          </p:cNvPicPr>
          <p:nvPr/>
        </p:nvPicPr>
        <p:blipFill>
          <a:blip r:embed="rId9" cstate="print"/>
          <a:srcRect/>
          <a:stretch>
            <a:fillRect/>
          </a:stretch>
        </p:blipFill>
        <p:spPr bwMode="auto">
          <a:xfrm>
            <a:off x="3352800" y="4495800"/>
            <a:ext cx="1000125" cy="1428750"/>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a:stCxn id="3" idx="3"/>
            <a:endCxn id="2052" idx="1"/>
          </p:cNvCxnSpPr>
          <p:nvPr/>
        </p:nvCxnSpPr>
        <p:spPr bwMode="auto">
          <a:xfrm flipV="1">
            <a:off x="2862072" y="3038475"/>
            <a:ext cx="2624328" cy="480762"/>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3" idx="3"/>
            <a:endCxn id="2050" idx="1"/>
          </p:cNvCxnSpPr>
          <p:nvPr/>
        </p:nvCxnSpPr>
        <p:spPr bwMode="auto">
          <a:xfrm>
            <a:off x="2862072" y="3519237"/>
            <a:ext cx="1557528" cy="714626"/>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stCxn id="3" idx="3"/>
            <a:endCxn id="2054" idx="0"/>
          </p:cNvCxnSpPr>
          <p:nvPr/>
        </p:nvCxnSpPr>
        <p:spPr bwMode="auto">
          <a:xfrm>
            <a:off x="2862072" y="3519237"/>
            <a:ext cx="990791" cy="976563"/>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17" name="Picture 16"/>
          <p:cNvPicPr>
            <a:picLocks noChangeAspect="1" noChangeArrowheads="1"/>
          </p:cNvPicPr>
          <p:nvPr/>
        </p:nvPicPr>
        <p:blipFill>
          <a:blip r:embed="rId3" cstate="print"/>
          <a:srcRect l="35000" t="38281" r="34375" b="8594"/>
          <a:stretch>
            <a:fillRect/>
          </a:stretch>
        </p:blipFill>
        <p:spPr bwMode="auto">
          <a:xfrm>
            <a:off x="5943600" y="914400"/>
            <a:ext cx="384362" cy="533400"/>
          </a:xfrm>
          <a:prstGeom prst="rect">
            <a:avLst/>
          </a:prstGeom>
          <a:ln>
            <a:noFill/>
          </a:ln>
          <a:effectLst>
            <a:outerShdw blurRad="292100" dist="139700" dir="2700000" algn="tl" rotWithShape="0">
              <a:srgbClr val="333333">
                <a:alpha val="65000"/>
              </a:srgbClr>
            </a:outerShdw>
          </a:effectLst>
        </p:spPr>
      </p:pic>
      <p:pic>
        <p:nvPicPr>
          <p:cNvPr id="18" name="Picture 3"/>
          <p:cNvPicPr>
            <a:picLocks noChangeAspect="1" noChangeArrowheads="1"/>
          </p:cNvPicPr>
          <p:nvPr/>
        </p:nvPicPr>
        <p:blipFill>
          <a:blip r:embed="rId3" cstate="print"/>
          <a:srcRect l="35000" t="38281" r="34375" b="8594"/>
          <a:stretch>
            <a:fillRect/>
          </a:stretch>
        </p:blipFill>
        <p:spPr bwMode="auto">
          <a:xfrm>
            <a:off x="6400800" y="1219200"/>
            <a:ext cx="415449" cy="576542"/>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noChangeArrowheads="1"/>
          </p:cNvPicPr>
          <p:nvPr/>
        </p:nvPicPr>
        <p:blipFill>
          <a:blip r:embed="rId2" cstate="print"/>
          <a:srcRect l="40625" t="32031" r="23750" b="9375"/>
          <a:stretch>
            <a:fillRect/>
          </a:stretch>
        </p:blipFill>
        <p:spPr bwMode="auto">
          <a:xfrm>
            <a:off x="6172200" y="1066800"/>
            <a:ext cx="457200" cy="601579"/>
          </a:xfrm>
          <a:prstGeom prst="rect">
            <a:avLst/>
          </a:prstGeom>
          <a:ln>
            <a:noFill/>
          </a:ln>
          <a:effectLst>
            <a:outerShdw blurRad="292100" dist="139700" dir="2700000" algn="tl" rotWithShape="0">
              <a:srgbClr val="333333">
                <a:alpha val="65000"/>
              </a:srgbClr>
            </a:outerShdw>
          </a:effectLst>
        </p:spPr>
      </p:pic>
      <p:pic>
        <p:nvPicPr>
          <p:cNvPr id="2056" name="Picture 8" descr="http://t1.gstatic.com/images?q=tbn:425NhnpQQl2X5M:http://users.quista.net/dgnhas/caerlaverock/monograph.jpg">
            <a:hlinkClick r:id="rId10"/>
          </p:cNvPr>
          <p:cNvPicPr>
            <a:picLocks noChangeAspect="1" noChangeArrowheads="1"/>
          </p:cNvPicPr>
          <p:nvPr/>
        </p:nvPicPr>
        <p:blipFill>
          <a:blip r:embed="rId11" cstate="print"/>
          <a:srcRect/>
          <a:stretch>
            <a:fillRect/>
          </a:stretch>
        </p:blipFill>
        <p:spPr bwMode="auto">
          <a:xfrm>
            <a:off x="6019800" y="1752600"/>
            <a:ext cx="352425" cy="492637"/>
          </a:xfrm>
          <a:prstGeom prst="rect">
            <a:avLst/>
          </a:prstGeom>
          <a:noFill/>
        </p:spPr>
      </p:pic>
      <p:cxnSp>
        <p:nvCxnSpPr>
          <p:cNvPr id="22" name="Straight Arrow Connector 21"/>
          <p:cNvCxnSpPr>
            <a:stCxn id="4" idx="3"/>
            <a:endCxn id="17" idx="1"/>
          </p:cNvCxnSpPr>
          <p:nvPr/>
        </p:nvCxnSpPr>
        <p:spPr bwMode="auto">
          <a:xfrm flipV="1">
            <a:off x="5105400" y="1181100"/>
            <a:ext cx="838200" cy="1053582"/>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stCxn id="4" idx="3"/>
            <a:endCxn id="17" idx="2"/>
          </p:cNvCxnSpPr>
          <p:nvPr/>
        </p:nvCxnSpPr>
        <p:spPr bwMode="auto">
          <a:xfrm flipV="1">
            <a:off x="5105400" y="1447800"/>
            <a:ext cx="1030381" cy="786882"/>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a:stCxn id="4" idx="3"/>
            <a:endCxn id="2056" idx="1"/>
          </p:cNvCxnSpPr>
          <p:nvPr/>
        </p:nvCxnSpPr>
        <p:spPr bwMode="auto">
          <a:xfrm flipV="1">
            <a:off x="5105400" y="1998919"/>
            <a:ext cx="914400" cy="235763"/>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40286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Network of datasets</a:t>
            </a:r>
            <a:endParaRPr lang="en-US" dirty="0"/>
          </a:p>
        </p:txBody>
      </p:sp>
      <p:pic>
        <p:nvPicPr>
          <p:cNvPr id="1026" name="Picture 2" descr="http://www4.wiwiss.fu-berlin.de/bizer/pub/lod-datasets_2009-07-14_colored.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0" y="1066800"/>
            <a:ext cx="6781800" cy="5080422"/>
          </a:xfrm>
          <a:prstGeom prst="rect">
            <a:avLst/>
          </a:prstGeom>
          <a:noFill/>
        </p:spPr>
      </p:pic>
    </p:spTree>
    <p:extLst>
      <p:ext uri="{BB962C8B-B14F-4D97-AF65-F5344CB8AC3E}">
        <p14:creationId xmlns:p14="http://schemas.microsoft.com/office/powerpoint/2010/main" val="2345965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333333"/>
      </a:dk1>
      <a:lt1>
        <a:srgbClr val="FFFFFF"/>
      </a:lt1>
      <a:dk2>
        <a:srgbClr val="333333"/>
      </a:dk2>
      <a:lt2>
        <a:srgbClr val="808080"/>
      </a:lt2>
      <a:accent1>
        <a:srgbClr val="CC092F"/>
      </a:accent1>
      <a:accent2>
        <a:srgbClr val="6DC6E7"/>
      </a:accent2>
      <a:accent3>
        <a:srgbClr val="FFFFFF"/>
      </a:accent3>
      <a:accent4>
        <a:srgbClr val="2A2A2A"/>
      </a:accent4>
      <a:accent5>
        <a:srgbClr val="E2AAAD"/>
      </a:accent5>
      <a:accent6>
        <a:srgbClr val="62B3D1"/>
      </a:accent6>
      <a:hlink>
        <a:srgbClr val="B5BF00"/>
      </a:hlink>
      <a:folHlink>
        <a:srgbClr val="FFB60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48589"/>
        </a:dk1>
        <a:lt1>
          <a:srgbClr val="FFFFFF"/>
        </a:lt1>
        <a:dk2>
          <a:srgbClr val="848589"/>
        </a:dk2>
        <a:lt2>
          <a:srgbClr val="808080"/>
        </a:lt2>
        <a:accent1>
          <a:srgbClr val="CC092F"/>
        </a:accent1>
        <a:accent2>
          <a:srgbClr val="6DC6E7"/>
        </a:accent2>
        <a:accent3>
          <a:srgbClr val="FFFFFF"/>
        </a:accent3>
        <a:accent4>
          <a:srgbClr val="707174"/>
        </a:accent4>
        <a:accent5>
          <a:srgbClr val="E2AAAD"/>
        </a:accent5>
        <a:accent6>
          <a:srgbClr val="62B3D1"/>
        </a:accent6>
        <a:hlink>
          <a:srgbClr val="B5BF00"/>
        </a:hlink>
        <a:folHlink>
          <a:srgbClr val="FFB60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28834</TotalTime>
  <Words>1848</Words>
  <Application>Microsoft Office PowerPoint</Application>
  <PresentationFormat>On-screen Show (4:3)</PresentationFormat>
  <Paragraphs>261</Paragraphs>
  <Slides>41</Slides>
  <Notes>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 Presentation</vt:lpstr>
      <vt:lpstr>Preserving the Inputs and Outputs of Scholarship</vt:lpstr>
      <vt:lpstr>Our Vision</vt:lpstr>
      <vt:lpstr>The changing Context</vt:lpstr>
      <vt:lpstr>A Revolution in Research</vt:lpstr>
      <vt:lpstr>Drivers of context change</vt:lpstr>
      <vt:lpstr>Key characteristics of the current research landscape</vt:lpstr>
      <vt:lpstr>Linking the Scholarly lifecycle</vt:lpstr>
      <vt:lpstr>Network of Ideas (citations)</vt:lpstr>
      <vt:lpstr>Network of datasets</vt:lpstr>
      <vt:lpstr>Examples of text as data</vt:lpstr>
      <vt:lpstr>Text Mining </vt:lpstr>
      <vt:lpstr>Datasets: Factoids &amp; point data</vt:lpstr>
      <vt:lpstr>Curation OF scholar data </vt:lpstr>
      <vt:lpstr>Dataset provision TO scholars</vt:lpstr>
      <vt:lpstr>Towards reproducible research</vt:lpstr>
      <vt:lpstr>Preserving Research Data</vt:lpstr>
      <vt:lpstr>Digital Universe Growth</vt:lpstr>
      <vt:lpstr>Falling Costs/Rising Investments</vt:lpstr>
      <vt:lpstr>Proquest &amp; Preservation</vt:lpstr>
      <vt:lpstr>ProQuest Microfilm</vt:lpstr>
      <vt:lpstr>Microfilm Commitment</vt:lpstr>
      <vt:lpstr>Film Archive at Iron Mountain</vt:lpstr>
      <vt:lpstr>Film Archive at Iron Mountain</vt:lpstr>
      <vt:lpstr>Film Archive at Iron Mountain</vt:lpstr>
      <vt:lpstr>Camera Work</vt:lpstr>
      <vt:lpstr>eBeam Cameras</vt:lpstr>
      <vt:lpstr>Newspaper Microfilm Archive - Ypsilanti</vt:lpstr>
      <vt:lpstr>Microfiche Archive - Ypsilanti</vt:lpstr>
      <vt:lpstr>Microform and Digital Interface</vt:lpstr>
      <vt:lpstr>PowerPoint Presentation</vt:lpstr>
      <vt:lpstr>PowerPoint Presentation</vt:lpstr>
      <vt:lpstr>PowerPoint Presentation</vt:lpstr>
      <vt:lpstr>Dissertations</vt:lpstr>
      <vt:lpstr>Going forward</vt:lpstr>
      <vt:lpstr>Preservation of inputs and outputs of scholarship</vt:lpstr>
      <vt:lpstr>Our concern for scholarship</vt:lpstr>
      <vt:lpstr>Our questions for us…</vt:lpstr>
      <vt:lpstr>Towards increasing the sustainability of research output</vt:lpstr>
      <vt:lpstr>Preservation of born digital outputs</vt:lpstr>
      <vt:lpstr>Preservation as a practice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C2</dc:creator>
  <cp:lastModifiedBy>Corporate Edition</cp:lastModifiedBy>
  <cp:revision>55</cp:revision>
  <dcterms:created xsi:type="dcterms:W3CDTF">2011-03-19T13:41:51Z</dcterms:created>
  <dcterms:modified xsi:type="dcterms:W3CDTF">2012-11-07T22:18:25Z</dcterms:modified>
</cp:coreProperties>
</file>