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439" r:id="rId2"/>
    <p:sldId id="782" r:id="rId3"/>
    <p:sldId id="797" r:id="rId4"/>
    <p:sldId id="796" r:id="rId5"/>
    <p:sldId id="783" r:id="rId6"/>
    <p:sldId id="786" r:id="rId7"/>
    <p:sldId id="785" r:id="rId8"/>
    <p:sldId id="788" r:id="rId9"/>
    <p:sldId id="798" r:id="rId10"/>
    <p:sldId id="686" r:id="rId11"/>
    <p:sldId id="792" r:id="rId12"/>
    <p:sldId id="793" r:id="rId13"/>
    <p:sldId id="794" r:id="rId14"/>
    <p:sldId id="795" r:id="rId15"/>
    <p:sldId id="776"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4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92" autoAdjust="0"/>
    <p:restoredTop sz="90199" autoAdjust="0"/>
  </p:normalViewPr>
  <p:slideViewPr>
    <p:cSldViewPr>
      <p:cViewPr>
        <p:scale>
          <a:sx n="80" d="100"/>
          <a:sy n="80" d="100"/>
        </p:scale>
        <p:origin x="-72" y="-6"/>
      </p:cViewPr>
      <p:guideLst>
        <p:guide orient="horz" pos="2880"/>
        <p:guide orient="horz" pos="2160"/>
        <p:guide orient="horz" pos="1440"/>
        <p:guide pos="1968"/>
        <p:guide pos="3840"/>
        <p:guide pos="2880"/>
        <p:guide pos="1392"/>
      </p:guideLst>
    </p:cSldViewPr>
  </p:slideViewPr>
  <p:notesTextViewPr>
    <p:cViewPr>
      <p:scale>
        <a:sx n="1" d="1"/>
        <a:sy n="1" d="1"/>
      </p:scale>
      <p:origin x="0" y="0"/>
    </p:cViewPr>
  </p:notesTextViewPr>
  <p:sorterViewPr>
    <p:cViewPr>
      <p:scale>
        <a:sx n="70" d="100"/>
        <a:sy n="70" d="100"/>
      </p:scale>
      <p:origin x="0" y="0"/>
    </p:cViewPr>
  </p:sorterViewPr>
  <p:notesViewPr>
    <p:cSldViewPr showGuides="1">
      <p:cViewPr varScale="1">
        <p:scale>
          <a:sx n="60" d="100"/>
          <a:sy n="60" d="100"/>
        </p:scale>
        <p:origin x="-219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Office.share.org\shared\Ithaka_NJ228\Portico\Publisher%20Relations\Presentations\D-coll%20growt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view3D>
      <c:rotX val="15"/>
      <c:rotY val="20"/>
      <c:rAngAx val="1"/>
    </c:view3D>
    <c:floor>
      <c:thickness val="0"/>
    </c:floor>
    <c:sideWall>
      <c:thickness val="0"/>
    </c:sideWall>
    <c:backWall>
      <c:thickness val="0"/>
    </c:backWall>
    <c:plotArea>
      <c:layout/>
      <c:area3DChart>
        <c:grouping val="stacked"/>
        <c:varyColors val="0"/>
        <c:ser>
          <c:idx val="0"/>
          <c:order val="0"/>
          <c:tx>
            <c:strRef>
              <c:f>Sheet1!$A$2</c:f>
              <c:strCache>
                <c:ptCount val="1"/>
                <c:pt idx="0">
                  <c:v>Gale</c:v>
                </c:pt>
              </c:strCache>
            </c:strRef>
          </c:tx>
          <c:cat>
            <c:numRef>
              <c:f>Sheet1!$B$1:$E$1</c:f>
              <c:numCache>
                <c:formatCode>General</c:formatCode>
                <c:ptCount val="4"/>
                <c:pt idx="0">
                  <c:v>2009</c:v>
                </c:pt>
                <c:pt idx="1">
                  <c:v>2010</c:v>
                </c:pt>
                <c:pt idx="2">
                  <c:v>2011</c:v>
                </c:pt>
                <c:pt idx="3">
                  <c:v>2012</c:v>
                </c:pt>
              </c:numCache>
            </c:numRef>
          </c:cat>
          <c:val>
            <c:numRef>
              <c:f>Sheet1!$B$2:$E$2</c:f>
              <c:numCache>
                <c:formatCode>General</c:formatCode>
                <c:ptCount val="4"/>
                <c:pt idx="0">
                  <c:v>10</c:v>
                </c:pt>
                <c:pt idx="1">
                  <c:v>13</c:v>
                </c:pt>
                <c:pt idx="2">
                  <c:v>14</c:v>
                </c:pt>
                <c:pt idx="3">
                  <c:v>16</c:v>
                </c:pt>
              </c:numCache>
            </c:numRef>
          </c:val>
        </c:ser>
        <c:ser>
          <c:idx val="1"/>
          <c:order val="1"/>
          <c:tx>
            <c:strRef>
              <c:f>Sheet1!$A$3</c:f>
              <c:strCache>
                <c:ptCount val="1"/>
                <c:pt idx="0">
                  <c:v>AMDigital</c:v>
                </c:pt>
              </c:strCache>
            </c:strRef>
          </c:tx>
          <c:cat>
            <c:numRef>
              <c:f>Sheet1!$B$1:$E$1</c:f>
              <c:numCache>
                <c:formatCode>General</c:formatCode>
                <c:ptCount val="4"/>
                <c:pt idx="0">
                  <c:v>2009</c:v>
                </c:pt>
                <c:pt idx="1">
                  <c:v>2010</c:v>
                </c:pt>
                <c:pt idx="2">
                  <c:v>2011</c:v>
                </c:pt>
                <c:pt idx="3">
                  <c:v>2012</c:v>
                </c:pt>
              </c:numCache>
            </c:numRef>
          </c:cat>
          <c:val>
            <c:numRef>
              <c:f>Sheet1!$B$3:$E$3</c:f>
              <c:numCache>
                <c:formatCode>General</c:formatCode>
                <c:ptCount val="4"/>
                <c:pt idx="0">
                  <c:v>0</c:v>
                </c:pt>
                <c:pt idx="1">
                  <c:v>26</c:v>
                </c:pt>
                <c:pt idx="2">
                  <c:v>31</c:v>
                </c:pt>
                <c:pt idx="3">
                  <c:v>38</c:v>
                </c:pt>
              </c:numCache>
            </c:numRef>
          </c:val>
        </c:ser>
        <c:dLbls>
          <c:showLegendKey val="0"/>
          <c:showVal val="0"/>
          <c:showCatName val="0"/>
          <c:showSerName val="0"/>
          <c:showPercent val="0"/>
          <c:showBubbleSize val="0"/>
        </c:dLbls>
        <c:axId val="132424832"/>
        <c:axId val="132426368"/>
        <c:axId val="0"/>
      </c:area3DChart>
      <c:catAx>
        <c:axId val="132424832"/>
        <c:scaling>
          <c:orientation val="minMax"/>
        </c:scaling>
        <c:delete val="0"/>
        <c:axPos val="b"/>
        <c:numFmt formatCode="General" sourceLinked="1"/>
        <c:majorTickMark val="out"/>
        <c:minorTickMark val="none"/>
        <c:tickLblPos val="nextTo"/>
        <c:crossAx val="132426368"/>
        <c:crosses val="autoZero"/>
        <c:auto val="1"/>
        <c:lblAlgn val="ctr"/>
        <c:lblOffset val="100"/>
        <c:noMultiLvlLbl val="0"/>
      </c:catAx>
      <c:valAx>
        <c:axId val="132426368"/>
        <c:scaling>
          <c:orientation val="minMax"/>
        </c:scaling>
        <c:delete val="0"/>
        <c:axPos val="l"/>
        <c:majorGridlines/>
        <c:numFmt formatCode="General" sourceLinked="1"/>
        <c:majorTickMark val="out"/>
        <c:minorTickMark val="none"/>
        <c:tickLblPos val="nextTo"/>
        <c:crossAx val="132424832"/>
        <c:crosses val="autoZero"/>
        <c:crossBetween val="midCat"/>
      </c:val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1D6728-9E8A-479C-8F5C-809434070094}"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4C2A520C-C210-4B35-98A2-22F6E49E0410}">
      <dgm:prSet phldrT="[Text]" custT="1"/>
      <dgm:spPr/>
      <dgm:t>
        <a:bodyPr/>
        <a:lstStyle/>
        <a:p>
          <a:pPr algn="l"/>
          <a:r>
            <a:rPr lang="en-US" sz="1800" b="1" i="0" dirty="0" smtClean="0">
              <a:latin typeface="Century Gothic" pitchFamily="34" charset="0"/>
            </a:rPr>
            <a:t>Usability</a:t>
          </a:r>
          <a:endParaRPr lang="en-US" sz="1800" b="1" dirty="0">
            <a:latin typeface="Century Gothic" pitchFamily="34" charset="0"/>
          </a:endParaRPr>
        </a:p>
      </dgm:t>
    </dgm:pt>
    <dgm:pt modelId="{BF6F25F9-D5D4-4C01-B8FF-6FAD97388F94}" type="parTrans" cxnId="{DD3F9146-0808-4C27-8ADD-B5B1CA94A4B3}">
      <dgm:prSet/>
      <dgm:spPr/>
      <dgm:t>
        <a:bodyPr/>
        <a:lstStyle/>
        <a:p>
          <a:endParaRPr lang="en-US" sz="2000">
            <a:latin typeface="Century Gothic" pitchFamily="34" charset="0"/>
          </a:endParaRPr>
        </a:p>
      </dgm:t>
    </dgm:pt>
    <dgm:pt modelId="{0BADECA7-254C-4B68-BE35-BD4409BF379E}" type="sibTrans" cxnId="{DD3F9146-0808-4C27-8ADD-B5B1CA94A4B3}">
      <dgm:prSet/>
      <dgm:spPr/>
      <dgm:t>
        <a:bodyPr/>
        <a:lstStyle/>
        <a:p>
          <a:endParaRPr lang="en-US" sz="2000">
            <a:latin typeface="Century Gothic" pitchFamily="34" charset="0"/>
          </a:endParaRPr>
        </a:p>
      </dgm:t>
    </dgm:pt>
    <dgm:pt modelId="{B8EF1B60-1CA1-46FF-9B2D-D93A8EF1E680}">
      <dgm:prSet custT="1"/>
      <dgm:spPr/>
      <dgm:t>
        <a:bodyPr/>
        <a:lstStyle/>
        <a:p>
          <a:pPr algn="l"/>
          <a:r>
            <a:rPr lang="en-US" sz="1800" b="1" i="0" dirty="0" smtClean="0">
              <a:latin typeface="Century Gothic" pitchFamily="34" charset="0"/>
            </a:rPr>
            <a:t>Authenticity</a:t>
          </a:r>
          <a:endParaRPr lang="en-US" sz="1800" b="1" i="0" dirty="0">
            <a:latin typeface="Century Gothic" pitchFamily="34" charset="0"/>
          </a:endParaRPr>
        </a:p>
      </dgm:t>
    </dgm:pt>
    <dgm:pt modelId="{F4796CFC-1E6E-4C96-8AAD-4C60438B5819}" type="parTrans" cxnId="{F8BE6279-7665-4AE8-823F-21B72D338E16}">
      <dgm:prSet/>
      <dgm:spPr/>
      <dgm:t>
        <a:bodyPr/>
        <a:lstStyle/>
        <a:p>
          <a:endParaRPr lang="en-US" sz="2000">
            <a:latin typeface="Century Gothic" pitchFamily="34" charset="0"/>
          </a:endParaRPr>
        </a:p>
      </dgm:t>
    </dgm:pt>
    <dgm:pt modelId="{86286CC3-2AB9-4D5C-BE66-0B6A2D605238}" type="sibTrans" cxnId="{F8BE6279-7665-4AE8-823F-21B72D338E16}">
      <dgm:prSet/>
      <dgm:spPr/>
      <dgm:t>
        <a:bodyPr/>
        <a:lstStyle/>
        <a:p>
          <a:endParaRPr lang="en-US" sz="2000">
            <a:latin typeface="Century Gothic" pitchFamily="34" charset="0"/>
          </a:endParaRPr>
        </a:p>
      </dgm:t>
    </dgm:pt>
    <dgm:pt modelId="{984F767B-8278-4E84-8FBD-BA299E32742F}">
      <dgm:prSet custT="1"/>
      <dgm:spPr/>
      <dgm:t>
        <a:bodyPr/>
        <a:lstStyle/>
        <a:p>
          <a:pPr algn="l"/>
          <a:r>
            <a:rPr lang="en-US" sz="1800" b="1" i="0" dirty="0" smtClean="0">
              <a:latin typeface="Century Gothic" pitchFamily="34" charset="0"/>
            </a:rPr>
            <a:t>Discoverability</a:t>
          </a:r>
          <a:endParaRPr lang="en-US" sz="1800" b="1" i="0" dirty="0">
            <a:latin typeface="Century Gothic" pitchFamily="34" charset="0"/>
          </a:endParaRPr>
        </a:p>
      </dgm:t>
    </dgm:pt>
    <dgm:pt modelId="{62697E8A-39EE-470D-B6FE-D96123469094}" type="parTrans" cxnId="{4E336EA3-9658-4702-8CBB-10C92E61162D}">
      <dgm:prSet/>
      <dgm:spPr/>
      <dgm:t>
        <a:bodyPr/>
        <a:lstStyle/>
        <a:p>
          <a:endParaRPr lang="en-US" sz="2000">
            <a:latin typeface="Century Gothic" pitchFamily="34" charset="0"/>
          </a:endParaRPr>
        </a:p>
      </dgm:t>
    </dgm:pt>
    <dgm:pt modelId="{F91CD517-938C-4FBB-AFF6-CA4E893C190D}" type="sibTrans" cxnId="{4E336EA3-9658-4702-8CBB-10C92E61162D}">
      <dgm:prSet/>
      <dgm:spPr/>
      <dgm:t>
        <a:bodyPr/>
        <a:lstStyle/>
        <a:p>
          <a:endParaRPr lang="en-US" sz="2000">
            <a:latin typeface="Century Gothic" pitchFamily="34" charset="0"/>
          </a:endParaRPr>
        </a:p>
      </dgm:t>
    </dgm:pt>
    <dgm:pt modelId="{F4E2EFCD-1FE1-4316-94B6-5AAA06415671}">
      <dgm:prSet custT="1"/>
      <dgm:spPr/>
      <dgm:t>
        <a:bodyPr/>
        <a:lstStyle/>
        <a:p>
          <a:pPr algn="l"/>
          <a:r>
            <a:rPr lang="en-US" sz="1800" b="1" i="0" dirty="0" smtClean="0">
              <a:latin typeface="Century Gothic" pitchFamily="34" charset="0"/>
            </a:rPr>
            <a:t>Accessibility</a:t>
          </a:r>
          <a:endParaRPr lang="en-US" sz="1800" b="1" i="0" dirty="0">
            <a:latin typeface="Century Gothic" pitchFamily="34" charset="0"/>
          </a:endParaRPr>
        </a:p>
      </dgm:t>
    </dgm:pt>
    <dgm:pt modelId="{E3F351B2-A8A7-4410-A8BD-48314CBFDCAE}" type="parTrans" cxnId="{17E336D7-40F0-4C8D-BD81-D1221A5FB262}">
      <dgm:prSet/>
      <dgm:spPr/>
      <dgm:t>
        <a:bodyPr/>
        <a:lstStyle/>
        <a:p>
          <a:endParaRPr lang="en-US" sz="2000">
            <a:latin typeface="Century Gothic" pitchFamily="34" charset="0"/>
          </a:endParaRPr>
        </a:p>
      </dgm:t>
    </dgm:pt>
    <dgm:pt modelId="{866F3DCB-2CF4-4DC8-9250-6A3F6376E92E}" type="sibTrans" cxnId="{17E336D7-40F0-4C8D-BD81-D1221A5FB262}">
      <dgm:prSet/>
      <dgm:spPr/>
      <dgm:t>
        <a:bodyPr/>
        <a:lstStyle/>
        <a:p>
          <a:endParaRPr lang="en-US" sz="2000">
            <a:latin typeface="Century Gothic" pitchFamily="34" charset="0"/>
          </a:endParaRPr>
        </a:p>
      </dgm:t>
    </dgm:pt>
    <dgm:pt modelId="{859A5CDA-5910-4E36-AC80-D5132BACA1EF}">
      <dgm:prSet phldrT="[Text]" custT="1"/>
      <dgm:spPr/>
      <dgm:t>
        <a:bodyPr/>
        <a:lstStyle/>
        <a:p>
          <a:r>
            <a:rPr lang="en-US" sz="1600" b="0" i="0" dirty="0" smtClean="0">
              <a:solidFill>
                <a:schemeClr val="bg2">
                  <a:lumMod val="50000"/>
                </a:schemeClr>
              </a:solidFill>
              <a:latin typeface="Century Gothic" pitchFamily="34" charset="0"/>
            </a:rPr>
            <a:t>the intellectual content of the item must remain usable via the delivery mechanism of current technology</a:t>
          </a:r>
          <a:endParaRPr lang="en-US" sz="1600" dirty="0">
            <a:solidFill>
              <a:schemeClr val="bg2">
                <a:lumMod val="50000"/>
              </a:schemeClr>
            </a:solidFill>
            <a:latin typeface="Century Gothic" pitchFamily="34" charset="0"/>
          </a:endParaRPr>
        </a:p>
      </dgm:t>
    </dgm:pt>
    <dgm:pt modelId="{C0779EE1-5989-4CAE-B052-F7A51462EDBD}" type="parTrans" cxnId="{9C0C2E59-EA17-4A15-9753-E2439D342C14}">
      <dgm:prSet/>
      <dgm:spPr/>
      <dgm:t>
        <a:bodyPr/>
        <a:lstStyle/>
        <a:p>
          <a:endParaRPr lang="en-US" sz="2000">
            <a:latin typeface="Century Gothic" pitchFamily="34" charset="0"/>
          </a:endParaRPr>
        </a:p>
      </dgm:t>
    </dgm:pt>
    <dgm:pt modelId="{A9FFD52D-5977-4581-9EFE-1A1132E8DEF6}" type="sibTrans" cxnId="{9C0C2E59-EA17-4A15-9753-E2439D342C14}">
      <dgm:prSet/>
      <dgm:spPr/>
      <dgm:t>
        <a:bodyPr/>
        <a:lstStyle/>
        <a:p>
          <a:endParaRPr lang="en-US" sz="2000">
            <a:latin typeface="Century Gothic" pitchFamily="34" charset="0"/>
          </a:endParaRPr>
        </a:p>
      </dgm:t>
    </dgm:pt>
    <dgm:pt modelId="{5B612A29-E5B1-45D4-A1D1-020FD81FF895}">
      <dgm:prSet custT="1"/>
      <dgm:spPr/>
      <dgm:t>
        <a:bodyPr/>
        <a:lstStyle/>
        <a:p>
          <a:r>
            <a:rPr lang="en-US" sz="1600" b="0" i="0" dirty="0" smtClean="0">
              <a:solidFill>
                <a:schemeClr val="bg2">
                  <a:lumMod val="50000"/>
                </a:schemeClr>
              </a:solidFill>
              <a:latin typeface="Century Gothic" pitchFamily="34" charset="0"/>
            </a:rPr>
            <a:t>the provenance of the content must be proven and the content an authentic replica of the original</a:t>
          </a:r>
          <a:endParaRPr lang="en-US" sz="1600" b="0" i="0" dirty="0">
            <a:solidFill>
              <a:schemeClr val="bg2">
                <a:lumMod val="50000"/>
              </a:schemeClr>
            </a:solidFill>
            <a:latin typeface="Century Gothic" pitchFamily="34" charset="0"/>
          </a:endParaRPr>
        </a:p>
      </dgm:t>
    </dgm:pt>
    <dgm:pt modelId="{F65C07E5-2029-475C-86EB-68FF7B74CF11}" type="parTrans" cxnId="{2F5103BA-84C5-4D34-AC9D-9168B55D1B1D}">
      <dgm:prSet/>
      <dgm:spPr/>
      <dgm:t>
        <a:bodyPr/>
        <a:lstStyle/>
        <a:p>
          <a:endParaRPr lang="en-US" sz="2000">
            <a:latin typeface="Century Gothic" pitchFamily="34" charset="0"/>
          </a:endParaRPr>
        </a:p>
      </dgm:t>
    </dgm:pt>
    <dgm:pt modelId="{5F408CF3-4111-4498-A364-DD86207EA47F}" type="sibTrans" cxnId="{2F5103BA-84C5-4D34-AC9D-9168B55D1B1D}">
      <dgm:prSet/>
      <dgm:spPr/>
      <dgm:t>
        <a:bodyPr/>
        <a:lstStyle/>
        <a:p>
          <a:endParaRPr lang="en-US" sz="2000">
            <a:latin typeface="Century Gothic" pitchFamily="34" charset="0"/>
          </a:endParaRPr>
        </a:p>
      </dgm:t>
    </dgm:pt>
    <dgm:pt modelId="{E561569F-DF30-41FE-9A5A-71C364CCA360}">
      <dgm:prSet custT="1"/>
      <dgm:spPr/>
      <dgm:t>
        <a:bodyPr/>
        <a:lstStyle/>
        <a:p>
          <a:r>
            <a:rPr lang="en-US" sz="1600" b="0" i="0" dirty="0" smtClean="0">
              <a:solidFill>
                <a:schemeClr val="bg2">
                  <a:lumMod val="50000"/>
                </a:schemeClr>
              </a:solidFill>
              <a:latin typeface="Century Gothic" pitchFamily="34" charset="0"/>
            </a:rPr>
            <a:t>the content must have logical bibliographic metadata so that it can be found by end users through time</a:t>
          </a:r>
          <a:endParaRPr lang="en-US" sz="1600" b="0" i="0" dirty="0">
            <a:solidFill>
              <a:schemeClr val="bg2">
                <a:lumMod val="50000"/>
              </a:schemeClr>
            </a:solidFill>
            <a:latin typeface="Century Gothic" pitchFamily="34" charset="0"/>
          </a:endParaRPr>
        </a:p>
      </dgm:t>
    </dgm:pt>
    <dgm:pt modelId="{3B7583BE-ADC4-430E-8188-2CA2C1E329F6}" type="parTrans" cxnId="{8A6148BF-1621-4A68-8BC7-23E5BA3500B9}">
      <dgm:prSet/>
      <dgm:spPr/>
      <dgm:t>
        <a:bodyPr/>
        <a:lstStyle/>
        <a:p>
          <a:endParaRPr lang="en-US" sz="2000">
            <a:latin typeface="Century Gothic" pitchFamily="34" charset="0"/>
          </a:endParaRPr>
        </a:p>
      </dgm:t>
    </dgm:pt>
    <dgm:pt modelId="{19C8CF76-8ECC-4E0B-9508-B3A575672CD4}" type="sibTrans" cxnId="{8A6148BF-1621-4A68-8BC7-23E5BA3500B9}">
      <dgm:prSet/>
      <dgm:spPr/>
      <dgm:t>
        <a:bodyPr/>
        <a:lstStyle/>
        <a:p>
          <a:endParaRPr lang="en-US" sz="2000">
            <a:latin typeface="Century Gothic" pitchFamily="34" charset="0"/>
          </a:endParaRPr>
        </a:p>
      </dgm:t>
    </dgm:pt>
    <dgm:pt modelId="{CB21185E-8BE1-41D5-A0B3-DB5745ACFE12}">
      <dgm:prSet custT="1"/>
      <dgm:spPr/>
      <dgm:t>
        <a:bodyPr/>
        <a:lstStyle/>
        <a:p>
          <a:r>
            <a:rPr lang="en-US" sz="1600" b="0" i="0" smtClean="0">
              <a:solidFill>
                <a:schemeClr val="bg2">
                  <a:lumMod val="50000"/>
                </a:schemeClr>
              </a:solidFill>
              <a:latin typeface="Century Gothic" pitchFamily="34" charset="0"/>
            </a:rPr>
            <a:t>the </a:t>
          </a:r>
          <a:r>
            <a:rPr lang="en-US" sz="1600" b="0" i="0" dirty="0" smtClean="0">
              <a:solidFill>
                <a:schemeClr val="bg2">
                  <a:lumMod val="50000"/>
                </a:schemeClr>
              </a:solidFill>
              <a:latin typeface="Century Gothic" pitchFamily="34" charset="0"/>
            </a:rPr>
            <a:t>content must be available for use to the appropriate community</a:t>
          </a:r>
          <a:endParaRPr lang="en-US" sz="1600" b="0" i="0" dirty="0">
            <a:solidFill>
              <a:schemeClr val="bg2">
                <a:lumMod val="50000"/>
              </a:schemeClr>
            </a:solidFill>
            <a:latin typeface="Century Gothic" pitchFamily="34" charset="0"/>
          </a:endParaRPr>
        </a:p>
      </dgm:t>
    </dgm:pt>
    <dgm:pt modelId="{24EE8840-BC58-49A7-9E73-A003199FA397}" type="parTrans" cxnId="{3FF0415E-2A69-4BF8-9E82-D328EBED88AA}">
      <dgm:prSet/>
      <dgm:spPr/>
      <dgm:t>
        <a:bodyPr/>
        <a:lstStyle/>
        <a:p>
          <a:endParaRPr lang="en-US" sz="2000">
            <a:latin typeface="Century Gothic" pitchFamily="34" charset="0"/>
          </a:endParaRPr>
        </a:p>
      </dgm:t>
    </dgm:pt>
    <dgm:pt modelId="{D808697A-7F63-4D0A-950D-4A26CA6D1DB1}" type="sibTrans" cxnId="{3FF0415E-2A69-4BF8-9E82-D328EBED88AA}">
      <dgm:prSet/>
      <dgm:spPr/>
      <dgm:t>
        <a:bodyPr/>
        <a:lstStyle/>
        <a:p>
          <a:endParaRPr lang="en-US" sz="2000">
            <a:latin typeface="Century Gothic" pitchFamily="34" charset="0"/>
          </a:endParaRPr>
        </a:p>
      </dgm:t>
    </dgm:pt>
    <dgm:pt modelId="{D538BD99-177C-44E6-BF97-83EE023CDCC0}" type="pres">
      <dgm:prSet presAssocID="{831D6728-9E8A-479C-8F5C-809434070094}" presName="Name0" presStyleCnt="0">
        <dgm:presLayoutVars>
          <dgm:dir/>
          <dgm:animLvl val="lvl"/>
          <dgm:resizeHandles val="exact"/>
        </dgm:presLayoutVars>
      </dgm:prSet>
      <dgm:spPr/>
      <dgm:t>
        <a:bodyPr/>
        <a:lstStyle/>
        <a:p>
          <a:endParaRPr lang="en-US"/>
        </a:p>
      </dgm:t>
    </dgm:pt>
    <dgm:pt modelId="{7E7457F8-004E-4D59-9D8B-1F787B8BF808}" type="pres">
      <dgm:prSet presAssocID="{4C2A520C-C210-4B35-98A2-22F6E49E0410}" presName="composite" presStyleCnt="0"/>
      <dgm:spPr/>
      <dgm:t>
        <a:bodyPr/>
        <a:lstStyle/>
        <a:p>
          <a:endParaRPr lang="en-US"/>
        </a:p>
      </dgm:t>
    </dgm:pt>
    <dgm:pt modelId="{1E804934-CA3F-4EEE-B6FB-8D9C2C488991}" type="pres">
      <dgm:prSet presAssocID="{4C2A520C-C210-4B35-98A2-22F6E49E0410}" presName="parTx" presStyleLbl="alignNode1" presStyleIdx="0" presStyleCnt="4">
        <dgm:presLayoutVars>
          <dgm:chMax val="0"/>
          <dgm:chPref val="0"/>
          <dgm:bulletEnabled val="1"/>
        </dgm:presLayoutVars>
      </dgm:prSet>
      <dgm:spPr/>
      <dgm:t>
        <a:bodyPr/>
        <a:lstStyle/>
        <a:p>
          <a:endParaRPr lang="en-US"/>
        </a:p>
      </dgm:t>
    </dgm:pt>
    <dgm:pt modelId="{06E1C31B-7364-433B-B888-1F6A03D81911}" type="pres">
      <dgm:prSet presAssocID="{4C2A520C-C210-4B35-98A2-22F6E49E0410}" presName="desTx" presStyleLbl="alignAccFollowNode1" presStyleIdx="0" presStyleCnt="4">
        <dgm:presLayoutVars>
          <dgm:bulletEnabled val="1"/>
        </dgm:presLayoutVars>
      </dgm:prSet>
      <dgm:spPr/>
      <dgm:t>
        <a:bodyPr/>
        <a:lstStyle/>
        <a:p>
          <a:endParaRPr lang="en-US"/>
        </a:p>
      </dgm:t>
    </dgm:pt>
    <dgm:pt modelId="{C9279230-A581-4320-B57B-F9DC5E478536}" type="pres">
      <dgm:prSet presAssocID="{0BADECA7-254C-4B68-BE35-BD4409BF379E}" presName="space" presStyleCnt="0"/>
      <dgm:spPr/>
      <dgm:t>
        <a:bodyPr/>
        <a:lstStyle/>
        <a:p>
          <a:endParaRPr lang="en-US"/>
        </a:p>
      </dgm:t>
    </dgm:pt>
    <dgm:pt modelId="{66D68D3E-4E03-4B75-965B-7D7ABD92279D}" type="pres">
      <dgm:prSet presAssocID="{B8EF1B60-1CA1-46FF-9B2D-D93A8EF1E680}" presName="composite" presStyleCnt="0"/>
      <dgm:spPr/>
      <dgm:t>
        <a:bodyPr/>
        <a:lstStyle/>
        <a:p>
          <a:endParaRPr lang="en-US"/>
        </a:p>
      </dgm:t>
    </dgm:pt>
    <dgm:pt modelId="{ADB8993B-FAC1-4DAA-BD98-1E34996BF392}" type="pres">
      <dgm:prSet presAssocID="{B8EF1B60-1CA1-46FF-9B2D-D93A8EF1E680}" presName="parTx" presStyleLbl="alignNode1" presStyleIdx="1" presStyleCnt="4">
        <dgm:presLayoutVars>
          <dgm:chMax val="0"/>
          <dgm:chPref val="0"/>
          <dgm:bulletEnabled val="1"/>
        </dgm:presLayoutVars>
      </dgm:prSet>
      <dgm:spPr/>
      <dgm:t>
        <a:bodyPr/>
        <a:lstStyle/>
        <a:p>
          <a:endParaRPr lang="en-US"/>
        </a:p>
      </dgm:t>
    </dgm:pt>
    <dgm:pt modelId="{2D155A37-D8E9-47CC-9088-B1170CB836CA}" type="pres">
      <dgm:prSet presAssocID="{B8EF1B60-1CA1-46FF-9B2D-D93A8EF1E680}" presName="desTx" presStyleLbl="alignAccFollowNode1" presStyleIdx="1" presStyleCnt="4">
        <dgm:presLayoutVars>
          <dgm:bulletEnabled val="1"/>
        </dgm:presLayoutVars>
      </dgm:prSet>
      <dgm:spPr/>
      <dgm:t>
        <a:bodyPr/>
        <a:lstStyle/>
        <a:p>
          <a:endParaRPr lang="en-US"/>
        </a:p>
      </dgm:t>
    </dgm:pt>
    <dgm:pt modelId="{36B352D4-E552-4276-9217-EC1B2D73B37D}" type="pres">
      <dgm:prSet presAssocID="{86286CC3-2AB9-4D5C-BE66-0B6A2D605238}" presName="space" presStyleCnt="0"/>
      <dgm:spPr/>
      <dgm:t>
        <a:bodyPr/>
        <a:lstStyle/>
        <a:p>
          <a:endParaRPr lang="en-US"/>
        </a:p>
      </dgm:t>
    </dgm:pt>
    <dgm:pt modelId="{F472C334-7AE9-4303-A3ED-38E634CB4EF2}" type="pres">
      <dgm:prSet presAssocID="{984F767B-8278-4E84-8FBD-BA299E32742F}" presName="composite" presStyleCnt="0"/>
      <dgm:spPr/>
      <dgm:t>
        <a:bodyPr/>
        <a:lstStyle/>
        <a:p>
          <a:endParaRPr lang="en-US"/>
        </a:p>
      </dgm:t>
    </dgm:pt>
    <dgm:pt modelId="{8C8F9F51-FBAE-4061-8E46-9AEDC77881E3}" type="pres">
      <dgm:prSet presAssocID="{984F767B-8278-4E84-8FBD-BA299E32742F}" presName="parTx" presStyleLbl="alignNode1" presStyleIdx="2" presStyleCnt="4">
        <dgm:presLayoutVars>
          <dgm:chMax val="0"/>
          <dgm:chPref val="0"/>
          <dgm:bulletEnabled val="1"/>
        </dgm:presLayoutVars>
      </dgm:prSet>
      <dgm:spPr/>
      <dgm:t>
        <a:bodyPr/>
        <a:lstStyle/>
        <a:p>
          <a:endParaRPr lang="en-US"/>
        </a:p>
      </dgm:t>
    </dgm:pt>
    <dgm:pt modelId="{F6E23386-1607-4F46-A2A5-83072DEFA823}" type="pres">
      <dgm:prSet presAssocID="{984F767B-8278-4E84-8FBD-BA299E32742F}" presName="desTx" presStyleLbl="alignAccFollowNode1" presStyleIdx="2" presStyleCnt="4">
        <dgm:presLayoutVars>
          <dgm:bulletEnabled val="1"/>
        </dgm:presLayoutVars>
      </dgm:prSet>
      <dgm:spPr/>
      <dgm:t>
        <a:bodyPr/>
        <a:lstStyle/>
        <a:p>
          <a:endParaRPr lang="en-US"/>
        </a:p>
      </dgm:t>
    </dgm:pt>
    <dgm:pt modelId="{9770733F-8723-4F8B-BB2C-8C06EA80D596}" type="pres">
      <dgm:prSet presAssocID="{F91CD517-938C-4FBB-AFF6-CA4E893C190D}" presName="space" presStyleCnt="0"/>
      <dgm:spPr/>
      <dgm:t>
        <a:bodyPr/>
        <a:lstStyle/>
        <a:p>
          <a:endParaRPr lang="en-US"/>
        </a:p>
      </dgm:t>
    </dgm:pt>
    <dgm:pt modelId="{F0A1958B-B398-4219-8227-A2CFF809F116}" type="pres">
      <dgm:prSet presAssocID="{F4E2EFCD-1FE1-4316-94B6-5AAA06415671}" presName="composite" presStyleCnt="0"/>
      <dgm:spPr/>
      <dgm:t>
        <a:bodyPr/>
        <a:lstStyle/>
        <a:p>
          <a:endParaRPr lang="en-US"/>
        </a:p>
      </dgm:t>
    </dgm:pt>
    <dgm:pt modelId="{D54286F3-C77A-47CC-AE67-F38919C4163D}" type="pres">
      <dgm:prSet presAssocID="{F4E2EFCD-1FE1-4316-94B6-5AAA06415671}" presName="parTx" presStyleLbl="alignNode1" presStyleIdx="3" presStyleCnt="4">
        <dgm:presLayoutVars>
          <dgm:chMax val="0"/>
          <dgm:chPref val="0"/>
          <dgm:bulletEnabled val="1"/>
        </dgm:presLayoutVars>
      </dgm:prSet>
      <dgm:spPr/>
      <dgm:t>
        <a:bodyPr/>
        <a:lstStyle/>
        <a:p>
          <a:endParaRPr lang="en-US"/>
        </a:p>
      </dgm:t>
    </dgm:pt>
    <dgm:pt modelId="{09F8083A-82D7-4C2A-806D-CE2D900BC0DA}" type="pres">
      <dgm:prSet presAssocID="{F4E2EFCD-1FE1-4316-94B6-5AAA06415671}" presName="desTx" presStyleLbl="alignAccFollowNode1" presStyleIdx="3" presStyleCnt="4">
        <dgm:presLayoutVars>
          <dgm:bulletEnabled val="1"/>
        </dgm:presLayoutVars>
      </dgm:prSet>
      <dgm:spPr/>
      <dgm:t>
        <a:bodyPr/>
        <a:lstStyle/>
        <a:p>
          <a:endParaRPr lang="en-US"/>
        </a:p>
      </dgm:t>
    </dgm:pt>
  </dgm:ptLst>
  <dgm:cxnLst>
    <dgm:cxn modelId="{9C0C2E59-EA17-4A15-9753-E2439D342C14}" srcId="{4C2A520C-C210-4B35-98A2-22F6E49E0410}" destId="{859A5CDA-5910-4E36-AC80-D5132BACA1EF}" srcOrd="0" destOrd="0" parTransId="{C0779EE1-5989-4CAE-B052-F7A51462EDBD}" sibTransId="{A9FFD52D-5977-4581-9EFE-1A1132E8DEF6}"/>
    <dgm:cxn modelId="{043CB113-170D-4F88-A32E-9E7F2DC2B617}" type="presOf" srcId="{B8EF1B60-1CA1-46FF-9B2D-D93A8EF1E680}" destId="{ADB8993B-FAC1-4DAA-BD98-1E34996BF392}" srcOrd="0" destOrd="0" presId="urn:microsoft.com/office/officeart/2005/8/layout/hList1"/>
    <dgm:cxn modelId="{5BF47906-3285-4A9E-A7EE-1E14405A1CBA}" type="presOf" srcId="{831D6728-9E8A-479C-8F5C-809434070094}" destId="{D538BD99-177C-44E6-BF97-83EE023CDCC0}" srcOrd="0" destOrd="0" presId="urn:microsoft.com/office/officeart/2005/8/layout/hList1"/>
    <dgm:cxn modelId="{CE471077-158B-4947-94D8-3B0F2E591D7A}" type="presOf" srcId="{E561569F-DF30-41FE-9A5A-71C364CCA360}" destId="{F6E23386-1607-4F46-A2A5-83072DEFA823}" srcOrd="0" destOrd="0" presId="urn:microsoft.com/office/officeart/2005/8/layout/hList1"/>
    <dgm:cxn modelId="{17E336D7-40F0-4C8D-BD81-D1221A5FB262}" srcId="{831D6728-9E8A-479C-8F5C-809434070094}" destId="{F4E2EFCD-1FE1-4316-94B6-5AAA06415671}" srcOrd="3" destOrd="0" parTransId="{E3F351B2-A8A7-4410-A8BD-48314CBFDCAE}" sibTransId="{866F3DCB-2CF4-4DC8-9250-6A3F6376E92E}"/>
    <dgm:cxn modelId="{AA2C4734-8EB1-4106-B253-8E8681EB502E}" type="presOf" srcId="{859A5CDA-5910-4E36-AC80-D5132BACA1EF}" destId="{06E1C31B-7364-433B-B888-1F6A03D81911}" srcOrd="0" destOrd="0" presId="urn:microsoft.com/office/officeart/2005/8/layout/hList1"/>
    <dgm:cxn modelId="{3CF7B6AF-2F87-4BF6-8BA8-D1A303AEA296}" type="presOf" srcId="{4C2A520C-C210-4B35-98A2-22F6E49E0410}" destId="{1E804934-CA3F-4EEE-B6FB-8D9C2C488991}" srcOrd="0" destOrd="0" presId="urn:microsoft.com/office/officeart/2005/8/layout/hList1"/>
    <dgm:cxn modelId="{8A6148BF-1621-4A68-8BC7-23E5BA3500B9}" srcId="{984F767B-8278-4E84-8FBD-BA299E32742F}" destId="{E561569F-DF30-41FE-9A5A-71C364CCA360}" srcOrd="0" destOrd="0" parTransId="{3B7583BE-ADC4-430E-8188-2CA2C1E329F6}" sibTransId="{19C8CF76-8ECC-4E0B-9508-B3A575672CD4}"/>
    <dgm:cxn modelId="{FBDFFC33-0D7C-443E-B498-696E7320A6C3}" type="presOf" srcId="{5B612A29-E5B1-45D4-A1D1-020FD81FF895}" destId="{2D155A37-D8E9-47CC-9088-B1170CB836CA}" srcOrd="0" destOrd="0" presId="urn:microsoft.com/office/officeart/2005/8/layout/hList1"/>
    <dgm:cxn modelId="{DD3F9146-0808-4C27-8ADD-B5B1CA94A4B3}" srcId="{831D6728-9E8A-479C-8F5C-809434070094}" destId="{4C2A520C-C210-4B35-98A2-22F6E49E0410}" srcOrd="0" destOrd="0" parTransId="{BF6F25F9-D5D4-4C01-B8FF-6FAD97388F94}" sibTransId="{0BADECA7-254C-4B68-BE35-BD4409BF379E}"/>
    <dgm:cxn modelId="{725B902F-6103-42BE-A919-8F6EBA44A45E}" type="presOf" srcId="{CB21185E-8BE1-41D5-A0B3-DB5745ACFE12}" destId="{09F8083A-82D7-4C2A-806D-CE2D900BC0DA}" srcOrd="0" destOrd="0" presId="urn:microsoft.com/office/officeart/2005/8/layout/hList1"/>
    <dgm:cxn modelId="{289DEAEB-1192-43BD-84ED-7E3BC6E30103}" type="presOf" srcId="{F4E2EFCD-1FE1-4316-94B6-5AAA06415671}" destId="{D54286F3-C77A-47CC-AE67-F38919C4163D}" srcOrd="0" destOrd="0" presId="urn:microsoft.com/office/officeart/2005/8/layout/hList1"/>
    <dgm:cxn modelId="{3FF0415E-2A69-4BF8-9E82-D328EBED88AA}" srcId="{F4E2EFCD-1FE1-4316-94B6-5AAA06415671}" destId="{CB21185E-8BE1-41D5-A0B3-DB5745ACFE12}" srcOrd="0" destOrd="0" parTransId="{24EE8840-BC58-49A7-9E73-A003199FA397}" sibTransId="{D808697A-7F63-4D0A-950D-4A26CA6D1DB1}"/>
    <dgm:cxn modelId="{F8BE6279-7665-4AE8-823F-21B72D338E16}" srcId="{831D6728-9E8A-479C-8F5C-809434070094}" destId="{B8EF1B60-1CA1-46FF-9B2D-D93A8EF1E680}" srcOrd="1" destOrd="0" parTransId="{F4796CFC-1E6E-4C96-8AAD-4C60438B5819}" sibTransId="{86286CC3-2AB9-4D5C-BE66-0B6A2D605238}"/>
    <dgm:cxn modelId="{4E336EA3-9658-4702-8CBB-10C92E61162D}" srcId="{831D6728-9E8A-479C-8F5C-809434070094}" destId="{984F767B-8278-4E84-8FBD-BA299E32742F}" srcOrd="2" destOrd="0" parTransId="{62697E8A-39EE-470D-B6FE-D96123469094}" sibTransId="{F91CD517-938C-4FBB-AFF6-CA4E893C190D}"/>
    <dgm:cxn modelId="{144EA07B-638C-4B02-BFBA-EC18FDE3715D}" type="presOf" srcId="{984F767B-8278-4E84-8FBD-BA299E32742F}" destId="{8C8F9F51-FBAE-4061-8E46-9AEDC77881E3}" srcOrd="0" destOrd="0" presId="urn:microsoft.com/office/officeart/2005/8/layout/hList1"/>
    <dgm:cxn modelId="{2F5103BA-84C5-4D34-AC9D-9168B55D1B1D}" srcId="{B8EF1B60-1CA1-46FF-9B2D-D93A8EF1E680}" destId="{5B612A29-E5B1-45D4-A1D1-020FD81FF895}" srcOrd="0" destOrd="0" parTransId="{F65C07E5-2029-475C-86EB-68FF7B74CF11}" sibTransId="{5F408CF3-4111-4498-A364-DD86207EA47F}"/>
    <dgm:cxn modelId="{BF08C55F-3C76-4101-BDF4-070E72820A5D}" type="presParOf" srcId="{D538BD99-177C-44E6-BF97-83EE023CDCC0}" destId="{7E7457F8-004E-4D59-9D8B-1F787B8BF808}" srcOrd="0" destOrd="0" presId="urn:microsoft.com/office/officeart/2005/8/layout/hList1"/>
    <dgm:cxn modelId="{B524175C-6650-4462-B6EA-8256B9336046}" type="presParOf" srcId="{7E7457F8-004E-4D59-9D8B-1F787B8BF808}" destId="{1E804934-CA3F-4EEE-B6FB-8D9C2C488991}" srcOrd="0" destOrd="0" presId="urn:microsoft.com/office/officeart/2005/8/layout/hList1"/>
    <dgm:cxn modelId="{7CE9382A-6465-40BF-9606-52225642C628}" type="presParOf" srcId="{7E7457F8-004E-4D59-9D8B-1F787B8BF808}" destId="{06E1C31B-7364-433B-B888-1F6A03D81911}" srcOrd="1" destOrd="0" presId="urn:microsoft.com/office/officeart/2005/8/layout/hList1"/>
    <dgm:cxn modelId="{46300BD2-0183-4845-8B78-CB6728A35DF3}" type="presParOf" srcId="{D538BD99-177C-44E6-BF97-83EE023CDCC0}" destId="{C9279230-A581-4320-B57B-F9DC5E478536}" srcOrd="1" destOrd="0" presId="urn:microsoft.com/office/officeart/2005/8/layout/hList1"/>
    <dgm:cxn modelId="{64826C9B-8309-41DC-8BD6-720B8A049C27}" type="presParOf" srcId="{D538BD99-177C-44E6-BF97-83EE023CDCC0}" destId="{66D68D3E-4E03-4B75-965B-7D7ABD92279D}" srcOrd="2" destOrd="0" presId="urn:microsoft.com/office/officeart/2005/8/layout/hList1"/>
    <dgm:cxn modelId="{6E7638B0-14F5-408A-A71B-5118C781AE59}" type="presParOf" srcId="{66D68D3E-4E03-4B75-965B-7D7ABD92279D}" destId="{ADB8993B-FAC1-4DAA-BD98-1E34996BF392}" srcOrd="0" destOrd="0" presId="urn:microsoft.com/office/officeart/2005/8/layout/hList1"/>
    <dgm:cxn modelId="{7360011D-0CAC-409E-8553-2B3144D4C969}" type="presParOf" srcId="{66D68D3E-4E03-4B75-965B-7D7ABD92279D}" destId="{2D155A37-D8E9-47CC-9088-B1170CB836CA}" srcOrd="1" destOrd="0" presId="urn:microsoft.com/office/officeart/2005/8/layout/hList1"/>
    <dgm:cxn modelId="{5EBC3017-9A11-4DAB-8C1B-56A2963EEA02}" type="presParOf" srcId="{D538BD99-177C-44E6-BF97-83EE023CDCC0}" destId="{36B352D4-E552-4276-9217-EC1B2D73B37D}" srcOrd="3" destOrd="0" presId="urn:microsoft.com/office/officeart/2005/8/layout/hList1"/>
    <dgm:cxn modelId="{B77A41FE-71F0-4F9F-9503-BA1A783003BA}" type="presParOf" srcId="{D538BD99-177C-44E6-BF97-83EE023CDCC0}" destId="{F472C334-7AE9-4303-A3ED-38E634CB4EF2}" srcOrd="4" destOrd="0" presId="urn:microsoft.com/office/officeart/2005/8/layout/hList1"/>
    <dgm:cxn modelId="{5AB01C87-74E4-40CB-B8DD-4DBBC7486D4F}" type="presParOf" srcId="{F472C334-7AE9-4303-A3ED-38E634CB4EF2}" destId="{8C8F9F51-FBAE-4061-8E46-9AEDC77881E3}" srcOrd="0" destOrd="0" presId="urn:microsoft.com/office/officeart/2005/8/layout/hList1"/>
    <dgm:cxn modelId="{A0EFD905-9869-4BD7-8134-E04DE639F32B}" type="presParOf" srcId="{F472C334-7AE9-4303-A3ED-38E634CB4EF2}" destId="{F6E23386-1607-4F46-A2A5-83072DEFA823}" srcOrd="1" destOrd="0" presId="urn:microsoft.com/office/officeart/2005/8/layout/hList1"/>
    <dgm:cxn modelId="{AF928AC1-F369-43F0-90D7-97AA6A021AA9}" type="presParOf" srcId="{D538BD99-177C-44E6-BF97-83EE023CDCC0}" destId="{9770733F-8723-4F8B-BB2C-8C06EA80D596}" srcOrd="5" destOrd="0" presId="urn:microsoft.com/office/officeart/2005/8/layout/hList1"/>
    <dgm:cxn modelId="{55FE1C80-3A18-495E-AFCB-F634FDF593CB}" type="presParOf" srcId="{D538BD99-177C-44E6-BF97-83EE023CDCC0}" destId="{F0A1958B-B398-4219-8227-A2CFF809F116}" srcOrd="6" destOrd="0" presId="urn:microsoft.com/office/officeart/2005/8/layout/hList1"/>
    <dgm:cxn modelId="{75AAF056-2F45-4829-A6D2-02B063BFBD4A}" type="presParOf" srcId="{F0A1958B-B398-4219-8227-A2CFF809F116}" destId="{D54286F3-C77A-47CC-AE67-F38919C4163D}" srcOrd="0" destOrd="0" presId="urn:microsoft.com/office/officeart/2005/8/layout/hList1"/>
    <dgm:cxn modelId="{D23CB331-0EAC-44EE-B2B3-32A54C029A35}" type="presParOf" srcId="{F0A1958B-B398-4219-8227-A2CFF809F116}" destId="{09F8083A-82D7-4C2A-806D-CE2D900BC0D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04934-CA3F-4EEE-B6FB-8D9C2C488991}">
      <dsp:nvSpPr>
        <dsp:cNvPr id="0" name=""/>
        <dsp:cNvSpPr/>
      </dsp:nvSpPr>
      <dsp:spPr>
        <a:xfrm>
          <a:off x="3266" y="5449"/>
          <a:ext cx="1963861" cy="748800"/>
        </a:xfrm>
        <a:prstGeom prst="rect">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l" defTabSz="800100">
            <a:lnSpc>
              <a:spcPct val="90000"/>
            </a:lnSpc>
            <a:spcBef>
              <a:spcPct val="0"/>
            </a:spcBef>
            <a:spcAft>
              <a:spcPct val="35000"/>
            </a:spcAft>
          </a:pPr>
          <a:r>
            <a:rPr lang="en-US" sz="1800" b="1" i="0" kern="1200" dirty="0" smtClean="0">
              <a:latin typeface="Century Gothic" pitchFamily="34" charset="0"/>
            </a:rPr>
            <a:t>Usability</a:t>
          </a:r>
          <a:endParaRPr lang="en-US" sz="1800" b="1" kern="1200" dirty="0">
            <a:latin typeface="Century Gothic" pitchFamily="34" charset="0"/>
          </a:endParaRPr>
        </a:p>
      </dsp:txBody>
      <dsp:txXfrm>
        <a:off x="3266" y="5449"/>
        <a:ext cx="1963861" cy="748800"/>
      </dsp:txXfrm>
    </dsp:sp>
    <dsp:sp modelId="{06E1C31B-7364-433B-B888-1F6A03D81911}">
      <dsp:nvSpPr>
        <dsp:cNvPr id="0" name=""/>
        <dsp:cNvSpPr/>
      </dsp:nvSpPr>
      <dsp:spPr>
        <a:xfrm>
          <a:off x="3266" y="754249"/>
          <a:ext cx="1963861" cy="228830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smtClean="0">
              <a:solidFill>
                <a:schemeClr val="bg2">
                  <a:lumMod val="50000"/>
                </a:schemeClr>
              </a:solidFill>
              <a:latin typeface="Century Gothic" pitchFamily="34" charset="0"/>
            </a:rPr>
            <a:t>the intellectual content of the item must remain usable via the delivery mechanism of current technology</a:t>
          </a:r>
          <a:endParaRPr lang="en-US" sz="1600" kern="1200" dirty="0">
            <a:solidFill>
              <a:schemeClr val="bg2">
                <a:lumMod val="50000"/>
              </a:schemeClr>
            </a:solidFill>
            <a:latin typeface="Century Gothic" pitchFamily="34" charset="0"/>
          </a:endParaRPr>
        </a:p>
      </dsp:txBody>
      <dsp:txXfrm>
        <a:off x="3266" y="754249"/>
        <a:ext cx="1963861" cy="2288300"/>
      </dsp:txXfrm>
    </dsp:sp>
    <dsp:sp modelId="{ADB8993B-FAC1-4DAA-BD98-1E34996BF392}">
      <dsp:nvSpPr>
        <dsp:cNvPr id="0" name=""/>
        <dsp:cNvSpPr/>
      </dsp:nvSpPr>
      <dsp:spPr>
        <a:xfrm>
          <a:off x="2242068" y="5449"/>
          <a:ext cx="1963861" cy="748800"/>
        </a:xfrm>
        <a:prstGeom prst="rect">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l" defTabSz="800100">
            <a:lnSpc>
              <a:spcPct val="90000"/>
            </a:lnSpc>
            <a:spcBef>
              <a:spcPct val="0"/>
            </a:spcBef>
            <a:spcAft>
              <a:spcPct val="35000"/>
            </a:spcAft>
          </a:pPr>
          <a:r>
            <a:rPr lang="en-US" sz="1800" b="1" i="0" kern="1200" dirty="0" smtClean="0">
              <a:latin typeface="Century Gothic" pitchFamily="34" charset="0"/>
            </a:rPr>
            <a:t>Authenticity</a:t>
          </a:r>
          <a:endParaRPr lang="en-US" sz="1800" b="1" i="0" kern="1200" dirty="0">
            <a:latin typeface="Century Gothic" pitchFamily="34" charset="0"/>
          </a:endParaRPr>
        </a:p>
      </dsp:txBody>
      <dsp:txXfrm>
        <a:off x="2242068" y="5449"/>
        <a:ext cx="1963861" cy="748800"/>
      </dsp:txXfrm>
    </dsp:sp>
    <dsp:sp modelId="{2D155A37-D8E9-47CC-9088-B1170CB836CA}">
      <dsp:nvSpPr>
        <dsp:cNvPr id="0" name=""/>
        <dsp:cNvSpPr/>
      </dsp:nvSpPr>
      <dsp:spPr>
        <a:xfrm>
          <a:off x="2242068" y="754249"/>
          <a:ext cx="1963861" cy="228830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smtClean="0">
              <a:solidFill>
                <a:schemeClr val="bg2">
                  <a:lumMod val="50000"/>
                </a:schemeClr>
              </a:solidFill>
              <a:latin typeface="Century Gothic" pitchFamily="34" charset="0"/>
            </a:rPr>
            <a:t>the provenance of the content must be proven and the content an authentic replica of the original</a:t>
          </a:r>
          <a:endParaRPr lang="en-US" sz="1600" b="0" i="0" kern="1200" dirty="0">
            <a:solidFill>
              <a:schemeClr val="bg2">
                <a:lumMod val="50000"/>
              </a:schemeClr>
            </a:solidFill>
            <a:latin typeface="Century Gothic" pitchFamily="34" charset="0"/>
          </a:endParaRPr>
        </a:p>
      </dsp:txBody>
      <dsp:txXfrm>
        <a:off x="2242068" y="754249"/>
        <a:ext cx="1963861" cy="2288300"/>
      </dsp:txXfrm>
    </dsp:sp>
    <dsp:sp modelId="{8C8F9F51-FBAE-4061-8E46-9AEDC77881E3}">
      <dsp:nvSpPr>
        <dsp:cNvPr id="0" name=""/>
        <dsp:cNvSpPr/>
      </dsp:nvSpPr>
      <dsp:spPr>
        <a:xfrm>
          <a:off x="4480870" y="5449"/>
          <a:ext cx="1963861" cy="748800"/>
        </a:xfrm>
        <a:prstGeom prst="rect">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l" defTabSz="800100">
            <a:lnSpc>
              <a:spcPct val="90000"/>
            </a:lnSpc>
            <a:spcBef>
              <a:spcPct val="0"/>
            </a:spcBef>
            <a:spcAft>
              <a:spcPct val="35000"/>
            </a:spcAft>
          </a:pPr>
          <a:r>
            <a:rPr lang="en-US" sz="1800" b="1" i="0" kern="1200" dirty="0" smtClean="0">
              <a:latin typeface="Century Gothic" pitchFamily="34" charset="0"/>
            </a:rPr>
            <a:t>Discoverability</a:t>
          </a:r>
          <a:endParaRPr lang="en-US" sz="1800" b="1" i="0" kern="1200" dirty="0">
            <a:latin typeface="Century Gothic" pitchFamily="34" charset="0"/>
          </a:endParaRPr>
        </a:p>
      </dsp:txBody>
      <dsp:txXfrm>
        <a:off x="4480870" y="5449"/>
        <a:ext cx="1963861" cy="748800"/>
      </dsp:txXfrm>
    </dsp:sp>
    <dsp:sp modelId="{F6E23386-1607-4F46-A2A5-83072DEFA823}">
      <dsp:nvSpPr>
        <dsp:cNvPr id="0" name=""/>
        <dsp:cNvSpPr/>
      </dsp:nvSpPr>
      <dsp:spPr>
        <a:xfrm>
          <a:off x="4480870" y="754249"/>
          <a:ext cx="1963861" cy="228830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smtClean="0">
              <a:solidFill>
                <a:schemeClr val="bg2">
                  <a:lumMod val="50000"/>
                </a:schemeClr>
              </a:solidFill>
              <a:latin typeface="Century Gothic" pitchFamily="34" charset="0"/>
            </a:rPr>
            <a:t>the content must have logical bibliographic metadata so that it can be found by end users through time</a:t>
          </a:r>
          <a:endParaRPr lang="en-US" sz="1600" b="0" i="0" kern="1200" dirty="0">
            <a:solidFill>
              <a:schemeClr val="bg2">
                <a:lumMod val="50000"/>
              </a:schemeClr>
            </a:solidFill>
            <a:latin typeface="Century Gothic" pitchFamily="34" charset="0"/>
          </a:endParaRPr>
        </a:p>
      </dsp:txBody>
      <dsp:txXfrm>
        <a:off x="4480870" y="754249"/>
        <a:ext cx="1963861" cy="2288300"/>
      </dsp:txXfrm>
    </dsp:sp>
    <dsp:sp modelId="{D54286F3-C77A-47CC-AE67-F38919C4163D}">
      <dsp:nvSpPr>
        <dsp:cNvPr id="0" name=""/>
        <dsp:cNvSpPr/>
      </dsp:nvSpPr>
      <dsp:spPr>
        <a:xfrm>
          <a:off x="6719672" y="5449"/>
          <a:ext cx="1963861" cy="748800"/>
        </a:xfrm>
        <a:prstGeom prst="rect">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l" defTabSz="800100">
            <a:lnSpc>
              <a:spcPct val="90000"/>
            </a:lnSpc>
            <a:spcBef>
              <a:spcPct val="0"/>
            </a:spcBef>
            <a:spcAft>
              <a:spcPct val="35000"/>
            </a:spcAft>
          </a:pPr>
          <a:r>
            <a:rPr lang="en-US" sz="1800" b="1" i="0" kern="1200" dirty="0" smtClean="0">
              <a:latin typeface="Century Gothic" pitchFamily="34" charset="0"/>
            </a:rPr>
            <a:t>Accessibility</a:t>
          </a:r>
          <a:endParaRPr lang="en-US" sz="1800" b="1" i="0" kern="1200" dirty="0">
            <a:latin typeface="Century Gothic" pitchFamily="34" charset="0"/>
          </a:endParaRPr>
        </a:p>
      </dsp:txBody>
      <dsp:txXfrm>
        <a:off x="6719672" y="5449"/>
        <a:ext cx="1963861" cy="748800"/>
      </dsp:txXfrm>
    </dsp:sp>
    <dsp:sp modelId="{09F8083A-82D7-4C2A-806D-CE2D900BC0DA}">
      <dsp:nvSpPr>
        <dsp:cNvPr id="0" name=""/>
        <dsp:cNvSpPr/>
      </dsp:nvSpPr>
      <dsp:spPr>
        <a:xfrm>
          <a:off x="6719672" y="754249"/>
          <a:ext cx="1963861" cy="228830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smtClean="0">
              <a:solidFill>
                <a:schemeClr val="bg2">
                  <a:lumMod val="50000"/>
                </a:schemeClr>
              </a:solidFill>
              <a:latin typeface="Century Gothic" pitchFamily="34" charset="0"/>
            </a:rPr>
            <a:t>the </a:t>
          </a:r>
          <a:r>
            <a:rPr lang="en-US" sz="1600" b="0" i="0" kern="1200" dirty="0" smtClean="0">
              <a:solidFill>
                <a:schemeClr val="bg2">
                  <a:lumMod val="50000"/>
                </a:schemeClr>
              </a:solidFill>
              <a:latin typeface="Century Gothic" pitchFamily="34" charset="0"/>
            </a:rPr>
            <a:t>content must be available for use to the appropriate community</a:t>
          </a:r>
          <a:endParaRPr lang="en-US" sz="1600" b="0" i="0" kern="1200" dirty="0">
            <a:solidFill>
              <a:schemeClr val="bg2">
                <a:lumMod val="50000"/>
              </a:schemeClr>
            </a:solidFill>
            <a:latin typeface="Century Gothic" pitchFamily="34" charset="0"/>
          </a:endParaRPr>
        </a:p>
      </dsp:txBody>
      <dsp:txXfrm>
        <a:off x="6719672" y="754249"/>
        <a:ext cx="1963861" cy="22883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72421" cy="464981"/>
          </a:xfrm>
          <a:prstGeom prst="rect">
            <a:avLst/>
          </a:prstGeom>
        </p:spPr>
        <p:txBody>
          <a:bodyPr vert="horz" lIns="90893" tIns="45445" rIns="90893" bIns="45445" rtlCol="0"/>
          <a:lstStyle>
            <a:lvl1pPr algn="l">
              <a:defRPr sz="1100"/>
            </a:lvl1pPr>
          </a:lstStyle>
          <a:p>
            <a:endParaRPr lang="en-US"/>
          </a:p>
        </p:txBody>
      </p:sp>
      <p:sp>
        <p:nvSpPr>
          <p:cNvPr id="3" name="Date Placeholder 2"/>
          <p:cNvSpPr>
            <a:spLocks noGrp="1"/>
          </p:cNvSpPr>
          <p:nvPr>
            <p:ph type="dt" sz="quarter" idx="1"/>
          </p:nvPr>
        </p:nvSpPr>
        <p:spPr>
          <a:xfrm>
            <a:off x="3884029" y="1"/>
            <a:ext cx="2972421" cy="464981"/>
          </a:xfrm>
          <a:prstGeom prst="rect">
            <a:avLst/>
          </a:prstGeom>
        </p:spPr>
        <p:txBody>
          <a:bodyPr vert="horz" lIns="90893" tIns="45445" rIns="90893" bIns="45445" rtlCol="0"/>
          <a:lstStyle>
            <a:lvl1pPr algn="r">
              <a:defRPr sz="1100"/>
            </a:lvl1pPr>
          </a:lstStyle>
          <a:p>
            <a:fld id="{0EC2AF60-0BB5-47D7-92D7-BBF071BF57FE}" type="datetimeFigureOut">
              <a:rPr lang="en-US" smtClean="0"/>
              <a:pPr/>
              <a:t>11/7/2012</a:t>
            </a:fld>
            <a:endParaRPr lang="en-US"/>
          </a:p>
        </p:txBody>
      </p:sp>
      <p:sp>
        <p:nvSpPr>
          <p:cNvPr id="4" name="Footer Placeholder 3"/>
          <p:cNvSpPr>
            <a:spLocks noGrp="1"/>
          </p:cNvSpPr>
          <p:nvPr>
            <p:ph type="ftr" sz="quarter" idx="2"/>
          </p:nvPr>
        </p:nvSpPr>
        <p:spPr>
          <a:xfrm>
            <a:off x="3" y="8829824"/>
            <a:ext cx="2972421" cy="464981"/>
          </a:xfrm>
          <a:prstGeom prst="rect">
            <a:avLst/>
          </a:prstGeom>
        </p:spPr>
        <p:txBody>
          <a:bodyPr vert="horz" lIns="90893" tIns="45445" rIns="90893" bIns="45445" rtlCol="0" anchor="b"/>
          <a:lstStyle>
            <a:lvl1pPr algn="l">
              <a:defRPr sz="1100"/>
            </a:lvl1pPr>
          </a:lstStyle>
          <a:p>
            <a:endParaRPr lang="en-US"/>
          </a:p>
        </p:txBody>
      </p:sp>
      <p:sp>
        <p:nvSpPr>
          <p:cNvPr id="5" name="Slide Number Placeholder 4"/>
          <p:cNvSpPr>
            <a:spLocks noGrp="1"/>
          </p:cNvSpPr>
          <p:nvPr>
            <p:ph type="sldNum" sz="quarter" idx="3"/>
          </p:nvPr>
        </p:nvSpPr>
        <p:spPr>
          <a:xfrm>
            <a:off x="3884029" y="8829824"/>
            <a:ext cx="2972421" cy="464981"/>
          </a:xfrm>
          <a:prstGeom prst="rect">
            <a:avLst/>
          </a:prstGeom>
        </p:spPr>
        <p:txBody>
          <a:bodyPr vert="horz" lIns="90893" tIns="45445" rIns="90893" bIns="45445" rtlCol="0" anchor="b"/>
          <a:lstStyle>
            <a:lvl1pPr algn="r">
              <a:defRPr sz="1100"/>
            </a:lvl1pPr>
          </a:lstStyle>
          <a:p>
            <a:fld id="{C2E4A98F-3067-4294-A3C2-87730F57FEF3}" type="slidenum">
              <a:rPr lang="en-US" smtClean="0"/>
              <a:pPr/>
              <a:t>‹#›</a:t>
            </a:fld>
            <a:endParaRPr lang="en-US"/>
          </a:p>
        </p:txBody>
      </p:sp>
    </p:spTree>
    <p:extLst>
      <p:ext uri="{BB962C8B-B14F-4D97-AF65-F5344CB8AC3E}">
        <p14:creationId xmlns:p14="http://schemas.microsoft.com/office/powerpoint/2010/main" val="713434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1" cy="464821"/>
          </a:xfrm>
          <a:prstGeom prst="rect">
            <a:avLst/>
          </a:prstGeom>
        </p:spPr>
        <p:txBody>
          <a:bodyPr vert="horz" lIns="92273" tIns="46138" rIns="92273" bIns="46138" rtlCol="0"/>
          <a:lstStyle>
            <a:lvl1pPr algn="l">
              <a:defRPr sz="1100"/>
            </a:lvl1pPr>
          </a:lstStyle>
          <a:p>
            <a:endParaRPr lang="en-US"/>
          </a:p>
        </p:txBody>
      </p:sp>
      <p:sp>
        <p:nvSpPr>
          <p:cNvPr id="3" name="Date Placeholder 2"/>
          <p:cNvSpPr>
            <a:spLocks noGrp="1"/>
          </p:cNvSpPr>
          <p:nvPr>
            <p:ph type="dt" idx="1"/>
          </p:nvPr>
        </p:nvSpPr>
        <p:spPr>
          <a:xfrm>
            <a:off x="3884614" y="1"/>
            <a:ext cx="2971801" cy="464821"/>
          </a:xfrm>
          <a:prstGeom prst="rect">
            <a:avLst/>
          </a:prstGeom>
        </p:spPr>
        <p:txBody>
          <a:bodyPr vert="horz" lIns="92273" tIns="46138" rIns="92273" bIns="46138" rtlCol="0"/>
          <a:lstStyle>
            <a:lvl1pPr algn="r">
              <a:defRPr sz="1100"/>
            </a:lvl1pPr>
          </a:lstStyle>
          <a:p>
            <a:fld id="{448FFA86-6138-4A4B-86CB-1C73E98ECFC5}" type="datetimeFigureOut">
              <a:rPr lang="en-US" smtClean="0"/>
              <a:pPr/>
              <a:t>11/7/2012</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2273" tIns="46138" rIns="92273" bIns="46138" rtlCol="0" anchor="ctr"/>
          <a:lstStyle/>
          <a:p>
            <a:endParaRPr lang="en-US"/>
          </a:p>
        </p:txBody>
      </p:sp>
      <p:sp>
        <p:nvSpPr>
          <p:cNvPr id="5" name="Notes Placeholder 4"/>
          <p:cNvSpPr>
            <a:spLocks noGrp="1"/>
          </p:cNvSpPr>
          <p:nvPr>
            <p:ph type="body" sz="quarter" idx="3"/>
          </p:nvPr>
        </p:nvSpPr>
        <p:spPr>
          <a:xfrm>
            <a:off x="685801" y="4415792"/>
            <a:ext cx="5486400" cy="4183381"/>
          </a:xfrm>
          <a:prstGeom prst="rect">
            <a:avLst/>
          </a:prstGeom>
        </p:spPr>
        <p:txBody>
          <a:bodyPr vert="horz" lIns="92273" tIns="46138" rIns="92273" bIns="461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1" cy="464821"/>
          </a:xfrm>
          <a:prstGeom prst="rect">
            <a:avLst/>
          </a:prstGeom>
        </p:spPr>
        <p:txBody>
          <a:bodyPr vert="horz" lIns="92273" tIns="46138" rIns="92273" bIns="46138" rtlCol="0" anchor="b"/>
          <a:lstStyle>
            <a:lvl1pPr algn="l">
              <a:defRPr sz="1100"/>
            </a:lvl1pPr>
          </a:lstStyle>
          <a:p>
            <a:endParaRPr lang="en-US"/>
          </a:p>
        </p:txBody>
      </p:sp>
      <p:sp>
        <p:nvSpPr>
          <p:cNvPr id="7" name="Slide Number Placeholder 6"/>
          <p:cNvSpPr>
            <a:spLocks noGrp="1"/>
          </p:cNvSpPr>
          <p:nvPr>
            <p:ph type="sldNum" sz="quarter" idx="5"/>
          </p:nvPr>
        </p:nvSpPr>
        <p:spPr>
          <a:xfrm>
            <a:off x="3884614" y="8829967"/>
            <a:ext cx="2971801" cy="464821"/>
          </a:xfrm>
          <a:prstGeom prst="rect">
            <a:avLst/>
          </a:prstGeom>
        </p:spPr>
        <p:txBody>
          <a:bodyPr vert="horz" lIns="92273" tIns="46138" rIns="92273" bIns="46138" rtlCol="0" anchor="b"/>
          <a:lstStyle>
            <a:lvl1pPr algn="r">
              <a:defRPr sz="1100"/>
            </a:lvl1pPr>
          </a:lstStyle>
          <a:p>
            <a:fld id="{C916D5E1-928C-4647-98D0-9586B13E4C96}" type="slidenum">
              <a:rPr lang="en-US" smtClean="0"/>
              <a:pPr/>
              <a:t>‹#›</a:t>
            </a:fld>
            <a:endParaRPr lang="en-US"/>
          </a:p>
        </p:txBody>
      </p:sp>
    </p:spTree>
    <p:extLst>
      <p:ext uri="{BB962C8B-B14F-4D97-AF65-F5344CB8AC3E}">
        <p14:creationId xmlns:p14="http://schemas.microsoft.com/office/powerpoint/2010/main" val="147654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C916D5E1-928C-4647-98D0-9586B13E4C96}" type="slidenum">
              <a:rPr lang="en-US" smtClean="0"/>
              <a:pPr/>
              <a:t>1</a:t>
            </a:fld>
            <a:endParaRPr lang="en-US"/>
          </a:p>
        </p:txBody>
      </p:sp>
    </p:spTree>
    <p:extLst>
      <p:ext uri="{BB962C8B-B14F-4D97-AF65-F5344CB8AC3E}">
        <p14:creationId xmlns:p14="http://schemas.microsoft.com/office/powerpoint/2010/main" val="455451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Portico defines preservation as the series of management policies and activities necessary to ensure the enduring usability, authenticity discoverability, and accessibility of content over the very long-term.</a:t>
            </a:r>
          </a:p>
          <a:p>
            <a:endParaRPr lang="en-US" baseline="0" dirty="0" smtClean="0"/>
          </a:p>
          <a:p>
            <a:r>
              <a:rPr lang="en-US" baseline="0" dirty="0" smtClean="0"/>
              <a:t>Usability means that Portico takes steps to ensure that the content remains usable, no matter how technology changes over time.  For example, content is delivered as HTML, but that technology may change over time.</a:t>
            </a:r>
          </a:p>
          <a:p>
            <a:endParaRPr lang="en-US" baseline="0" dirty="0" smtClean="0"/>
          </a:p>
          <a:p>
            <a:r>
              <a:rPr lang="en-US" baseline="0" dirty="0" smtClean="0"/>
              <a:t>Authenticity means that Portico guarantees that once the content is in our hands, it remains true to the original.</a:t>
            </a:r>
          </a:p>
          <a:p>
            <a:endParaRPr lang="en-US" baseline="0" dirty="0" smtClean="0"/>
          </a:p>
          <a:p>
            <a:r>
              <a:rPr lang="en-US" baseline="0" dirty="0" smtClean="0"/>
              <a:t>Discoverability means that Portico will maintain sufficient metadata that the content can always be found by end users.</a:t>
            </a:r>
          </a:p>
          <a:p>
            <a:endParaRPr lang="en-US" baseline="0" dirty="0" smtClean="0"/>
          </a:p>
          <a:p>
            <a:r>
              <a:rPr lang="en-US" baseline="0" dirty="0" smtClean="0"/>
              <a:t>Accessibility means that Portico will always maintain a delivery platform sufficient for making the content available to end users.</a:t>
            </a:r>
          </a:p>
          <a:p>
            <a:endParaRPr lang="en-US" baseline="0" dirty="0" smtClean="0"/>
          </a:p>
          <a:p>
            <a:r>
              <a:rPr lang="en-US" baseline="0" dirty="0" smtClean="0"/>
              <a:t>-&gt; Click</a:t>
            </a:r>
          </a:p>
          <a:p>
            <a:endParaRPr lang="en-US" dirty="0"/>
          </a:p>
        </p:txBody>
      </p:sp>
      <p:sp>
        <p:nvSpPr>
          <p:cNvPr id="4" name="Slide Number Placeholder 3"/>
          <p:cNvSpPr>
            <a:spLocks noGrp="1"/>
          </p:cNvSpPr>
          <p:nvPr>
            <p:ph type="sldNum" sz="quarter" idx="10"/>
          </p:nvPr>
        </p:nvSpPr>
        <p:spPr/>
        <p:txBody>
          <a:bodyPr/>
          <a:lstStyle/>
          <a:p>
            <a:fld id="{C916D5E1-928C-4647-98D0-9586B13E4C96}" type="slidenum">
              <a:rPr lang="en-US" smtClean="0"/>
              <a:pPr/>
              <a:t>10</a:t>
            </a:fld>
            <a:endParaRPr lang="en-US"/>
          </a:p>
        </p:txBody>
      </p:sp>
    </p:spTree>
    <p:extLst>
      <p:ext uri="{BB962C8B-B14F-4D97-AF65-F5344CB8AC3E}">
        <p14:creationId xmlns:p14="http://schemas.microsoft.com/office/powerpoint/2010/main" val="1743388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spcBef>
                <a:spcPct val="0"/>
              </a:spcBef>
            </a:pPr>
            <a:endParaRPr lang="en-US" dirty="0" smtClean="0"/>
          </a:p>
        </p:txBody>
      </p:sp>
      <p:sp>
        <p:nvSpPr>
          <p:cNvPr id="16388" name="Slide Number Placeholder 3"/>
          <p:cNvSpPr>
            <a:spLocks noGrp="1"/>
          </p:cNvSpPr>
          <p:nvPr>
            <p:ph type="sldNum" sz="quarter" idx="5"/>
          </p:nvPr>
        </p:nvSpPr>
        <p:spPr>
          <a:noFill/>
        </p:spPr>
        <p:txBody>
          <a:bodyPr/>
          <a:lstStyle/>
          <a:p>
            <a:pPr defTabSz="923822"/>
            <a:fld id="{B35213AF-A352-4F10-A8A7-5FD78A22557A}" type="slidenum">
              <a:rPr lang="en-US" smtClean="0">
                <a:ea typeface="ＭＳ Ｐゴシック" pitchFamily="34" charset="-128"/>
              </a:rPr>
              <a:pPr defTabSz="923822"/>
              <a:t>11</a:t>
            </a:fld>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spcBef>
                <a:spcPct val="0"/>
              </a:spcBef>
            </a:pPr>
            <a:endParaRPr lang="en-US" dirty="0" smtClean="0"/>
          </a:p>
        </p:txBody>
      </p:sp>
      <p:sp>
        <p:nvSpPr>
          <p:cNvPr id="16388" name="Slide Number Placeholder 3"/>
          <p:cNvSpPr>
            <a:spLocks noGrp="1"/>
          </p:cNvSpPr>
          <p:nvPr>
            <p:ph type="sldNum" sz="quarter" idx="5"/>
          </p:nvPr>
        </p:nvSpPr>
        <p:spPr>
          <a:noFill/>
        </p:spPr>
        <p:txBody>
          <a:bodyPr/>
          <a:lstStyle/>
          <a:p>
            <a:pPr defTabSz="923822"/>
            <a:fld id="{B35213AF-A352-4F10-A8A7-5FD78A22557A}" type="slidenum">
              <a:rPr lang="en-US" smtClean="0">
                <a:ea typeface="ＭＳ Ｐゴシック" pitchFamily="34" charset="-128"/>
              </a:rPr>
              <a:pPr defTabSz="923822"/>
              <a:t>12</a:t>
            </a:fld>
            <a:endParaRPr lang="en-US"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spcBef>
                <a:spcPct val="0"/>
              </a:spcBef>
            </a:pPr>
            <a:endParaRPr lang="en-US" dirty="0" smtClean="0"/>
          </a:p>
        </p:txBody>
      </p:sp>
      <p:sp>
        <p:nvSpPr>
          <p:cNvPr id="16388" name="Slide Number Placeholder 3"/>
          <p:cNvSpPr>
            <a:spLocks noGrp="1"/>
          </p:cNvSpPr>
          <p:nvPr>
            <p:ph type="sldNum" sz="quarter" idx="5"/>
          </p:nvPr>
        </p:nvSpPr>
        <p:spPr>
          <a:noFill/>
        </p:spPr>
        <p:txBody>
          <a:bodyPr/>
          <a:lstStyle/>
          <a:p>
            <a:pPr defTabSz="923822"/>
            <a:fld id="{B35213AF-A352-4F10-A8A7-5FD78A22557A}" type="slidenum">
              <a:rPr lang="en-US" smtClean="0">
                <a:ea typeface="ＭＳ Ｐゴシック" pitchFamily="34" charset="-128"/>
              </a:rPr>
              <a:pPr defTabSz="923822"/>
              <a:t>13</a:t>
            </a:fld>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Alexander Street</a:t>
            </a:r>
            <a:r>
              <a:rPr lang="en-US" baseline="0" dirty="0" smtClean="0"/>
              <a:t> Press</a:t>
            </a:r>
          </a:p>
          <a:p>
            <a:r>
              <a:rPr lang="en-US" baseline="0" dirty="0" smtClean="0"/>
              <a:t>EBSCO</a:t>
            </a:r>
          </a:p>
          <a:p>
            <a:r>
              <a:rPr lang="en-US" baseline="0" dirty="0" err="1" smtClean="0"/>
              <a:t>Proquest</a:t>
            </a:r>
            <a:endParaRPr lang="en-US" baseline="0" dirty="0" smtClean="0"/>
          </a:p>
          <a:p>
            <a:r>
              <a:rPr lang="en-US" baseline="0" dirty="0" smtClean="0"/>
              <a:t>Electronic Enlightenment Project</a:t>
            </a:r>
          </a:p>
          <a:p>
            <a:r>
              <a:rPr lang="en-US" baseline="0" dirty="0" smtClean="0"/>
              <a:t>Rotunda—University of Virginia Press (digital scholarship)</a:t>
            </a:r>
          </a:p>
          <a:p>
            <a:r>
              <a:rPr lang="en-US" baseline="0" dirty="0" smtClean="0"/>
              <a:t>Academic Charts Online</a:t>
            </a:r>
          </a:p>
          <a:p>
            <a:endParaRPr lang="en-US" baseline="0" dirty="0" smtClean="0"/>
          </a:p>
          <a:p>
            <a:r>
              <a:rPr lang="en-US" baseline="0" dirty="0" smtClean="0"/>
              <a:t>Gale UK: </a:t>
            </a:r>
            <a:r>
              <a:rPr lang="en-US" dirty="0" smtClean="0"/>
              <a:t>Economist Historical Archive 1843-2006, Financial Times Historical Archive 1888-2006 , Illustrated London News Historical Archive 1842-2003, Times Digital Archive Times Literary Supplement </a:t>
            </a:r>
            <a:endParaRPr lang="en-US" dirty="0"/>
          </a:p>
        </p:txBody>
      </p:sp>
      <p:sp>
        <p:nvSpPr>
          <p:cNvPr id="4" name="Slide Number Placeholder 3"/>
          <p:cNvSpPr>
            <a:spLocks noGrp="1"/>
          </p:cNvSpPr>
          <p:nvPr>
            <p:ph type="sldNum" sz="quarter" idx="10"/>
          </p:nvPr>
        </p:nvSpPr>
        <p:spPr/>
        <p:txBody>
          <a:bodyPr/>
          <a:lstStyle/>
          <a:p>
            <a:fld id="{C916D5E1-928C-4647-98D0-9586B13E4C9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a:t>
            </a:r>
            <a:r>
              <a:rPr lang="en-US" baseline="0" dirty="0" smtClean="0"/>
              <a:t> questions?</a:t>
            </a:r>
            <a:endParaRPr lang="en-US" dirty="0"/>
          </a:p>
        </p:txBody>
      </p:sp>
      <p:sp>
        <p:nvSpPr>
          <p:cNvPr id="4" name="Slide Number Placeholder 3"/>
          <p:cNvSpPr>
            <a:spLocks noGrp="1"/>
          </p:cNvSpPr>
          <p:nvPr>
            <p:ph type="sldNum" sz="quarter" idx="10"/>
          </p:nvPr>
        </p:nvSpPr>
        <p:spPr/>
        <p:txBody>
          <a:bodyPr/>
          <a:lstStyle/>
          <a:p>
            <a:pPr>
              <a:defRPr/>
            </a:pPr>
            <a:fld id="{AB93AFE9-311B-431D-946C-4CD90AD0052F}" type="slidenum">
              <a:rPr lang="en-US" smtClean="0"/>
              <a:pPr>
                <a:defRPr/>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spcBef>
                <a:spcPct val="0"/>
              </a:spcBef>
            </a:pPr>
            <a:endParaRPr lang="en-US" dirty="0" smtClean="0"/>
          </a:p>
        </p:txBody>
      </p:sp>
      <p:sp>
        <p:nvSpPr>
          <p:cNvPr id="16388" name="Slide Number Placeholder 3"/>
          <p:cNvSpPr>
            <a:spLocks noGrp="1"/>
          </p:cNvSpPr>
          <p:nvPr>
            <p:ph type="sldNum" sz="quarter" idx="5"/>
          </p:nvPr>
        </p:nvSpPr>
        <p:spPr>
          <a:noFill/>
        </p:spPr>
        <p:txBody>
          <a:bodyPr/>
          <a:lstStyle/>
          <a:p>
            <a:pPr defTabSz="923822"/>
            <a:fld id="{B35213AF-A352-4F10-A8A7-5FD78A22557A}" type="slidenum">
              <a:rPr lang="en-US" smtClean="0">
                <a:ea typeface="ＭＳ Ｐゴシック" pitchFamily="34" charset="-128"/>
              </a:rPr>
              <a:pPr defTabSz="923822"/>
              <a:t>2</a:t>
            </a:fld>
            <a:endParaRPr lang="en-US"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16D5E1-928C-4647-98D0-9586B13E4C9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spcBef>
                <a:spcPct val="0"/>
              </a:spcBef>
            </a:pPr>
            <a:endParaRPr lang="en-US" dirty="0" smtClean="0"/>
          </a:p>
        </p:txBody>
      </p:sp>
      <p:sp>
        <p:nvSpPr>
          <p:cNvPr id="16388" name="Slide Number Placeholder 3"/>
          <p:cNvSpPr>
            <a:spLocks noGrp="1"/>
          </p:cNvSpPr>
          <p:nvPr>
            <p:ph type="sldNum" sz="quarter" idx="5"/>
          </p:nvPr>
        </p:nvSpPr>
        <p:spPr>
          <a:noFill/>
        </p:spPr>
        <p:txBody>
          <a:bodyPr/>
          <a:lstStyle/>
          <a:p>
            <a:pPr defTabSz="923822"/>
            <a:fld id="{B35213AF-A352-4F10-A8A7-5FD78A22557A}" type="slidenum">
              <a:rPr lang="en-US" smtClean="0">
                <a:ea typeface="ＭＳ Ｐゴシック" pitchFamily="34" charset="-128"/>
              </a:rPr>
              <a:pPr defTabSz="923822"/>
              <a:t>4</a:t>
            </a:fld>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spcBef>
                <a:spcPct val="0"/>
              </a:spcBef>
            </a:pPr>
            <a:endParaRPr lang="en-US" dirty="0" smtClean="0"/>
          </a:p>
        </p:txBody>
      </p:sp>
      <p:sp>
        <p:nvSpPr>
          <p:cNvPr id="16388" name="Slide Number Placeholder 3"/>
          <p:cNvSpPr>
            <a:spLocks noGrp="1"/>
          </p:cNvSpPr>
          <p:nvPr>
            <p:ph type="sldNum" sz="quarter" idx="5"/>
          </p:nvPr>
        </p:nvSpPr>
        <p:spPr>
          <a:noFill/>
        </p:spPr>
        <p:txBody>
          <a:bodyPr/>
          <a:lstStyle/>
          <a:p>
            <a:pPr defTabSz="923822"/>
            <a:fld id="{B35213AF-A352-4F10-A8A7-5FD78A22557A}" type="slidenum">
              <a:rPr lang="en-US" smtClean="0">
                <a:ea typeface="ＭＳ Ｐゴシック" pitchFamily="34" charset="-128"/>
              </a:rPr>
              <a:pPr defTabSz="923822"/>
              <a:t>5</a:t>
            </a:fld>
            <a:endParaRPr lang="en-US" dirty="0"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16D5E1-928C-4647-98D0-9586B13E4C96}" type="slidenum">
              <a:rPr lang="en-US" smtClean="0"/>
              <a:pPr/>
              <a:t>6</a:t>
            </a:fld>
            <a:endParaRPr lang="en-US"/>
          </a:p>
        </p:txBody>
      </p:sp>
    </p:spTree>
    <p:extLst>
      <p:ext uri="{BB962C8B-B14F-4D97-AF65-F5344CB8AC3E}">
        <p14:creationId xmlns:p14="http://schemas.microsoft.com/office/powerpoint/2010/main" val="3867692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16D5E1-928C-4647-98D0-9586B13E4C96}" type="slidenum">
              <a:rPr lang="en-US" smtClean="0"/>
              <a:pPr/>
              <a:t>7</a:t>
            </a:fld>
            <a:endParaRPr lang="en-US"/>
          </a:p>
        </p:txBody>
      </p:sp>
    </p:spTree>
    <p:extLst>
      <p:ext uri="{BB962C8B-B14F-4D97-AF65-F5344CB8AC3E}">
        <p14:creationId xmlns:p14="http://schemas.microsoft.com/office/powerpoint/2010/main" val="3867692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spcBef>
                <a:spcPct val="0"/>
              </a:spcBef>
            </a:pPr>
            <a:r>
              <a:rPr lang="en-US" dirty="0" smtClean="0"/>
              <a:t>E-Journals:</a:t>
            </a:r>
            <a:r>
              <a:rPr lang="en-US" baseline="0" dirty="0" smtClean="0"/>
              <a:t> 14,041 committed	19,826,792 articles	258,881,400 Files</a:t>
            </a:r>
          </a:p>
          <a:p>
            <a:pPr>
              <a:spcBef>
                <a:spcPct val="0"/>
              </a:spcBef>
            </a:pPr>
            <a:r>
              <a:rPr lang="en-US" baseline="0" dirty="0" smtClean="0"/>
              <a:t>E-Book: 	156,933 Committed	      28,241 books	 76,256,063</a:t>
            </a:r>
            <a:endParaRPr lang="en-US" dirty="0" smtClean="0"/>
          </a:p>
        </p:txBody>
      </p:sp>
      <p:sp>
        <p:nvSpPr>
          <p:cNvPr id="16388" name="Slide Number Placeholder 3"/>
          <p:cNvSpPr>
            <a:spLocks noGrp="1"/>
          </p:cNvSpPr>
          <p:nvPr>
            <p:ph type="sldNum" sz="quarter" idx="5"/>
          </p:nvPr>
        </p:nvSpPr>
        <p:spPr>
          <a:noFill/>
        </p:spPr>
        <p:txBody>
          <a:bodyPr/>
          <a:lstStyle/>
          <a:p>
            <a:pPr defTabSz="923822"/>
            <a:fld id="{B35213AF-A352-4F10-A8A7-5FD78A22557A}" type="slidenum">
              <a:rPr lang="en-US" smtClean="0">
                <a:ea typeface="ＭＳ Ｐゴシック" pitchFamily="34" charset="-128"/>
              </a:rPr>
              <a:pPr defTabSz="923822"/>
              <a:t>8</a:t>
            </a:fld>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1072770" lvl="1" indent="-337695">
              <a:buClr>
                <a:srgbClr val="8BC458"/>
              </a:buClr>
              <a:defRPr/>
            </a:pPr>
            <a:r>
              <a:rPr lang="en-US" sz="3200" dirty="0" smtClean="0">
                <a:latin typeface="Arial" pitchFamily="34" charset="0"/>
                <a:cs typeface="Arial" pitchFamily="34" charset="0"/>
              </a:rPr>
              <a:t>Gale --2009		16 collections (10, 3, 1, 2)</a:t>
            </a:r>
          </a:p>
          <a:p>
            <a:pPr marL="1072770" lvl="1" indent="-337695">
              <a:buClr>
                <a:srgbClr val="8BC458"/>
              </a:buClr>
              <a:defRPr/>
            </a:pPr>
            <a:r>
              <a:rPr lang="en-US" sz="3200" dirty="0" smtClean="0">
                <a:latin typeface="Arial" pitchFamily="34" charset="0"/>
                <a:cs typeface="Arial" pitchFamily="34" charset="0"/>
              </a:rPr>
              <a:t>Adam Matthew	- 2010	38 collections (26, 5, 7)</a:t>
            </a:r>
            <a:br>
              <a:rPr lang="en-US" sz="3200" dirty="0" smtClean="0">
                <a:latin typeface="Arial" pitchFamily="34" charset="0"/>
                <a:cs typeface="Arial" pitchFamily="34" charset="0"/>
              </a:rPr>
            </a:br>
            <a:endParaRPr lang="en-US" dirty="0" smtClean="0"/>
          </a:p>
          <a:p>
            <a:r>
              <a:rPr lang="en-US" dirty="0" smtClean="0"/>
              <a:t>19th Century U.S. Newspapers, 19th Century British Library Newspapers, 17th Century Burney Collection Newspapers, The Making of Modern Law: Legal Treatises, Making of the Modern World: Goldsmiths’-Kress Library of Economic Literature, The Making of Modern Law: Trials, The Making of Modern Law: Supreme Court Records &amp; Briefs, Sabin Americana, 18th Century Collections Online ECCO I &amp; II, 18th Century Burney Collection Newspapers, Dictionary of Literary Biography Complete Online, Literature Criticism Online, Something About the Author Online, Gale Virtual Reference Library, National Geographic Magazine Archive, Nineteenth Century Collections Online</a:t>
            </a:r>
          </a:p>
          <a:p>
            <a:endParaRPr lang="en-US" dirty="0" smtClean="0"/>
          </a:p>
          <a:p>
            <a:endParaRPr lang="en-US" dirty="0" smtClean="0"/>
          </a:p>
          <a:p>
            <a:r>
              <a:rPr lang="en-US" dirty="0" smtClean="0"/>
              <a:t>AM Digital--38:</a:t>
            </a:r>
          </a:p>
          <a:p>
            <a:endParaRPr lang="en-US" dirty="0" smtClean="0"/>
          </a:p>
          <a:p>
            <a:r>
              <a:rPr lang="en-US" dirty="0" smtClean="0"/>
              <a:t>Meiji Japan (previously known as America, Asia and the Pacific)</a:t>
            </a:r>
          </a:p>
          <a:p>
            <a:r>
              <a:rPr lang="en-US" dirty="0" smtClean="0"/>
              <a:t>American West</a:t>
            </a:r>
          </a:p>
          <a:p>
            <a:r>
              <a:rPr lang="en-US" dirty="0" smtClean="0"/>
              <a:t>China: Trade, Politics and Culture, 1793-1980</a:t>
            </a:r>
          </a:p>
          <a:p>
            <a:r>
              <a:rPr lang="en-US" dirty="0" smtClean="0"/>
              <a:t>Confidential Print: Middle East, 1839-1969</a:t>
            </a:r>
          </a:p>
          <a:p>
            <a:r>
              <a:rPr lang="en-US" dirty="0" smtClean="0"/>
              <a:t>Confidential Print: North America, 1824-1961</a:t>
            </a:r>
          </a:p>
          <a:p>
            <a:r>
              <a:rPr lang="en-US" dirty="0" smtClean="0"/>
              <a:t>Defining Gender, 1450-1910</a:t>
            </a:r>
          </a:p>
          <a:p>
            <a:r>
              <a:rPr lang="en-US" dirty="0" smtClean="0"/>
              <a:t>Eighteenth Century Journals Portal (sections I through IV)</a:t>
            </a:r>
          </a:p>
          <a:p>
            <a:r>
              <a:rPr lang="en-US" dirty="0" smtClean="0"/>
              <a:t>Empire Online</a:t>
            </a:r>
          </a:p>
          <a:p>
            <a:r>
              <a:rPr lang="en-US" dirty="0" smtClean="0"/>
              <a:t>Everyday Life and Women in America, c1800-1920</a:t>
            </a:r>
          </a:p>
          <a:p>
            <a:r>
              <a:rPr lang="en-US" dirty="0" smtClean="0"/>
              <a:t>Foreign Office Files China, 1949-1980</a:t>
            </a:r>
          </a:p>
          <a:p>
            <a:r>
              <a:rPr lang="en-US" dirty="0" smtClean="0"/>
              <a:t>The Grand Tour</a:t>
            </a:r>
          </a:p>
          <a:p>
            <a:r>
              <a:rPr lang="en-US" dirty="0" smtClean="0"/>
              <a:t>India, Raj and Empire</a:t>
            </a:r>
          </a:p>
          <a:p>
            <a:r>
              <a:rPr lang="en-US" dirty="0" smtClean="0"/>
              <a:t>Literary Manuscripts (Berg)</a:t>
            </a:r>
          </a:p>
          <a:p>
            <a:r>
              <a:rPr lang="en-US" dirty="0" smtClean="0"/>
              <a:t>Literary Manuscripts (Leeds)</a:t>
            </a:r>
          </a:p>
          <a:p>
            <a:r>
              <a:rPr lang="en-US" dirty="0" smtClean="0"/>
              <a:t>London Low Life</a:t>
            </a:r>
          </a:p>
          <a:p>
            <a:r>
              <a:rPr lang="en-US" dirty="0" smtClean="0"/>
              <a:t>Macmillan Cabinet Papers, 1957-1963</a:t>
            </a:r>
          </a:p>
          <a:p>
            <a:r>
              <a:rPr lang="en-US" dirty="0" smtClean="0"/>
              <a:t>Mass Observation Online</a:t>
            </a:r>
          </a:p>
          <a:p>
            <a:r>
              <a:rPr lang="en-US" dirty="0" smtClean="0"/>
              <a:t>Medieval Family Life</a:t>
            </a:r>
          </a:p>
          <a:p>
            <a:r>
              <a:rPr lang="en-US" dirty="0" smtClean="0"/>
              <a:t>Medieval Travel Writing</a:t>
            </a:r>
          </a:p>
          <a:p>
            <a:r>
              <a:rPr lang="en-US" dirty="0" err="1" smtClean="0"/>
              <a:t>Perdita</a:t>
            </a:r>
            <a:r>
              <a:rPr lang="en-US" dirty="0" smtClean="0"/>
              <a:t> Manuscripts</a:t>
            </a:r>
          </a:p>
          <a:p>
            <a:r>
              <a:rPr lang="en-US" dirty="0" smtClean="0"/>
              <a:t>Slavery, Abolition and Social Justice, 1490-2007</a:t>
            </a:r>
          </a:p>
          <a:p>
            <a:r>
              <a:rPr lang="en-US" dirty="0" smtClean="0"/>
              <a:t>The Nixon Years, 1969-1974</a:t>
            </a:r>
          </a:p>
          <a:p>
            <a:r>
              <a:rPr lang="en-US" dirty="0" smtClean="0"/>
              <a:t>Travel Writing, Spectacle and World History</a:t>
            </a:r>
          </a:p>
          <a:p>
            <a:r>
              <a:rPr lang="en-US" dirty="0" smtClean="0"/>
              <a:t>Victorian Popular Culture</a:t>
            </a:r>
          </a:p>
          <a:p>
            <a:r>
              <a:rPr lang="en-US" dirty="0" smtClean="0"/>
              <a:t>Virginia Company Archives</a:t>
            </a:r>
          </a:p>
          <a:p>
            <a:r>
              <a:rPr lang="en-US" dirty="0" smtClean="0"/>
              <a:t>Women in The National Archives</a:t>
            </a:r>
          </a:p>
          <a:p>
            <a:r>
              <a:rPr lang="en-US" dirty="0" smtClean="0"/>
              <a:t>China: Culture and Society</a:t>
            </a:r>
          </a:p>
          <a:p>
            <a:r>
              <a:rPr lang="en-US" dirty="0" smtClean="0"/>
              <a:t>Foreign Office Files for India, Pakistan and Afghanistan, 1947-1980</a:t>
            </a:r>
          </a:p>
          <a:p>
            <a:r>
              <a:rPr lang="en-US" dirty="0" smtClean="0"/>
              <a:t>Jewish Life in America </a:t>
            </a:r>
          </a:p>
          <a:p>
            <a:r>
              <a:rPr lang="en-US" dirty="0" smtClean="0"/>
              <a:t>Popular Culture in Britain and America, 1950-1975 (formerly Rock and Roll, Counter Culture, Peace and Protest)</a:t>
            </a:r>
          </a:p>
          <a:p>
            <a:r>
              <a:rPr lang="en-US" dirty="0" smtClean="0"/>
              <a:t>Romanticism: Life, Literature and Landscape</a:t>
            </a:r>
          </a:p>
          <a:p>
            <a:r>
              <a:rPr lang="en-US" dirty="0" smtClean="0"/>
              <a:t>American West II</a:t>
            </a:r>
          </a:p>
          <a:p>
            <a:r>
              <a:rPr lang="en-US" dirty="0" smtClean="0"/>
              <a:t>China, America and the Pacific: Trade and Cultural Exchange</a:t>
            </a:r>
          </a:p>
          <a:p>
            <a:r>
              <a:rPr lang="en-US" dirty="0" smtClean="0"/>
              <a:t>First World War: Propaganda and Recruitment</a:t>
            </a:r>
          </a:p>
          <a:p>
            <a:r>
              <a:rPr lang="en-US" dirty="0" smtClean="0"/>
              <a:t>Foreign Office China, 1919-1929</a:t>
            </a:r>
          </a:p>
          <a:p>
            <a:r>
              <a:rPr lang="en-US" dirty="0" smtClean="0"/>
              <a:t>Foreign Office China, 1930-1937</a:t>
            </a:r>
          </a:p>
          <a:p>
            <a:r>
              <a:rPr lang="en-US" dirty="0" smtClean="0"/>
              <a:t>Mass Observation Online IV</a:t>
            </a:r>
          </a:p>
          <a:p>
            <a:r>
              <a:rPr lang="en-US" dirty="0" smtClean="0"/>
              <a:t>Popular Culture in Britain and America, Section II (previously known as Rock and Roll II)</a:t>
            </a:r>
            <a:endParaRPr lang="en-US" dirty="0"/>
          </a:p>
        </p:txBody>
      </p:sp>
      <p:sp>
        <p:nvSpPr>
          <p:cNvPr id="4" name="Slide Number Placeholder 3"/>
          <p:cNvSpPr>
            <a:spLocks noGrp="1"/>
          </p:cNvSpPr>
          <p:nvPr>
            <p:ph type="sldNum" sz="quarter" idx="10"/>
          </p:nvPr>
        </p:nvSpPr>
        <p:spPr/>
        <p:txBody>
          <a:bodyPr/>
          <a:lstStyle/>
          <a:p>
            <a:fld id="{C916D5E1-928C-4647-98D0-9586B13E4C9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Rectangle 1"/>
          <p:cNvSpPr/>
          <p:nvPr/>
        </p:nvSpPr>
        <p:spPr bwMode="auto">
          <a:xfrm>
            <a:off x="0" y="0"/>
            <a:ext cx="9144000" cy="6858000"/>
          </a:xfrm>
          <a:prstGeom prst="rect">
            <a:avLst/>
          </a:prstGeom>
          <a:solidFill>
            <a:srgbClr val="F0EEDF"/>
          </a:solidFill>
          <a:ln w="9525">
            <a:noFill/>
            <a:miter lim="800000"/>
            <a:headEnd/>
            <a:tailEnd/>
          </a:ln>
        </p:spPr>
        <p:txBody>
          <a:bodyPr wrap="square" rtlCol="0" anchor="ctr">
            <a:spAutoFit/>
          </a:bodyPr>
          <a:lstStyle/>
          <a:p>
            <a:pPr algn="ctr"/>
            <a:endParaRPr lang="en-US" dirty="0" smtClean="0">
              <a:latin typeface="+mj-lt"/>
            </a:endParaRPr>
          </a:p>
        </p:txBody>
      </p:sp>
      <p:sp>
        <p:nvSpPr>
          <p:cNvPr id="9" name="Rectangle 5"/>
          <p:cNvSpPr>
            <a:spLocks noChangeArrowheads="1"/>
          </p:cNvSpPr>
          <p:nvPr/>
        </p:nvSpPr>
        <p:spPr bwMode="auto">
          <a:xfrm>
            <a:off x="2590800" y="2898775"/>
            <a:ext cx="3962400" cy="253916"/>
          </a:xfrm>
          <a:prstGeom prst="rect">
            <a:avLst/>
          </a:prstGeom>
          <a:noFill/>
          <a:ln w="9525">
            <a:noFill/>
            <a:miter lim="800000"/>
            <a:headEnd/>
            <a:tailEnd/>
          </a:ln>
        </p:spPr>
        <p:txBody>
          <a:bodyPr wrap="square">
            <a:spAutoFit/>
          </a:bodyPr>
          <a:lstStyle/>
          <a:p>
            <a:pPr algn="ctr"/>
            <a:endParaRPr lang="en-US" sz="1050" kern="1200" dirty="0" smtClean="0">
              <a:solidFill>
                <a:schemeClr val="tx1"/>
              </a:solidFill>
              <a:latin typeface="Arial" charset="0"/>
              <a:ea typeface="ＭＳ Ｐゴシック" pitchFamily="28" charset="-128"/>
              <a:cs typeface="+mn-cs"/>
            </a:endParaRPr>
          </a:p>
        </p:txBody>
      </p:sp>
      <p:sp>
        <p:nvSpPr>
          <p:cNvPr id="12" name="Title 11"/>
          <p:cNvSpPr>
            <a:spLocks noGrp="1"/>
          </p:cNvSpPr>
          <p:nvPr>
            <p:ph type="title" hasCustomPrompt="1"/>
          </p:nvPr>
        </p:nvSpPr>
        <p:spPr>
          <a:xfrm>
            <a:off x="2514600" y="2667000"/>
            <a:ext cx="4114800" cy="1295400"/>
          </a:xfrm>
        </p:spPr>
        <p:txBody>
          <a:bodyPr>
            <a:noAutofit/>
          </a:bodyPr>
          <a:lstStyle>
            <a:lvl1pPr algn="ctr">
              <a:defRPr sz="3200" b="1" baseline="0">
                <a:solidFill>
                  <a:schemeClr val="bg1"/>
                </a:solidFill>
                <a:latin typeface="Century Gothic" pitchFamily="34" charset="0"/>
              </a:defRPr>
            </a:lvl1pPr>
          </a:lstStyle>
          <a:p>
            <a:r>
              <a:rPr lang="en-US" dirty="0" smtClean="0"/>
              <a:t/>
            </a:r>
            <a:br>
              <a:rPr lang="en-US" dirty="0" smtClean="0"/>
            </a:br>
            <a:r>
              <a:rPr lang="en-US" dirty="0" smtClean="0"/>
              <a:t>Presentation Title</a:t>
            </a:r>
            <a:br>
              <a:rPr lang="en-US" dirty="0" smtClean="0"/>
            </a:br>
            <a:r>
              <a:rPr lang="en-US" dirty="0" smtClean="0"/>
              <a:t>Subtitle</a:t>
            </a:r>
            <a:br>
              <a:rPr lang="en-US" dirty="0" smtClean="0"/>
            </a:br>
            <a:r>
              <a:rPr lang="en-US" dirty="0" smtClean="0"/>
              <a:t/>
            </a:r>
            <a:br>
              <a:rPr lang="en-US" dirty="0" smtClean="0"/>
            </a:br>
            <a:endParaRPr lang="en-US" dirty="0"/>
          </a:p>
        </p:txBody>
      </p:sp>
      <p:sp>
        <p:nvSpPr>
          <p:cNvPr id="16" name="Text Placeholder 15"/>
          <p:cNvSpPr>
            <a:spLocks noGrp="1"/>
          </p:cNvSpPr>
          <p:nvPr>
            <p:ph type="body" sz="quarter" idx="10" hasCustomPrompt="1"/>
          </p:nvPr>
        </p:nvSpPr>
        <p:spPr>
          <a:xfrm>
            <a:off x="3124200" y="4343400"/>
            <a:ext cx="2971800" cy="1143000"/>
          </a:xfrm>
        </p:spPr>
        <p:txBody>
          <a:bodyPr/>
          <a:lstStyle>
            <a:lvl1pPr>
              <a:defRPr sz="2000" b="0" baseline="0">
                <a:solidFill>
                  <a:schemeClr val="tx1"/>
                </a:solidFill>
              </a:defRPr>
            </a:lvl1pPr>
          </a:lstStyle>
          <a:p>
            <a:pPr algn="ctr"/>
            <a:r>
              <a:rPr lang="en-US" sz="1400" dirty="0" smtClean="0">
                <a:solidFill>
                  <a:srgbClr val="595959"/>
                </a:solidFill>
              </a:rPr>
              <a:t>By Presenter Name</a:t>
            </a:r>
          </a:p>
          <a:p>
            <a:pPr algn="ctr"/>
            <a:r>
              <a:rPr lang="en-US" sz="1400" dirty="0" smtClean="0">
                <a:solidFill>
                  <a:srgbClr val="595959"/>
                </a:solidFill>
              </a:rPr>
              <a:t>Presenter title, Service Name</a:t>
            </a:r>
          </a:p>
          <a:p>
            <a:pPr algn="ctr"/>
            <a:r>
              <a:rPr lang="en-US" sz="1400" dirty="0" smtClean="0">
                <a:solidFill>
                  <a:srgbClr val="595959"/>
                </a:solidFill>
              </a:rPr>
              <a:t>Conference Name</a:t>
            </a:r>
          </a:p>
          <a:p>
            <a:pPr algn="ctr"/>
            <a:r>
              <a:rPr lang="en-US" sz="1400" dirty="0" smtClean="0">
                <a:solidFill>
                  <a:srgbClr val="595959"/>
                </a:solidFill>
              </a:rPr>
              <a:t>Month DD, YYYY</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4355" y="656959"/>
            <a:ext cx="3968845" cy="86703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6858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1600200"/>
            <a:ext cx="7772400" cy="4267200"/>
          </a:xfrm>
        </p:spPr>
        <p:txBody>
          <a:bodyPr vert="eaVert"/>
          <a:lstStyle>
            <a:lvl1pPr>
              <a:defRPr>
                <a:latin typeface="+mn-lt"/>
              </a:defRPr>
            </a:lvl1pPr>
            <a:lvl2pPr>
              <a:defRPr>
                <a:latin typeface="+mn-lt"/>
              </a:defRPr>
            </a:lvl2pPr>
            <a:lvl3pPr>
              <a:defRPr>
                <a:latin typeface="+mn-lt"/>
              </a:defRPr>
            </a:lvl3pPr>
            <a:lvl4pPr>
              <a:defRPr sz="1400">
                <a:latin typeface="+mn-lt"/>
              </a:defRPr>
            </a:lvl4pPr>
            <a:lvl5pPr>
              <a:defRPr sz="1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029200"/>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914400"/>
            <a:ext cx="5676900" cy="5029200"/>
          </a:xfrm>
        </p:spPr>
        <p:txBody>
          <a:bodyPr vert="eaVert"/>
          <a:lstStyle>
            <a:lvl1pPr>
              <a:defRPr>
                <a:latin typeface="+mn-lt"/>
              </a:defRPr>
            </a:lvl1pPr>
            <a:lvl2pPr>
              <a:defRPr>
                <a:latin typeface="+mn-lt"/>
              </a:defRPr>
            </a:lvl2pPr>
            <a:lvl3pPr>
              <a:defRPr>
                <a:latin typeface="+mn-lt"/>
              </a:defRPr>
            </a:lvl3pPr>
            <a:lvl4pPr>
              <a:defRPr sz="1400">
                <a:latin typeface="+mn-lt"/>
              </a:defRPr>
            </a:lvl4pPr>
            <a:lvl5pPr>
              <a:defRPr sz="1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4343400"/>
          </a:xfrm>
        </p:spPr>
        <p:txBody>
          <a:bodyPr/>
          <a:lstStyle>
            <a:lvl1pPr>
              <a:defRPr>
                <a:solidFill>
                  <a:schemeClr val="tx1"/>
                </a:solidFill>
              </a:defRPr>
            </a:lvl1pPr>
            <a:lvl2pPr>
              <a:defRPr>
                <a:solidFill>
                  <a:schemeClr val="tx1"/>
                </a:solidFill>
              </a:defRPr>
            </a:lvl2pPr>
            <a:lvl3pPr marL="1143000" indent="-228600">
              <a:buSzPct val="115000"/>
              <a:buFont typeface="Arial" pitchFamily="34" charset="0"/>
              <a:buChar char="•"/>
              <a:defRPr>
                <a:solidFill>
                  <a:schemeClr val="tx1"/>
                </a:solidFill>
              </a:defRPr>
            </a:lvl3pPr>
            <a:lvl4pPr>
              <a:buClr>
                <a:schemeClr val="accent1"/>
              </a:buClr>
              <a:defRPr sz="1400">
                <a:solidFill>
                  <a:schemeClr val="tx1"/>
                </a:solidFill>
                <a:latin typeface="+mn-lt"/>
              </a:defRPr>
            </a:lvl4pPr>
            <a:lvl5pPr marL="2057400" indent="-228600">
              <a:buClr>
                <a:schemeClr val="accent1"/>
              </a:buClr>
              <a:buSzPct val="85000"/>
              <a:buFont typeface="Arial" pitchFamily="34" charset="0"/>
              <a:buChar char="•"/>
              <a:defRPr sz="1400">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7"/>
          <p:cNvSpPr>
            <a:spLocks noGrp="1"/>
          </p:cNvSpPr>
          <p:nvPr>
            <p:ph type="title"/>
          </p:nvPr>
        </p:nvSpPr>
        <p:spPr>
          <a:xfrm>
            <a:off x="381000" y="152400"/>
            <a:ext cx="8458200" cy="685800"/>
          </a:xfrm>
          <a:prstGeom prst="rect">
            <a:avLst/>
          </a:prstGeom>
        </p:spPr>
        <p:txBody>
          <a:bodyPr vert="horz" lIns="91440" tIns="45720" rIns="91440" bIns="45720" rtlCol="0" anchor="ctr">
            <a:noAutofit/>
          </a:bodyPr>
          <a:lstStyle>
            <a:lvl1pPr>
              <a:defRPr sz="6600" b="0">
                <a:solidFill>
                  <a:schemeClr val="tx1"/>
                </a:solidFill>
              </a:defRPr>
            </a:lvl1pPr>
          </a:lstStyle>
          <a:p>
            <a:r>
              <a:rPr lang="en-US" dirty="0" smtClean="0"/>
              <a:t>Click to edit Master title style</a:t>
            </a:r>
            <a:endParaRPr lang="en-US" dirty="0"/>
          </a:p>
        </p:txBody>
      </p:sp>
      <p:sp>
        <p:nvSpPr>
          <p:cNvPr id="6" name="Footer Placeholder 6"/>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9"/>
          <p:cNvSpPr>
            <a:spLocks noGrp="1"/>
          </p:cNvSpPr>
          <p:nvPr>
            <p:ph type="sldNum" sz="quarter" idx="4"/>
          </p:nvPr>
        </p:nvSpPr>
        <p:spPr>
          <a:xfrm>
            <a:off x="609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5615B-836F-4DF2-89DA-D768CB3ED3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chemeClr val="tx1">
                    <a:lumMod val="65000"/>
                    <a:lumOff val="3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Footer Placeholder 6"/>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Slide Number Placeholder 9"/>
          <p:cNvSpPr>
            <a:spLocks noGrp="1"/>
          </p:cNvSpPr>
          <p:nvPr>
            <p:ph type="sldNum" sz="quarter" idx="4"/>
          </p:nvPr>
        </p:nvSpPr>
        <p:spPr>
          <a:xfrm>
            <a:off x="609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5615B-836F-4DF2-89DA-D768CB3ED3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371600"/>
            <a:ext cx="3810000" cy="4724400"/>
          </a:xfrm>
        </p:spPr>
        <p:txBody>
          <a:bodyPr/>
          <a:lstStyle>
            <a:lvl1pPr>
              <a:defRPr sz="3600">
                <a:solidFill>
                  <a:schemeClr val="tx1"/>
                </a:solidFill>
                <a:latin typeface="+mn-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3600">
                <a:latin typeface="+mj-lt"/>
              </a:defRPr>
            </a:lvl1pPr>
            <a:lvl2pPr>
              <a:defRPr sz="1800"/>
            </a:lvl2pPr>
            <a:lvl3pPr>
              <a:defRPr sz="1600">
                <a:solidFill>
                  <a:srgbClr val="595959"/>
                </a:solidFill>
              </a:defRPr>
            </a:lvl3pPr>
            <a:lvl4pPr>
              <a:defRPr sz="1400">
                <a:solidFill>
                  <a:srgbClr val="595959"/>
                </a:solidFill>
              </a:defRPr>
            </a:lvl4pPr>
            <a:lvl5pPr>
              <a:defRPr sz="1400">
                <a:solidFill>
                  <a:srgbClr val="5959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Placeholder 7"/>
          <p:cNvSpPr>
            <a:spLocks noGrp="1"/>
          </p:cNvSpPr>
          <p:nvPr>
            <p:ph type="title"/>
          </p:nvPr>
        </p:nvSpPr>
        <p:spPr>
          <a:xfrm>
            <a:off x="381000" y="304800"/>
            <a:ext cx="7162800" cy="685800"/>
          </a:xfrm>
          <a:prstGeom prst="rect">
            <a:avLst/>
          </a:prstGeom>
        </p:spPr>
        <p:txBody>
          <a:bodyPr vert="horz" lIns="91440" tIns="45720" rIns="91440" bIns="45720" rtlCol="0" anchor="ctr">
            <a:noAutofit/>
          </a:bodyPr>
          <a:lstStyle>
            <a:lvl1pPr>
              <a:defRPr sz="4800">
                <a:latin typeface="Verdana" pitchFamily="34" charset="0"/>
              </a:defRPr>
            </a:lvl1pPr>
          </a:lstStyle>
          <a:p>
            <a:r>
              <a:rPr lang="en-US" dirty="0" smtClean="0"/>
              <a:t>Click to edit Master title style</a:t>
            </a:r>
            <a:endParaRPr lang="en-US" dirty="0"/>
          </a:p>
        </p:txBody>
      </p:sp>
      <p:sp>
        <p:nvSpPr>
          <p:cNvPr id="7" name="Footer Placeholder 6"/>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Slide Number Placeholder 9"/>
          <p:cNvSpPr>
            <a:spLocks noGrp="1"/>
          </p:cNvSpPr>
          <p:nvPr>
            <p:ph type="sldNum" sz="quarter" idx="4"/>
          </p:nvPr>
        </p:nvSpPr>
        <p:spPr>
          <a:xfrm>
            <a:off x="609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5615B-836F-4DF2-89DA-D768CB3ED3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Perpetua"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0" indent="0">
              <a:defRPr sz="2000">
                <a:solidFill>
                  <a:schemeClr val="tx1"/>
                </a:solidFill>
              </a:defRPr>
            </a:lvl1pPr>
            <a:lvl2pPr>
              <a:defRPr sz="1800">
                <a:solidFill>
                  <a:schemeClr val="tx1"/>
                </a:solidFill>
              </a:defRPr>
            </a:lvl2pPr>
            <a:lvl3pPr>
              <a:defRPr sz="1600">
                <a:solidFill>
                  <a:schemeClr val="tx1"/>
                </a:solidFill>
                <a:latin typeface="+mn-lt"/>
              </a:defRPr>
            </a:lvl3pPr>
            <a:lvl4pPr>
              <a:defRPr sz="1400">
                <a:solidFill>
                  <a:schemeClr val="tx1"/>
                </a:solidFill>
                <a:latin typeface="+mn-lt"/>
              </a:defRPr>
            </a:lvl4pPr>
            <a:lvl5pPr>
              <a:defRPr sz="1400">
                <a:solidFill>
                  <a:schemeClr val="tx1"/>
                </a:solidFill>
                <a:latin typeface="+mn-l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Perpetua"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0" indent="0">
              <a:defRPr sz="2000">
                <a:solidFill>
                  <a:schemeClr val="tx1"/>
                </a:solidFill>
              </a:defRPr>
            </a:lvl1pPr>
            <a:lvl2pPr>
              <a:defRPr sz="1800">
                <a:solidFill>
                  <a:schemeClr val="tx1"/>
                </a:solidFill>
              </a:defRPr>
            </a:lvl2pPr>
            <a:lvl3pPr>
              <a:defRPr sz="1600">
                <a:solidFill>
                  <a:schemeClr val="tx1"/>
                </a:solidFill>
                <a:latin typeface="+mn-lt"/>
              </a:defRPr>
            </a:lvl3pPr>
            <a:lvl4pPr>
              <a:defRPr sz="1400">
                <a:solidFill>
                  <a:schemeClr val="tx1"/>
                </a:solidFill>
                <a:latin typeface="+mn-lt"/>
              </a:defRPr>
            </a:lvl4pPr>
            <a:lvl5pPr>
              <a:defRPr sz="1400">
                <a:solidFill>
                  <a:schemeClr val="tx1"/>
                </a:solidFill>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Placeholder 7"/>
          <p:cNvSpPr>
            <a:spLocks noGrp="1"/>
          </p:cNvSpPr>
          <p:nvPr>
            <p:ph type="title"/>
          </p:nvPr>
        </p:nvSpPr>
        <p:spPr>
          <a:xfrm>
            <a:off x="381000" y="152400"/>
            <a:ext cx="7162800" cy="685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9" name="Footer Placeholder 6"/>
          <p:cNvSpPr>
            <a:spLocks noGrp="1"/>
          </p:cNvSpPr>
          <p:nvPr>
            <p:ph type="ftr" sz="quarter" idx="10"/>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 name="Slide Number Placeholder 9"/>
          <p:cNvSpPr>
            <a:spLocks noGrp="1"/>
          </p:cNvSpPr>
          <p:nvPr>
            <p:ph type="sldNum" sz="quarter" idx="11"/>
          </p:nvPr>
        </p:nvSpPr>
        <p:spPr>
          <a:xfrm>
            <a:off x="609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5615B-836F-4DF2-89DA-D768CB3ED3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7" name="Title Placeholder 7"/>
          <p:cNvSpPr>
            <a:spLocks noGrp="1"/>
          </p:cNvSpPr>
          <p:nvPr>
            <p:ph type="title"/>
          </p:nvPr>
        </p:nvSpPr>
        <p:spPr>
          <a:xfrm>
            <a:off x="381000" y="152400"/>
            <a:ext cx="7162800" cy="685800"/>
          </a:xfrm>
          <a:prstGeom prst="rect">
            <a:avLst/>
          </a:prstGeom>
        </p:spPr>
        <p:txBody>
          <a:bodyPr vert="horz" lIns="91440" tIns="45720" rIns="91440" bIns="45720" rtlCol="0" anchor="ctr">
            <a:noAutofit/>
          </a:bodyPr>
          <a:lstStyle>
            <a:lvl1pPr>
              <a:defRPr sz="6600" b="0" i="0">
                <a:latin typeface="Perpetua" pitchFamily="18"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1162050"/>
          </a:xfrm>
          <a:prstGeom prst="rect">
            <a:avLst/>
          </a:prstGeom>
        </p:spPr>
        <p:txBody>
          <a:bodyPr anchor="b"/>
          <a:lstStyle>
            <a:lvl1pPr algn="l">
              <a:defRPr sz="2000" b="1">
                <a:latin typeface="Perpetu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400"/>
            <a:ext cx="5111750" cy="5211763"/>
          </a:xfrm>
        </p:spPr>
        <p:txBody>
          <a:bodyPr/>
          <a:lstStyle>
            <a:lvl1pPr marL="0" indent="0">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400">
                <a:solidFill>
                  <a:schemeClr val="tx1"/>
                </a:solidFill>
                <a:latin typeface="Century Gothic" pitchFamily="34" charset="0"/>
              </a:defRPr>
            </a:lvl4pPr>
            <a:lvl5pPr>
              <a:defRPr sz="2400">
                <a:solidFill>
                  <a:schemeClr val="tx1"/>
                </a:solidFill>
                <a:latin typeface="Century Gothic"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133600"/>
            <a:ext cx="3008313" cy="3992563"/>
          </a:xfrm>
        </p:spPr>
        <p:txBody>
          <a:bodyPr/>
          <a:lstStyle>
            <a:lvl1pPr marL="0" indent="0">
              <a:buNone/>
              <a:defRPr sz="20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Perpetua"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914399"/>
            <a:ext cx="5486400"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atin typeface="Perpetu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85800" y="12954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First level</a:t>
            </a:r>
          </a:p>
          <a:p>
            <a:pPr lvl="1"/>
            <a:r>
              <a:rPr lang="en-US" dirty="0" smtClean="0"/>
              <a:t>Second level</a:t>
            </a:r>
          </a:p>
          <a:p>
            <a:pPr lvl="2"/>
            <a:r>
              <a:rPr lang="en-US" dirty="0" smtClean="0"/>
              <a:t>Third level</a:t>
            </a:r>
          </a:p>
          <a:p>
            <a:pPr lvl="0"/>
            <a:r>
              <a:rPr lang="en-US" dirty="0" smtClean="0"/>
              <a:t>First level</a:t>
            </a:r>
          </a:p>
          <a:p>
            <a:pPr lvl="1"/>
            <a:r>
              <a:rPr lang="en-US" dirty="0" smtClean="0"/>
              <a:t>Second level</a:t>
            </a:r>
          </a:p>
          <a:p>
            <a:pPr lvl="2"/>
            <a:r>
              <a:rPr lang="en-US" dirty="0" smtClean="0"/>
              <a:t>Third level</a:t>
            </a:r>
          </a:p>
          <a:p>
            <a:pPr lvl="2"/>
            <a:endParaRPr lang="en-US" dirty="0" smtClean="0"/>
          </a:p>
          <a:p>
            <a:pPr lvl="2"/>
            <a:endParaRPr lang="en-US" dirty="0" smtClean="0"/>
          </a:p>
        </p:txBody>
      </p:sp>
      <p:sp>
        <p:nvSpPr>
          <p:cNvPr id="8" name="Title Placeholder 7"/>
          <p:cNvSpPr>
            <a:spLocks noGrp="1"/>
          </p:cNvSpPr>
          <p:nvPr>
            <p:ph type="title"/>
          </p:nvPr>
        </p:nvSpPr>
        <p:spPr>
          <a:xfrm>
            <a:off x="381000" y="152400"/>
            <a:ext cx="8153400" cy="6858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7" name="Footer Placeholder 6"/>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 name="Slide Number Placeholder 9"/>
          <p:cNvSpPr>
            <a:spLocks noGrp="1"/>
          </p:cNvSpPr>
          <p:nvPr>
            <p:ph type="sldNum" sz="quarter" idx="4"/>
          </p:nvPr>
        </p:nvSpPr>
        <p:spPr>
          <a:xfrm>
            <a:off x="609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5615B-836F-4DF2-89DA-D768CB3ED3C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defRPr sz="6600" b="0">
          <a:solidFill>
            <a:schemeClr val="tx1"/>
          </a:solidFill>
          <a:latin typeface="Perpetua" pitchFamily="18" charset="0"/>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28" charset="-128"/>
        </a:defRPr>
      </a:lvl2pPr>
      <a:lvl3pPr algn="ctr" rtl="0" eaLnBrk="1" fontAlgn="base" hangingPunct="1">
        <a:spcBef>
          <a:spcPct val="0"/>
        </a:spcBef>
        <a:spcAft>
          <a:spcPct val="0"/>
        </a:spcAft>
        <a:defRPr sz="4400">
          <a:solidFill>
            <a:schemeClr val="tx2"/>
          </a:solidFill>
          <a:latin typeface="Arial" charset="0"/>
          <a:ea typeface="ＭＳ Ｐゴシック" pitchFamily="28" charset="-128"/>
        </a:defRPr>
      </a:lvl3pPr>
      <a:lvl4pPr algn="ctr" rtl="0" eaLnBrk="1" fontAlgn="base" hangingPunct="1">
        <a:spcBef>
          <a:spcPct val="0"/>
        </a:spcBef>
        <a:spcAft>
          <a:spcPct val="0"/>
        </a:spcAft>
        <a:defRPr sz="4400">
          <a:solidFill>
            <a:schemeClr val="tx2"/>
          </a:solidFill>
          <a:latin typeface="Arial" charset="0"/>
          <a:ea typeface="ＭＳ Ｐゴシック" pitchFamily="28" charset="-128"/>
        </a:defRPr>
      </a:lvl4pPr>
      <a:lvl5pPr algn="ctr" rtl="0" eaLnBrk="1" fontAlgn="base" hangingPunct="1">
        <a:spcBef>
          <a:spcPct val="0"/>
        </a:spcBef>
        <a:spcAft>
          <a:spcPct val="0"/>
        </a:spcAft>
        <a:defRPr sz="4400">
          <a:solidFill>
            <a:schemeClr val="tx2"/>
          </a:solidFill>
          <a:latin typeface="Arial" charset="0"/>
          <a:ea typeface="ＭＳ Ｐゴシック" pitchFamily="28"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28"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28"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28"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28" charset="-128"/>
        </a:defRPr>
      </a:lvl9pPr>
    </p:titleStyle>
    <p:bodyStyle>
      <a:lvl1pPr marL="0" marR="0" indent="0" algn="l" defTabSz="914400" rtl="0" eaLnBrk="1" fontAlgn="base" latinLnBrk="0" hangingPunct="1">
        <a:lnSpc>
          <a:spcPct val="100000"/>
        </a:lnSpc>
        <a:spcBef>
          <a:spcPct val="20000"/>
        </a:spcBef>
        <a:spcAft>
          <a:spcPct val="0"/>
        </a:spcAft>
        <a:buClr>
          <a:srgbClr val="0070C0"/>
        </a:buClr>
        <a:buSzTx/>
        <a:buFont typeface="Arial" pitchFamily="34" charset="0"/>
        <a:buNone/>
        <a:tabLst/>
        <a:defRPr sz="2000" b="1" baseline="0">
          <a:solidFill>
            <a:schemeClr val="tx1"/>
          </a:solidFill>
          <a:latin typeface="Century Gothic" pitchFamily="34" charset="0"/>
          <a:ea typeface="+mn-ea"/>
          <a:cs typeface="+mn-cs"/>
        </a:defRPr>
      </a:lvl1pPr>
      <a:lvl2pPr marL="742950" indent="-285750" algn="l" rtl="0" eaLnBrk="1" fontAlgn="base" hangingPunct="1">
        <a:spcBef>
          <a:spcPct val="20000"/>
        </a:spcBef>
        <a:spcAft>
          <a:spcPct val="0"/>
        </a:spcAft>
        <a:buClr>
          <a:schemeClr val="accent1">
            <a:lumMod val="75000"/>
          </a:schemeClr>
        </a:buClr>
        <a:buFont typeface="Arial" pitchFamily="34" charset="0"/>
        <a:buChar char="»"/>
        <a:defRPr sz="1800">
          <a:solidFill>
            <a:schemeClr val="tx1"/>
          </a:solidFill>
          <a:latin typeface="Century Gothic" pitchFamily="34" charset="0"/>
          <a:ea typeface="+mn-ea"/>
        </a:defRPr>
      </a:lvl2pPr>
      <a:lvl3pPr marL="1143000" indent="-228600" algn="l" rtl="0" eaLnBrk="1" fontAlgn="base" hangingPunct="1">
        <a:spcBef>
          <a:spcPct val="20000"/>
        </a:spcBef>
        <a:spcAft>
          <a:spcPct val="0"/>
        </a:spcAft>
        <a:buClr>
          <a:schemeClr val="accent1"/>
        </a:buClr>
        <a:buSzPct val="115000"/>
        <a:buFont typeface="Arial" pitchFamily="34" charset="0"/>
        <a:buChar char="•"/>
        <a:defRPr sz="1600" baseline="0">
          <a:solidFill>
            <a:schemeClr val="tx1"/>
          </a:solidFill>
          <a:latin typeface="Century Gothic" pitchFamily="34" charset="0"/>
          <a:ea typeface="+mn-ea"/>
        </a:defRPr>
      </a:lvl3pPr>
      <a:lvl4pPr marL="1600200" indent="-228600" algn="l" rtl="0" eaLnBrk="1" fontAlgn="base" hangingPunct="1">
        <a:spcBef>
          <a:spcPct val="20000"/>
        </a:spcBef>
        <a:spcAft>
          <a:spcPct val="0"/>
        </a:spcAft>
        <a:buClr>
          <a:schemeClr val="accent1"/>
        </a:buClr>
        <a:buFont typeface="Wingdings" pitchFamily="2" charset="2"/>
        <a:buChar char="§"/>
        <a:defRPr sz="1400">
          <a:solidFill>
            <a:schemeClr val="tx1"/>
          </a:solidFill>
          <a:latin typeface="Century Gothic" pitchFamily="34" charset="0"/>
          <a:ea typeface="+mn-ea"/>
        </a:defRPr>
      </a:lvl4pPr>
      <a:lvl5pPr marL="2057400" indent="-228600" algn="l" rtl="0" eaLnBrk="1" fontAlgn="base" hangingPunct="1">
        <a:spcBef>
          <a:spcPct val="20000"/>
        </a:spcBef>
        <a:spcAft>
          <a:spcPct val="0"/>
        </a:spcAft>
        <a:buClr>
          <a:schemeClr val="accent1"/>
        </a:buClr>
        <a:buSzPct val="85000"/>
        <a:buFont typeface="Arial" pitchFamily="34" charset="0"/>
        <a:buChar char="•"/>
        <a:defRPr sz="1400" baseline="0">
          <a:solidFill>
            <a:schemeClr val="tx1"/>
          </a:solidFill>
          <a:latin typeface="Century Gothic" pitchFamily="34" charset="0"/>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2667000"/>
            <a:ext cx="6629400" cy="1295400"/>
          </a:xfrm>
        </p:spPr>
        <p:txBody>
          <a:bodyPr/>
          <a:lstStyle/>
          <a:p>
            <a:pPr algn="l"/>
            <a:r>
              <a:rPr lang="en-US" sz="4000" dirty="0" smtClean="0"/>
              <a:t>Portico’s “d-collections” preservation service</a:t>
            </a:r>
            <a:endParaRPr lang="en-US" sz="2800" dirty="0"/>
          </a:p>
        </p:txBody>
      </p:sp>
      <p:sp>
        <p:nvSpPr>
          <p:cNvPr id="5" name="Text Placeholder 4"/>
          <p:cNvSpPr>
            <a:spLocks noGrp="1"/>
          </p:cNvSpPr>
          <p:nvPr>
            <p:ph type="body" sz="quarter" idx="10"/>
          </p:nvPr>
        </p:nvSpPr>
        <p:spPr>
          <a:xfrm>
            <a:off x="2590800" y="4114800"/>
            <a:ext cx="5410200" cy="1447800"/>
          </a:xfrm>
        </p:spPr>
        <p:txBody>
          <a:bodyPr/>
          <a:lstStyle/>
          <a:p>
            <a:r>
              <a:rPr lang="en-US" dirty="0" smtClean="0">
                <a:solidFill>
                  <a:schemeClr val="bg1"/>
                </a:solidFill>
              </a:rPr>
              <a:t>Stephanie Orphan</a:t>
            </a:r>
          </a:p>
          <a:p>
            <a:endParaRPr lang="en-US" dirty="0" smtClean="0">
              <a:solidFill>
                <a:schemeClr val="bg1"/>
              </a:solidFill>
            </a:endParaRPr>
          </a:p>
          <a:p>
            <a:r>
              <a:rPr lang="en-US" sz="1600" dirty="0" smtClean="0">
                <a:solidFill>
                  <a:schemeClr val="bg1"/>
                </a:solidFill>
              </a:rPr>
              <a:t>Positive trends in sustainability? Emerging approaches to archiving commercial databases (CRL Preconference, Charleston Conference)</a:t>
            </a:r>
          </a:p>
          <a:p>
            <a:r>
              <a:rPr lang="en-US" sz="1600" dirty="0" smtClean="0">
                <a:solidFill>
                  <a:schemeClr val="bg1"/>
                </a:solidFill>
              </a:rPr>
              <a:t>November 7, 2012</a:t>
            </a:r>
            <a:endParaRPr lang="en-US" sz="1600" dirty="0">
              <a:solidFill>
                <a:schemeClr val="bg1"/>
              </a:solidFill>
            </a:endParaRPr>
          </a:p>
        </p:txBody>
      </p:sp>
    </p:spTree>
    <p:extLst>
      <p:ext uri="{BB962C8B-B14F-4D97-AF65-F5344CB8AC3E}">
        <p14:creationId xmlns:p14="http://schemas.microsoft.com/office/powerpoint/2010/main" val="107640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extLst>
              <p:ext uri="{D42A27DB-BD31-4B8C-83A1-F6EECF244321}">
                <p14:modId xmlns:p14="http://schemas.microsoft.com/office/powerpoint/2010/main" val="301779550"/>
              </p:ext>
            </p:extLst>
          </p:nvPr>
        </p:nvGraphicFramePr>
        <p:xfrm>
          <a:off x="228600" y="3336878"/>
          <a:ext cx="86868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228600" y="457200"/>
            <a:ext cx="8686800" cy="2677656"/>
          </a:xfrm>
          <a:prstGeom prst="rect">
            <a:avLst/>
          </a:prstGeom>
          <a:ln/>
          <a:effectLst/>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r>
              <a:rPr lang="en-US" sz="2800" dirty="0" smtClean="0">
                <a:solidFill>
                  <a:schemeClr val="tx1"/>
                </a:solidFill>
                <a:latin typeface="Century Gothic" pitchFamily="34" charset="0"/>
              </a:rPr>
              <a:t>Digital preservation is the series of management policies and activities necessary to ensure the enduring usability, authenticity, discoverability, and accessibility of content over the very long-term. The key goals of digital preservation include:</a:t>
            </a:r>
          </a:p>
        </p:txBody>
      </p:sp>
    </p:spTree>
    <p:extLst>
      <p:ext uri="{BB962C8B-B14F-4D97-AF65-F5344CB8AC3E}">
        <p14:creationId xmlns:p14="http://schemas.microsoft.com/office/powerpoint/2010/main" val="12682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half" idx="2"/>
          </p:nvPr>
        </p:nvSpPr>
        <p:spPr>
          <a:xfrm>
            <a:off x="990600" y="1676400"/>
            <a:ext cx="7772400" cy="5486400"/>
          </a:xfrm>
        </p:spPr>
        <p:txBody>
          <a:bodyPr/>
          <a:lstStyle/>
          <a:p>
            <a:pPr marL="341313" indent="-341313">
              <a:spcAft>
                <a:spcPts val="1800"/>
              </a:spcAft>
              <a:buClr>
                <a:srgbClr val="8BC458"/>
              </a:buClr>
              <a:buFont typeface="Arial" pitchFamily="34" charset="0"/>
              <a:buChar char="»"/>
              <a:defRPr/>
            </a:pPr>
            <a:r>
              <a:rPr lang="en-US" sz="3200" b="0" dirty="0" smtClean="0">
                <a:latin typeface="Arial" pitchFamily="34" charset="0"/>
                <a:cs typeface="Arial" pitchFamily="34" charset="0"/>
              </a:rPr>
              <a:t>Provides managed preservation</a:t>
            </a:r>
          </a:p>
          <a:p>
            <a:pPr marL="341313" indent="-341313">
              <a:spcAft>
                <a:spcPts val="1800"/>
              </a:spcAft>
              <a:buClr>
                <a:srgbClr val="8BC458"/>
              </a:buClr>
              <a:buFont typeface="Arial" pitchFamily="34" charset="0"/>
              <a:buChar char="»"/>
              <a:defRPr/>
            </a:pPr>
            <a:r>
              <a:rPr lang="en-US" sz="3200" b="0" dirty="0" smtClean="0">
                <a:latin typeface="Arial" pitchFamily="34" charset="0"/>
                <a:cs typeface="Arial" pitchFamily="34" charset="0"/>
              </a:rPr>
              <a:t>Understands and repackages content into our content model specific to the genre</a:t>
            </a:r>
          </a:p>
          <a:p>
            <a:pPr marL="341313" indent="-341313">
              <a:buClr>
                <a:srgbClr val="8BC458"/>
              </a:buClr>
              <a:buFont typeface="Arial" pitchFamily="34" charset="0"/>
              <a:buChar char="»"/>
              <a:defRPr/>
            </a:pPr>
            <a:r>
              <a:rPr lang="en-US" sz="3200" b="0" dirty="0" smtClean="0">
                <a:latin typeface="Arial" pitchFamily="34" charset="0"/>
                <a:cs typeface="Arial" pitchFamily="34" charset="0"/>
              </a:rPr>
              <a:t>Creates Portico Metadata based on Dublin Core</a:t>
            </a:r>
          </a:p>
          <a:p>
            <a:pPr marL="341313" indent="-341313">
              <a:spcBef>
                <a:spcPts val="1200"/>
              </a:spcBef>
              <a:buClr>
                <a:srgbClr val="8BC458"/>
              </a:buClr>
              <a:defRPr/>
            </a:pPr>
            <a:r>
              <a:rPr lang="en-US" sz="3200" b="0" dirty="0" smtClean="0">
                <a:latin typeface="Arial" pitchFamily="34" charset="0"/>
                <a:cs typeface="Arial" pitchFamily="34" charset="0"/>
              </a:rPr>
              <a:t>				but </a:t>
            </a:r>
            <a:r>
              <a:rPr lang="en-US" sz="3200" dirty="0" smtClean="0">
                <a:solidFill>
                  <a:srgbClr val="8BC458"/>
                </a:solidFill>
                <a:latin typeface="Arial" pitchFamily="34" charset="0"/>
                <a:cs typeface="Arial" pitchFamily="34" charset="0"/>
              </a:rPr>
              <a:t>. . .</a:t>
            </a:r>
          </a:p>
          <a:p>
            <a:pPr marL="341313" indent="-341313">
              <a:buClr>
                <a:srgbClr val="00B050"/>
              </a:buClr>
              <a:buFont typeface="Arial" pitchFamily="34" charset="0"/>
              <a:buNone/>
              <a:defRPr/>
            </a:pPr>
            <a:endParaRPr lang="en-US" sz="2200" dirty="0" smtClean="0"/>
          </a:p>
          <a:p>
            <a:pPr>
              <a:defRPr/>
            </a:pPr>
            <a:endParaRPr lang="en-US" sz="2200" dirty="0"/>
          </a:p>
        </p:txBody>
      </p:sp>
      <p:sp>
        <p:nvSpPr>
          <p:cNvPr id="12" name="Right Arrow 11"/>
          <p:cNvSpPr/>
          <p:nvPr/>
        </p:nvSpPr>
        <p:spPr bwMode="auto">
          <a:xfrm>
            <a:off x="4267200" y="4319469"/>
            <a:ext cx="1219200" cy="733663"/>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
        <p:nvSpPr>
          <p:cNvPr id="13" name="Right Arrow 12"/>
          <p:cNvSpPr/>
          <p:nvPr/>
        </p:nvSpPr>
        <p:spPr bwMode="auto">
          <a:xfrm>
            <a:off x="4114800" y="4648200"/>
            <a:ext cx="914400" cy="365760"/>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
        <p:nvSpPr>
          <p:cNvPr id="6" name="Title 5"/>
          <p:cNvSpPr>
            <a:spLocks noGrp="1"/>
          </p:cNvSpPr>
          <p:nvPr>
            <p:ph type="title"/>
          </p:nvPr>
        </p:nvSpPr>
        <p:spPr>
          <a:xfrm>
            <a:off x="228600" y="685800"/>
            <a:ext cx="7924800" cy="1066800"/>
          </a:xfrm>
        </p:spPr>
        <p:txBody>
          <a:bodyPr>
            <a:noAutofit/>
          </a:bodyPr>
          <a:lstStyle/>
          <a:p>
            <a:r>
              <a:rPr lang="en-US" sz="4400" dirty="0" smtClean="0">
                <a:latin typeface="Verdana" pitchFamily="34" charset="0"/>
                <a:cs typeface="Narkisim" pitchFamily="2" charset="-79"/>
              </a:rPr>
              <a:t>For all genres, Portico:</a:t>
            </a:r>
            <a:r>
              <a:rPr lang="en-US" sz="4400" dirty="0" smtClean="0">
                <a:latin typeface="Verdana" pitchFamily="34" charset="0"/>
              </a:rPr>
              <a:t/>
            </a:r>
            <a:br>
              <a:rPr lang="en-US" sz="4400" dirty="0" smtClean="0">
                <a:latin typeface="Verdana" pitchFamily="34" charset="0"/>
              </a:rPr>
            </a:br>
            <a:endParaRPr lang="en-US" sz="4400" dirty="0">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half" idx="2"/>
          </p:nvPr>
        </p:nvSpPr>
        <p:spPr>
          <a:xfrm>
            <a:off x="990600" y="1219200"/>
            <a:ext cx="7467600" cy="5029200"/>
          </a:xfrm>
        </p:spPr>
        <p:txBody>
          <a:bodyPr/>
          <a:lstStyle/>
          <a:p>
            <a:pPr marL="341313" indent="-341313">
              <a:buClr>
                <a:srgbClr val="8BC458"/>
              </a:buClr>
              <a:defRPr/>
            </a:pPr>
            <a:r>
              <a:rPr lang="en-US" sz="3600" dirty="0" smtClean="0">
                <a:latin typeface="Arial" pitchFamily="34" charset="0"/>
                <a:cs typeface="Arial" pitchFamily="34" charset="0"/>
              </a:rPr>
              <a:t>Formats matter.</a:t>
            </a:r>
          </a:p>
          <a:p>
            <a:pPr marL="341313" indent="-341313">
              <a:buClr>
                <a:srgbClr val="8BC458"/>
              </a:buClr>
              <a:defRPr/>
            </a:pPr>
            <a:endParaRPr lang="en-US" sz="3200" dirty="0" smtClean="0">
              <a:latin typeface="Arial" pitchFamily="34" charset="0"/>
              <a:cs typeface="Arial" pitchFamily="34" charset="0"/>
            </a:endParaRPr>
          </a:p>
          <a:p>
            <a:pPr marL="341313" indent="-341313">
              <a:buClr>
                <a:srgbClr val="8BC458"/>
              </a:buClr>
              <a:buFont typeface="Arial" pitchFamily="34" charset="0"/>
              <a:buChar char="»"/>
              <a:defRPr/>
            </a:pPr>
            <a:r>
              <a:rPr lang="en-US" sz="3200" dirty="0" smtClean="0">
                <a:latin typeface="Arial" pitchFamily="34" charset="0"/>
                <a:cs typeface="Arial" pitchFamily="34" charset="0"/>
              </a:rPr>
              <a:t>No “standard” for metadata migration</a:t>
            </a:r>
          </a:p>
          <a:p>
            <a:pPr marL="341313" indent="-341313">
              <a:buClr>
                <a:srgbClr val="8BC458"/>
              </a:buClr>
              <a:buFont typeface="Arial" pitchFamily="34" charset="0"/>
              <a:buChar char="»"/>
              <a:defRPr/>
            </a:pPr>
            <a:endParaRPr lang="en-US" sz="3200" dirty="0" smtClean="0">
              <a:solidFill>
                <a:srgbClr val="8BC458"/>
              </a:solidFill>
              <a:latin typeface="Arial" pitchFamily="34" charset="0"/>
              <a:cs typeface="Arial" pitchFamily="34" charset="0"/>
            </a:endParaRPr>
          </a:p>
          <a:p>
            <a:pPr marL="341313" indent="-341313">
              <a:buClr>
                <a:srgbClr val="8BC458"/>
              </a:buClr>
              <a:buFont typeface="Arial" pitchFamily="34" charset="0"/>
              <a:buChar char="»"/>
              <a:defRPr/>
            </a:pPr>
            <a:r>
              <a:rPr lang="en-US" sz="3200" dirty="0" smtClean="0">
                <a:latin typeface="Arial" pitchFamily="34" charset="0"/>
                <a:cs typeface="Arial" pitchFamily="34" charset="0"/>
              </a:rPr>
              <a:t>Primarily descriptive metadata (Dublin Core extract is sufficient)</a:t>
            </a:r>
            <a:endParaRPr lang="en-US" sz="3200" dirty="0" smtClean="0">
              <a:solidFill>
                <a:srgbClr val="8BC458"/>
              </a:solidFill>
              <a:latin typeface="Arial" pitchFamily="34" charset="0"/>
              <a:cs typeface="Arial" pitchFamily="34" charset="0"/>
            </a:endParaRPr>
          </a:p>
          <a:p>
            <a:pPr marL="341313" indent="-341313">
              <a:buClr>
                <a:srgbClr val="00B050"/>
              </a:buClr>
              <a:buFont typeface="Arial" pitchFamily="34" charset="0"/>
              <a:buNone/>
              <a:defRPr/>
            </a:pPr>
            <a:endParaRPr lang="en-US" sz="2200" dirty="0" smtClean="0"/>
          </a:p>
          <a:p>
            <a:pPr>
              <a:defRPr/>
            </a:pPr>
            <a:endParaRPr lang="en-US" sz="2200" dirty="0"/>
          </a:p>
        </p:txBody>
      </p:sp>
      <p:sp>
        <p:nvSpPr>
          <p:cNvPr id="13" name="Right Arrow 12"/>
          <p:cNvSpPr/>
          <p:nvPr/>
        </p:nvSpPr>
        <p:spPr bwMode="auto">
          <a:xfrm>
            <a:off x="4114800" y="4648200"/>
            <a:ext cx="914400" cy="365760"/>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half" idx="2"/>
          </p:nvPr>
        </p:nvSpPr>
        <p:spPr>
          <a:xfrm>
            <a:off x="990600" y="1219200"/>
            <a:ext cx="7924800" cy="5029200"/>
          </a:xfrm>
        </p:spPr>
        <p:txBody>
          <a:bodyPr/>
          <a:lstStyle/>
          <a:p>
            <a:pPr marL="341313" indent="-341313">
              <a:buClr>
                <a:srgbClr val="8BC458"/>
              </a:buClr>
              <a:defRPr/>
            </a:pPr>
            <a:r>
              <a:rPr lang="en-US" sz="3600" dirty="0" smtClean="0">
                <a:latin typeface="Arial" pitchFamily="34" charset="0"/>
                <a:cs typeface="Arial" pitchFamily="34" charset="0"/>
              </a:rPr>
              <a:t>Size matters.</a:t>
            </a:r>
          </a:p>
          <a:p>
            <a:pPr marL="341313" indent="-341313">
              <a:buClr>
                <a:srgbClr val="8BC458"/>
              </a:buClr>
              <a:defRPr/>
            </a:pPr>
            <a:endParaRPr lang="en-US" sz="3200" dirty="0" smtClean="0">
              <a:latin typeface="Arial" pitchFamily="34" charset="0"/>
              <a:cs typeface="Arial" pitchFamily="34" charset="0"/>
            </a:endParaRPr>
          </a:p>
          <a:p>
            <a:pPr marL="341313" indent="-341313">
              <a:buClr>
                <a:srgbClr val="8BC458"/>
              </a:buClr>
              <a:buFont typeface="Arial" pitchFamily="34" charset="0"/>
              <a:buChar char="»"/>
              <a:defRPr/>
            </a:pPr>
            <a:r>
              <a:rPr lang="en-US" sz="3200" b="0" dirty="0" smtClean="0">
                <a:latin typeface="Arial" pitchFamily="34" charset="0"/>
                <a:cs typeface="Arial" pitchFamily="34" charset="0"/>
              </a:rPr>
              <a:t>Local servers space, archive server space, replica space</a:t>
            </a:r>
          </a:p>
          <a:p>
            <a:pPr marL="341313" indent="-341313">
              <a:buClr>
                <a:srgbClr val="8BC458"/>
              </a:buClr>
              <a:buFont typeface="Arial" pitchFamily="34" charset="0"/>
              <a:buChar char="»"/>
              <a:defRPr/>
            </a:pPr>
            <a:endParaRPr lang="en-US" sz="3200" b="0" dirty="0" smtClean="0">
              <a:solidFill>
                <a:srgbClr val="8BC458"/>
              </a:solidFill>
              <a:latin typeface="Arial" pitchFamily="34" charset="0"/>
              <a:cs typeface="Arial" pitchFamily="34" charset="0"/>
            </a:endParaRPr>
          </a:p>
          <a:p>
            <a:pPr marL="341313" indent="-341313">
              <a:buClr>
                <a:srgbClr val="8BC458"/>
              </a:buClr>
              <a:buFont typeface="Arial" pitchFamily="34" charset="0"/>
              <a:buChar char="»"/>
              <a:defRPr/>
            </a:pPr>
            <a:r>
              <a:rPr lang="en-US" sz="3200" b="0" dirty="0" smtClean="0">
                <a:latin typeface="Arial" pitchFamily="34" charset="0"/>
                <a:cs typeface="Arial" pitchFamily="34" charset="0"/>
              </a:rPr>
              <a:t>System reconfiguration</a:t>
            </a:r>
            <a:br>
              <a:rPr lang="en-US" sz="3200" b="0" dirty="0" smtClean="0">
                <a:latin typeface="Arial" pitchFamily="34" charset="0"/>
                <a:cs typeface="Arial" pitchFamily="34" charset="0"/>
              </a:rPr>
            </a:br>
            <a:endParaRPr lang="en-US" sz="3200" b="0" dirty="0" smtClean="0">
              <a:latin typeface="Arial" pitchFamily="34" charset="0"/>
              <a:cs typeface="Arial" pitchFamily="34" charset="0"/>
            </a:endParaRPr>
          </a:p>
          <a:p>
            <a:pPr marL="341313" indent="-341313">
              <a:buClr>
                <a:srgbClr val="8BC458"/>
              </a:buClr>
              <a:buFont typeface="Arial" pitchFamily="34" charset="0"/>
              <a:buChar char="»"/>
              <a:defRPr/>
            </a:pPr>
            <a:r>
              <a:rPr lang="en-US" sz="3200" b="0" dirty="0" smtClean="0">
                <a:latin typeface="Arial" pitchFamily="34" charset="0"/>
                <a:cs typeface="Arial" pitchFamily="34" charset="0"/>
              </a:rPr>
              <a:t>Increased coordination, communication</a:t>
            </a:r>
            <a:endParaRPr lang="en-US" sz="2200" b="0" dirty="0" smtClean="0"/>
          </a:p>
          <a:p>
            <a:pPr>
              <a:defRPr/>
            </a:pPr>
            <a:endParaRPr lang="en-US" sz="2200" dirty="0"/>
          </a:p>
        </p:txBody>
      </p:sp>
      <p:sp>
        <p:nvSpPr>
          <p:cNvPr id="12" name="Right Arrow 11"/>
          <p:cNvSpPr/>
          <p:nvPr/>
        </p:nvSpPr>
        <p:spPr bwMode="auto">
          <a:xfrm>
            <a:off x="4267200" y="4319469"/>
            <a:ext cx="1219200" cy="733663"/>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
        <p:nvSpPr>
          <p:cNvPr id="13" name="Right Arrow 12"/>
          <p:cNvSpPr/>
          <p:nvPr/>
        </p:nvSpPr>
        <p:spPr bwMode="auto">
          <a:xfrm>
            <a:off x="4114800" y="4648200"/>
            <a:ext cx="914400" cy="365760"/>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7162800" cy="685800"/>
          </a:xfrm>
        </p:spPr>
        <p:txBody>
          <a:bodyPr>
            <a:normAutofit fontScale="90000"/>
          </a:bodyPr>
          <a:lstStyle/>
          <a:p>
            <a:r>
              <a:rPr lang="en-US" dirty="0" smtClean="0"/>
              <a:t>Where are we headed?</a:t>
            </a:r>
            <a:endParaRPr lang="en-US" dirty="0"/>
          </a:p>
        </p:txBody>
      </p:sp>
      <p:sp>
        <p:nvSpPr>
          <p:cNvPr id="6" name="Content Placeholder 15"/>
          <p:cNvSpPr>
            <a:spLocks noGrp="1"/>
          </p:cNvSpPr>
          <p:nvPr>
            <p:ph sz="half" idx="1"/>
          </p:nvPr>
        </p:nvSpPr>
        <p:spPr>
          <a:xfrm>
            <a:off x="685800" y="1371600"/>
            <a:ext cx="7848600" cy="4876800"/>
          </a:xfrm>
        </p:spPr>
        <p:txBody>
          <a:bodyPr/>
          <a:lstStyle/>
          <a:p>
            <a:pPr marL="341313" indent="-341313">
              <a:buClr>
                <a:srgbClr val="8BC458"/>
              </a:buClr>
              <a:defRPr/>
            </a:pPr>
            <a:endParaRPr lang="en-US" sz="3200" dirty="0" smtClean="0">
              <a:latin typeface="Arial" pitchFamily="34" charset="0"/>
              <a:cs typeface="Arial" pitchFamily="34" charset="0"/>
            </a:endParaRPr>
          </a:p>
          <a:p>
            <a:pPr marL="341313" indent="-341313">
              <a:buClr>
                <a:srgbClr val="8BC458"/>
              </a:buClr>
              <a:buFont typeface="Arial" pitchFamily="34" charset="0"/>
              <a:buChar char="»"/>
              <a:defRPr/>
            </a:pPr>
            <a:r>
              <a:rPr lang="en-US" sz="3200" b="0" dirty="0" smtClean="0">
                <a:latin typeface="Arial" pitchFamily="34" charset="0"/>
                <a:cs typeface="Arial" pitchFamily="34" charset="0"/>
              </a:rPr>
              <a:t>Continue to add new publishers and additional content on existing model</a:t>
            </a:r>
          </a:p>
          <a:p>
            <a:pPr marL="341313" indent="-341313">
              <a:buClr>
                <a:srgbClr val="8BC458"/>
              </a:buClr>
              <a:defRPr/>
            </a:pPr>
            <a:endParaRPr lang="en-US" sz="3200" b="0" dirty="0" smtClean="0">
              <a:solidFill>
                <a:srgbClr val="8BC458"/>
              </a:solidFill>
              <a:latin typeface="Arial" pitchFamily="34" charset="0"/>
              <a:cs typeface="Arial" pitchFamily="34" charset="0"/>
            </a:endParaRPr>
          </a:p>
          <a:p>
            <a:pPr marL="341313" indent="-341313">
              <a:buClr>
                <a:srgbClr val="8BC458"/>
              </a:buClr>
              <a:buFont typeface="Arial" pitchFamily="34" charset="0"/>
              <a:buChar char="»"/>
              <a:defRPr/>
            </a:pPr>
            <a:r>
              <a:rPr lang="en-US" sz="3200" b="0" dirty="0" smtClean="0">
                <a:latin typeface="Arial" pitchFamily="34" charset="0"/>
                <a:cs typeface="Arial" pitchFamily="34" charset="0"/>
              </a:rPr>
              <a:t>Integrate new areas into our ongoing operations</a:t>
            </a:r>
          </a:p>
          <a:p>
            <a:pPr marL="1084263" lvl="1" indent="-341313">
              <a:buClr>
                <a:srgbClr val="8BC458"/>
              </a:buClr>
              <a:defRPr/>
            </a:pPr>
            <a:r>
              <a:rPr lang="en-US" sz="1600" dirty="0" smtClean="0">
                <a:latin typeface="Arial" pitchFamily="34" charset="0"/>
                <a:cs typeface="Arial" pitchFamily="34" charset="0"/>
              </a:rPr>
              <a:t>databases, dynamic content, data . . . </a:t>
            </a:r>
          </a:p>
          <a:p>
            <a:pPr marL="1084263" lvl="1" indent="-341313">
              <a:buClr>
                <a:srgbClr val="8BC458"/>
              </a:buClr>
              <a:defRPr/>
            </a:pPr>
            <a:r>
              <a:rPr lang="en-US" sz="1600" b="0" dirty="0" smtClean="0">
                <a:latin typeface="Arial" pitchFamily="34" charset="0"/>
                <a:cs typeface="Arial" pitchFamily="34" charset="0"/>
              </a:rPr>
              <a:t>modify model as necessary to meet needs </a:t>
            </a:r>
          </a:p>
          <a:p>
            <a:pPr marL="341313" indent="-341313">
              <a:buClr>
                <a:srgbClr val="00B050"/>
              </a:buClr>
              <a:buFont typeface="Arial" pitchFamily="34" charset="0"/>
              <a:buNone/>
              <a:defRPr/>
            </a:pPr>
            <a:endParaRPr lang="en-US" sz="2200" dirty="0" smtClean="0"/>
          </a:p>
          <a:p>
            <a:pPr>
              <a:defRPr/>
            </a:pPr>
            <a:endParaRPr lang="en-US" sz="2200" dirty="0"/>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4953000"/>
            <a:ext cx="1364876"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3124200" y="2133600"/>
            <a:ext cx="5943600" cy="2286000"/>
          </a:xfrm>
        </p:spPr>
        <p:txBody>
          <a:bodyPr/>
          <a:lstStyle/>
          <a:p>
            <a:pPr marL="0" indent="0">
              <a:spcBef>
                <a:spcPts val="0"/>
              </a:spcBef>
              <a:spcAft>
                <a:spcPts val="0"/>
              </a:spcAft>
              <a:buNone/>
            </a:pPr>
            <a:r>
              <a:rPr lang="en-US" sz="4400" b="0" dirty="0" smtClean="0"/>
              <a:t>Stephanie Orphan</a:t>
            </a:r>
          </a:p>
          <a:p>
            <a:pPr marL="0" indent="0">
              <a:spcBef>
                <a:spcPts val="0"/>
              </a:spcBef>
              <a:spcAft>
                <a:spcPts val="0"/>
              </a:spcAft>
              <a:buNone/>
            </a:pPr>
            <a:r>
              <a:rPr lang="en-US" sz="4400" b="0" dirty="0" smtClean="0"/>
              <a:t>Publisher Relations Manager, Portico</a:t>
            </a:r>
            <a:endParaRPr lang="en-US" sz="1600" b="0" dirty="0" smtClean="0"/>
          </a:p>
          <a:p>
            <a:pPr>
              <a:spcBef>
                <a:spcPts val="0"/>
              </a:spcBef>
              <a:spcAft>
                <a:spcPts val="0"/>
              </a:spcAft>
            </a:pPr>
            <a:endParaRPr lang="en-US" sz="2800" b="0" dirty="0" smtClean="0"/>
          </a:p>
          <a:p>
            <a:pPr>
              <a:spcBef>
                <a:spcPts val="0"/>
              </a:spcBef>
              <a:spcAft>
                <a:spcPts val="0"/>
              </a:spcAft>
            </a:pPr>
            <a:r>
              <a:rPr lang="en-US" sz="2400" b="0" dirty="0" smtClean="0"/>
              <a:t>609-986-2226</a:t>
            </a:r>
          </a:p>
          <a:p>
            <a:pPr>
              <a:spcBef>
                <a:spcPts val="0"/>
              </a:spcBef>
              <a:spcAft>
                <a:spcPts val="0"/>
              </a:spcAft>
            </a:pPr>
            <a:r>
              <a:rPr lang="en-US" sz="2800" b="0" dirty="0" smtClean="0"/>
              <a:t>stephanie.orphan@portico.org</a:t>
            </a:r>
            <a:endParaRPr lang="en-US" sz="2800" b="0" dirty="0"/>
          </a:p>
          <a:p>
            <a:pPr marL="0" indent="0">
              <a:spcBef>
                <a:spcPts val="0"/>
              </a:spcBef>
              <a:spcAft>
                <a:spcPts val="0"/>
              </a:spcAft>
              <a:buNone/>
            </a:pPr>
            <a:endParaRPr lang="en-US" sz="2800" b="0" dirty="0" smtClean="0"/>
          </a:p>
          <a:p>
            <a:pPr marL="0" indent="0">
              <a:spcBef>
                <a:spcPts val="0"/>
              </a:spcBef>
              <a:spcAft>
                <a:spcPts val="0"/>
              </a:spcAft>
              <a:buNone/>
            </a:pPr>
            <a:r>
              <a:rPr lang="en-US" sz="2800" b="0" dirty="0" smtClean="0"/>
              <a:t>www.portico.org</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057400"/>
            <a:ext cx="2274794"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862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381000" y="304800"/>
            <a:ext cx="7162800" cy="685800"/>
          </a:xfrm>
        </p:spPr>
        <p:txBody>
          <a:bodyPr>
            <a:noAutofit/>
          </a:bodyPr>
          <a:lstStyle/>
          <a:p>
            <a:r>
              <a:rPr lang="en-US" sz="4400" dirty="0" smtClean="0">
                <a:latin typeface="Verdana" pitchFamily="34" charset="0"/>
              </a:rPr>
              <a:t>About Portico</a:t>
            </a:r>
          </a:p>
        </p:txBody>
      </p:sp>
      <p:sp>
        <p:nvSpPr>
          <p:cNvPr id="16" name="Content Placeholder 15"/>
          <p:cNvSpPr>
            <a:spLocks noGrp="1"/>
          </p:cNvSpPr>
          <p:nvPr>
            <p:ph sz="half" idx="2"/>
          </p:nvPr>
        </p:nvSpPr>
        <p:spPr>
          <a:xfrm>
            <a:off x="3352800" y="1371600"/>
            <a:ext cx="5334000" cy="4800600"/>
          </a:xfrm>
        </p:spPr>
        <p:txBody>
          <a:bodyPr/>
          <a:lstStyle/>
          <a:p>
            <a:pPr marL="341313" indent="-341313">
              <a:buClr>
                <a:srgbClr val="8BC458"/>
              </a:buClr>
              <a:buSzPct val="105000"/>
              <a:buFont typeface="Arial" pitchFamily="34" charset="0"/>
              <a:buChar char="»"/>
              <a:defRPr/>
            </a:pPr>
            <a:r>
              <a:rPr lang="en-US" sz="2000" dirty="0" smtClean="0">
                <a:latin typeface="Arial" pitchFamily="34" charset="0"/>
                <a:cs typeface="Arial" pitchFamily="34" charset="0"/>
              </a:rPr>
              <a:t>Portico preserves e-journals, e-books, and other electronic scholarly content to ensure researchers and students will have access to it in the future</a:t>
            </a:r>
            <a:br>
              <a:rPr lang="en-US" sz="2000" dirty="0" smtClean="0">
                <a:latin typeface="Arial" pitchFamily="34" charset="0"/>
                <a:cs typeface="Arial" pitchFamily="34" charset="0"/>
              </a:rPr>
            </a:br>
            <a:endParaRPr lang="en-US" sz="2000" dirty="0" smtClean="0">
              <a:latin typeface="Arial" pitchFamily="34" charset="0"/>
              <a:cs typeface="Arial" pitchFamily="34" charset="0"/>
            </a:endParaRPr>
          </a:p>
          <a:p>
            <a:pPr marL="341313" indent="-341313">
              <a:buClr>
                <a:srgbClr val="8BC458"/>
              </a:buClr>
              <a:buFont typeface="Arial" pitchFamily="34" charset="0"/>
              <a:buChar char="»"/>
              <a:defRPr/>
            </a:pPr>
            <a:r>
              <a:rPr lang="en-US" sz="2000" dirty="0" smtClean="0">
                <a:latin typeface="Arial" pitchFamily="34" charset="0"/>
                <a:cs typeface="Arial" pitchFamily="34" charset="0"/>
              </a:rPr>
              <a:t>“Dark” archive</a:t>
            </a:r>
          </a:p>
          <a:p>
            <a:pPr marL="341313" indent="-341313">
              <a:buClr>
                <a:srgbClr val="8BC458"/>
              </a:buClr>
              <a:defRPr/>
            </a:pPr>
            <a:endParaRPr lang="en-US" sz="2000" dirty="0" smtClean="0">
              <a:latin typeface="Arial" pitchFamily="34" charset="0"/>
              <a:cs typeface="Arial" pitchFamily="34" charset="0"/>
            </a:endParaRPr>
          </a:p>
          <a:p>
            <a:pPr marL="341313" indent="-341313">
              <a:buClr>
                <a:srgbClr val="8BC458"/>
              </a:buClr>
              <a:buFont typeface="Arial" pitchFamily="34" charset="0"/>
              <a:buChar char="»"/>
              <a:defRPr/>
            </a:pPr>
            <a:r>
              <a:rPr lang="en-US" sz="2000" dirty="0" smtClean="0">
                <a:latin typeface="Arial" pitchFamily="34" charset="0"/>
                <a:cs typeface="Arial" pitchFamily="34" charset="0"/>
              </a:rPr>
              <a:t>Certified as Trustworthy Digital Repository by the Center for Research Libraries (2010)</a:t>
            </a:r>
            <a:br>
              <a:rPr lang="en-US" sz="2000" dirty="0" smtClean="0">
                <a:latin typeface="Arial" pitchFamily="34" charset="0"/>
                <a:cs typeface="Arial" pitchFamily="34" charset="0"/>
              </a:rPr>
            </a:br>
            <a:endParaRPr lang="en-US" sz="2000" dirty="0" smtClean="0">
              <a:latin typeface="Arial" pitchFamily="34" charset="0"/>
              <a:cs typeface="Arial" pitchFamily="34" charset="0"/>
            </a:endParaRPr>
          </a:p>
          <a:p>
            <a:pPr marL="341313" indent="-341313">
              <a:buClr>
                <a:srgbClr val="8BC458"/>
              </a:buClr>
              <a:buFont typeface="Arial" pitchFamily="34" charset="0"/>
              <a:buChar char="»"/>
              <a:defRPr/>
            </a:pPr>
            <a:r>
              <a:rPr lang="en-US" sz="2000" dirty="0" smtClean="0">
                <a:latin typeface="Arial" pitchFamily="34" charset="0"/>
                <a:cs typeface="Arial" pitchFamily="34" charset="0"/>
              </a:rPr>
              <a:t>Portico works with the library and publishing community to meet their preservation needs</a:t>
            </a:r>
            <a:endParaRPr lang="en-US" sz="20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219200"/>
            <a:ext cx="3298451"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85800" y="1371600"/>
            <a:ext cx="7696200" cy="4724400"/>
          </a:xfrm>
        </p:spPr>
        <p:txBody>
          <a:bodyPr/>
          <a:lstStyle/>
          <a:p>
            <a:pPr marL="341313" indent="-341313">
              <a:spcAft>
                <a:spcPts val="1800"/>
              </a:spcAft>
              <a:buClr>
                <a:srgbClr val="8BC458"/>
              </a:buClr>
              <a:buFont typeface="Arial" pitchFamily="34" charset="0"/>
              <a:buChar char="»"/>
              <a:defRPr/>
            </a:pPr>
            <a:r>
              <a:rPr lang="en-US" sz="2200" dirty="0" smtClean="0">
                <a:latin typeface="Arial" pitchFamily="34" charset="0"/>
                <a:cs typeface="Arial" pitchFamily="34" charset="0"/>
              </a:rPr>
              <a:t>Reduces (or eliminates) publisher’s internal archiving costs</a:t>
            </a:r>
          </a:p>
          <a:p>
            <a:pPr marL="341313" indent="-341313">
              <a:spcAft>
                <a:spcPts val="1800"/>
              </a:spcAft>
              <a:buClr>
                <a:srgbClr val="8BC458"/>
              </a:buClr>
              <a:buFont typeface="Arial" pitchFamily="34" charset="0"/>
              <a:buChar char="»"/>
              <a:defRPr/>
            </a:pPr>
            <a:r>
              <a:rPr lang="en-US" sz="2200" dirty="0" smtClean="0">
                <a:latin typeface="Arial" pitchFamily="34" charset="0"/>
                <a:cs typeface="Arial" pitchFamily="34" charset="0"/>
              </a:rPr>
              <a:t>Meets library demand for a trusted, third-party archive</a:t>
            </a:r>
          </a:p>
          <a:p>
            <a:pPr marL="341313" indent="-341313">
              <a:spcAft>
                <a:spcPts val="1800"/>
              </a:spcAft>
              <a:buClr>
                <a:srgbClr val="8BC458"/>
              </a:buClr>
              <a:buFont typeface="Arial" pitchFamily="34" charset="0"/>
              <a:buChar char="»"/>
              <a:defRPr/>
            </a:pPr>
            <a:r>
              <a:rPr lang="en-US" sz="2200" dirty="0" smtClean="0">
                <a:latin typeface="Arial" pitchFamily="34" charset="0"/>
                <a:cs typeface="Arial" pitchFamily="34" charset="0"/>
              </a:rPr>
              <a:t>Provides libraries with access to archived content when it becomes lost, orphaned or abandoned</a:t>
            </a:r>
          </a:p>
          <a:p>
            <a:pPr marL="341313" indent="-341313">
              <a:spcAft>
                <a:spcPts val="1800"/>
              </a:spcAft>
              <a:buClr>
                <a:srgbClr val="8BC458"/>
              </a:buClr>
              <a:buFont typeface="Arial" pitchFamily="34" charset="0"/>
              <a:buChar char="»"/>
              <a:defRPr/>
            </a:pPr>
            <a:r>
              <a:rPr lang="en-US" sz="2200" dirty="0" smtClean="0">
                <a:latin typeface="Arial" pitchFamily="34" charset="0"/>
                <a:cs typeface="Arial" pitchFamily="34" charset="0"/>
              </a:rPr>
              <a:t>Meets library demand for perpetual access without negative impact on publisher’s or libraries operations</a:t>
            </a:r>
          </a:p>
          <a:p>
            <a:pPr marL="1084263" lvl="1" indent="-341313">
              <a:spcAft>
                <a:spcPts val="1800"/>
              </a:spcAft>
              <a:buClr>
                <a:srgbClr val="8BC458"/>
              </a:buClr>
              <a:defRPr/>
            </a:pPr>
            <a:r>
              <a:rPr lang="en-US" sz="2200" dirty="0" smtClean="0">
                <a:latin typeface="Arial" pitchFamily="34" charset="0"/>
                <a:cs typeface="Arial" pitchFamily="34" charset="0"/>
              </a:rPr>
              <a:t>no more hard </a:t>
            </a:r>
            <a:r>
              <a:rPr lang="en-US" sz="2200" smtClean="0">
                <a:latin typeface="Arial" pitchFamily="34" charset="0"/>
                <a:cs typeface="Arial" pitchFamily="34" charset="0"/>
              </a:rPr>
              <a:t>drives!</a:t>
            </a:r>
            <a:endParaRPr lang="en-US" sz="2400" dirty="0" smtClean="0">
              <a:latin typeface="Arial" pitchFamily="34" charset="0"/>
              <a:cs typeface="Arial" pitchFamily="34" charset="0"/>
            </a:endParaRPr>
          </a:p>
          <a:p>
            <a:endParaRPr lang="en-US" dirty="0"/>
          </a:p>
        </p:txBody>
      </p:sp>
      <p:sp>
        <p:nvSpPr>
          <p:cNvPr id="4" name="Title 3"/>
          <p:cNvSpPr>
            <a:spLocks noGrp="1"/>
          </p:cNvSpPr>
          <p:nvPr>
            <p:ph type="title"/>
          </p:nvPr>
        </p:nvSpPr>
        <p:spPr/>
        <p:txBody>
          <a:bodyPr/>
          <a:lstStyle/>
          <a:p>
            <a:r>
              <a:rPr lang="en-US" dirty="0" smtClean="0"/>
              <a:t>Bridging the Gap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457200" y="533400"/>
            <a:ext cx="7162800" cy="685800"/>
          </a:xfrm>
        </p:spPr>
        <p:txBody>
          <a:bodyPr>
            <a:noAutofit/>
          </a:bodyPr>
          <a:lstStyle/>
          <a:p>
            <a:r>
              <a:rPr lang="en-US" sz="4400" dirty="0" smtClean="0">
                <a:latin typeface="Verdana" pitchFamily="34" charset="0"/>
              </a:rPr>
              <a:t>Portico’s  Services</a:t>
            </a:r>
          </a:p>
        </p:txBody>
      </p:sp>
      <p:sp>
        <p:nvSpPr>
          <p:cNvPr id="16" name="Content Placeholder 15"/>
          <p:cNvSpPr>
            <a:spLocks noGrp="1"/>
          </p:cNvSpPr>
          <p:nvPr>
            <p:ph sz="half" idx="2"/>
          </p:nvPr>
        </p:nvSpPr>
        <p:spPr>
          <a:xfrm>
            <a:off x="762000" y="1828800"/>
            <a:ext cx="6248400" cy="4800600"/>
          </a:xfrm>
        </p:spPr>
        <p:txBody>
          <a:bodyPr/>
          <a:lstStyle/>
          <a:p>
            <a:pPr marL="341313" indent="-341313">
              <a:buClr>
                <a:srgbClr val="8BC458"/>
              </a:buClr>
              <a:buFont typeface="Arial" pitchFamily="34" charset="0"/>
              <a:buChar char="»"/>
              <a:defRPr/>
            </a:pPr>
            <a:r>
              <a:rPr lang="en-US" sz="3800" dirty="0" smtClean="0">
                <a:latin typeface="Arial" pitchFamily="34" charset="0"/>
                <a:cs typeface="Arial" pitchFamily="34" charset="0"/>
              </a:rPr>
              <a:t>E-Journal (2004)</a:t>
            </a:r>
          </a:p>
          <a:p>
            <a:pPr marL="341313" indent="-341313">
              <a:buClr>
                <a:srgbClr val="8BC458"/>
              </a:buClr>
              <a:buFont typeface="Arial" pitchFamily="34" charset="0"/>
              <a:buNone/>
              <a:defRPr/>
            </a:pPr>
            <a:endParaRPr lang="en-US" sz="3800" dirty="0" smtClean="0">
              <a:latin typeface="Arial" pitchFamily="34" charset="0"/>
              <a:cs typeface="Arial" pitchFamily="34" charset="0"/>
            </a:endParaRPr>
          </a:p>
          <a:p>
            <a:pPr marL="341313" indent="-341313">
              <a:buClr>
                <a:srgbClr val="8BC458"/>
              </a:buClr>
              <a:buFont typeface="Arial" pitchFamily="34" charset="0"/>
              <a:buChar char="»"/>
              <a:defRPr/>
            </a:pPr>
            <a:r>
              <a:rPr lang="en-US" sz="3800" dirty="0" smtClean="0">
                <a:latin typeface="Arial" pitchFamily="34" charset="0"/>
                <a:cs typeface="Arial" pitchFamily="34" charset="0"/>
              </a:rPr>
              <a:t>E-Book (2008)</a:t>
            </a:r>
          </a:p>
          <a:p>
            <a:pPr marL="341313" indent="-341313">
              <a:buClr>
                <a:srgbClr val="8BC458"/>
              </a:buClr>
              <a:defRPr/>
            </a:pPr>
            <a:endParaRPr lang="en-US" sz="3800" dirty="0" smtClean="0">
              <a:latin typeface="Arial" pitchFamily="34" charset="0"/>
              <a:cs typeface="Arial" pitchFamily="34" charset="0"/>
            </a:endParaRPr>
          </a:p>
          <a:p>
            <a:pPr marL="341313" indent="-341313">
              <a:buClr>
                <a:srgbClr val="8BC458"/>
              </a:buClr>
              <a:buFont typeface="Arial" pitchFamily="34" charset="0"/>
              <a:buChar char="»"/>
              <a:defRPr/>
            </a:pPr>
            <a:r>
              <a:rPr lang="en-US" sz="3800" dirty="0" smtClean="0">
                <a:latin typeface="Arial" pitchFamily="34" charset="0"/>
                <a:cs typeface="Arial" pitchFamily="34" charset="0"/>
              </a:rPr>
              <a:t>D-Collections (2009)</a:t>
            </a:r>
          </a:p>
          <a:p>
            <a:pPr marL="341313" indent="-341313">
              <a:buClr>
                <a:srgbClr val="00B050"/>
              </a:buClr>
              <a:buFont typeface="Arial" pitchFamily="34" charset="0"/>
              <a:buNone/>
              <a:defRPr/>
            </a:pPr>
            <a:endParaRPr lang="en-US" sz="2200" dirty="0" smtClean="0"/>
          </a:p>
          <a:p>
            <a:pPr>
              <a:defRPr/>
            </a:pPr>
            <a:endParaRPr lang="en-US" sz="2200" dirty="0"/>
          </a:p>
        </p:txBody>
      </p:sp>
      <p:sp>
        <p:nvSpPr>
          <p:cNvPr id="12" name="Right Arrow 11"/>
          <p:cNvSpPr/>
          <p:nvPr/>
        </p:nvSpPr>
        <p:spPr bwMode="auto">
          <a:xfrm>
            <a:off x="4267200" y="4548069"/>
            <a:ext cx="1219200" cy="733663"/>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
        <p:nvSpPr>
          <p:cNvPr id="13" name="Right Arrow 12"/>
          <p:cNvSpPr/>
          <p:nvPr/>
        </p:nvSpPr>
        <p:spPr bwMode="auto">
          <a:xfrm>
            <a:off x="4114800" y="4876800"/>
            <a:ext cx="914400" cy="365760"/>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457200" y="533400"/>
            <a:ext cx="7162800" cy="685800"/>
          </a:xfrm>
        </p:spPr>
        <p:txBody>
          <a:bodyPr>
            <a:noAutofit/>
          </a:bodyPr>
          <a:lstStyle/>
          <a:p>
            <a:r>
              <a:rPr lang="en-US" sz="4400" dirty="0" smtClean="0">
                <a:latin typeface="Verdana" pitchFamily="34" charset="0"/>
              </a:rPr>
              <a:t>Portico’s  Services</a:t>
            </a:r>
          </a:p>
        </p:txBody>
      </p:sp>
      <p:sp>
        <p:nvSpPr>
          <p:cNvPr id="16" name="Content Placeholder 15"/>
          <p:cNvSpPr>
            <a:spLocks noGrp="1"/>
          </p:cNvSpPr>
          <p:nvPr>
            <p:ph sz="half" idx="2"/>
          </p:nvPr>
        </p:nvSpPr>
        <p:spPr>
          <a:xfrm>
            <a:off x="762000" y="1828800"/>
            <a:ext cx="5029200" cy="4800600"/>
          </a:xfrm>
        </p:spPr>
        <p:txBody>
          <a:bodyPr/>
          <a:lstStyle/>
          <a:p>
            <a:pPr marL="341313" indent="-341313">
              <a:buClr>
                <a:srgbClr val="8BC458"/>
              </a:buClr>
              <a:buFont typeface="Arial" pitchFamily="34" charset="0"/>
              <a:buChar char="»"/>
              <a:defRPr/>
            </a:pPr>
            <a:r>
              <a:rPr lang="en-US" sz="3800" dirty="0" smtClean="0">
                <a:latin typeface="Arial" pitchFamily="34" charset="0"/>
                <a:cs typeface="Arial" pitchFamily="34" charset="0"/>
              </a:rPr>
              <a:t>E-Journal</a:t>
            </a:r>
          </a:p>
          <a:p>
            <a:pPr marL="341313" indent="-341313">
              <a:buClr>
                <a:srgbClr val="8BC458"/>
              </a:buClr>
              <a:buFont typeface="Arial" pitchFamily="34" charset="0"/>
              <a:buNone/>
              <a:defRPr/>
            </a:pPr>
            <a:endParaRPr lang="en-US" sz="3800" dirty="0" smtClean="0">
              <a:latin typeface="Arial" pitchFamily="34" charset="0"/>
              <a:cs typeface="Arial" pitchFamily="34" charset="0"/>
            </a:endParaRPr>
          </a:p>
          <a:p>
            <a:pPr marL="341313" indent="-341313">
              <a:buClr>
                <a:srgbClr val="8BC458"/>
              </a:buClr>
              <a:buFont typeface="Arial" pitchFamily="34" charset="0"/>
              <a:buChar char="»"/>
              <a:defRPr/>
            </a:pPr>
            <a:r>
              <a:rPr lang="en-US" sz="3800" dirty="0" smtClean="0">
                <a:latin typeface="Arial" pitchFamily="34" charset="0"/>
                <a:cs typeface="Arial" pitchFamily="34" charset="0"/>
              </a:rPr>
              <a:t>E-Book</a:t>
            </a:r>
          </a:p>
          <a:p>
            <a:pPr marL="341313" indent="-341313">
              <a:buClr>
                <a:srgbClr val="8BC458"/>
              </a:buClr>
              <a:defRPr/>
            </a:pPr>
            <a:endParaRPr lang="en-US" sz="3800" dirty="0" smtClean="0">
              <a:latin typeface="Arial" pitchFamily="34" charset="0"/>
              <a:cs typeface="Arial" pitchFamily="34" charset="0"/>
            </a:endParaRPr>
          </a:p>
          <a:p>
            <a:pPr marL="341313" indent="-341313">
              <a:buClr>
                <a:srgbClr val="8BC458"/>
              </a:buClr>
              <a:buFont typeface="Arial" pitchFamily="34" charset="0"/>
              <a:buChar char="»"/>
              <a:defRPr/>
            </a:pPr>
            <a:r>
              <a:rPr lang="en-US" sz="3800" dirty="0" smtClean="0">
                <a:latin typeface="Arial" pitchFamily="34" charset="0"/>
                <a:cs typeface="Arial" pitchFamily="34" charset="0"/>
              </a:rPr>
              <a:t>D-Collections</a:t>
            </a:r>
          </a:p>
          <a:p>
            <a:pPr marL="341313" indent="-341313">
              <a:buClr>
                <a:srgbClr val="00B050"/>
              </a:buClr>
              <a:buFont typeface="Arial" pitchFamily="34" charset="0"/>
              <a:buNone/>
              <a:defRPr/>
            </a:pPr>
            <a:endParaRPr lang="en-US" sz="2200" dirty="0" smtClean="0"/>
          </a:p>
          <a:p>
            <a:pPr>
              <a:defRPr/>
            </a:pPr>
            <a:endParaRPr lang="en-US" sz="2200" dirty="0"/>
          </a:p>
        </p:txBody>
      </p:sp>
      <p:sp>
        <p:nvSpPr>
          <p:cNvPr id="5" name="Right Brace 4"/>
          <p:cNvSpPr/>
          <p:nvPr/>
        </p:nvSpPr>
        <p:spPr bwMode="auto">
          <a:xfrm>
            <a:off x="3657600" y="2133600"/>
            <a:ext cx="1524000" cy="1447800"/>
          </a:xfrm>
          <a:prstGeom prst="rightBrace">
            <a:avLst/>
          </a:prstGeom>
          <a:noFill/>
          <a:ln w="50800" cap="flat" cmpd="sng" algn="ctr">
            <a:solidFill>
              <a:srgbClr val="8BC45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28" charset="-128"/>
            </a:endParaRPr>
          </a:p>
        </p:txBody>
      </p:sp>
      <p:sp>
        <p:nvSpPr>
          <p:cNvPr id="7" name="Rectangle 6"/>
          <p:cNvSpPr/>
          <p:nvPr/>
        </p:nvSpPr>
        <p:spPr>
          <a:xfrm>
            <a:off x="5337459" y="2514600"/>
            <a:ext cx="4492341" cy="615553"/>
          </a:xfrm>
          <a:prstGeom prst="rect">
            <a:avLst/>
          </a:prstGeom>
        </p:spPr>
        <p:txBody>
          <a:bodyPr wrap="square">
            <a:spAutoFit/>
          </a:bodyPr>
          <a:lstStyle/>
          <a:p>
            <a:pPr marL="341313" indent="-341313">
              <a:buClr>
                <a:srgbClr val="8BC458"/>
              </a:buClr>
              <a:defRPr/>
            </a:pPr>
            <a:r>
              <a:rPr lang="en-US" sz="3400" dirty="0" smtClean="0">
                <a:latin typeface="Arial" pitchFamily="34" charset="0"/>
                <a:cs typeface="Arial" pitchFamily="34" charset="0"/>
              </a:rPr>
              <a:t>Community Model</a:t>
            </a:r>
          </a:p>
        </p:txBody>
      </p:sp>
      <p:sp>
        <p:nvSpPr>
          <p:cNvPr id="12" name="Right Arrow 11"/>
          <p:cNvSpPr/>
          <p:nvPr/>
        </p:nvSpPr>
        <p:spPr bwMode="auto">
          <a:xfrm>
            <a:off x="4267200" y="4548069"/>
            <a:ext cx="1219200" cy="733663"/>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
        <p:nvSpPr>
          <p:cNvPr id="13" name="Right Arrow 12"/>
          <p:cNvSpPr/>
          <p:nvPr/>
        </p:nvSpPr>
        <p:spPr bwMode="auto">
          <a:xfrm>
            <a:off x="4114800" y="4876800"/>
            <a:ext cx="914400" cy="365760"/>
          </a:xfrm>
          <a:prstGeom prst="rightArrow">
            <a:avLst/>
          </a:prstGeom>
          <a:noFill/>
          <a:ln w="9525">
            <a:noFill/>
            <a:miter lim="800000"/>
            <a:headEnd/>
            <a:tailEnd/>
          </a:ln>
        </p:spPr>
        <p:txBody>
          <a:bodyPr wrap="square" rtlCol="0" anchor="ctr">
            <a:spAutoFit/>
          </a:bodyPr>
          <a:lstStyle/>
          <a:p>
            <a:pPr algn="ctr"/>
            <a:endParaRPr lang="en-US" dirty="0" smtClean="0">
              <a:latin typeface="+mj-lt"/>
            </a:endParaRPr>
          </a:p>
        </p:txBody>
      </p:sp>
      <p:sp>
        <p:nvSpPr>
          <p:cNvPr id="14" name="Right Arrow 13"/>
          <p:cNvSpPr/>
          <p:nvPr/>
        </p:nvSpPr>
        <p:spPr bwMode="auto">
          <a:xfrm>
            <a:off x="4480560" y="4876800"/>
            <a:ext cx="548640" cy="146733"/>
          </a:xfrm>
          <a:prstGeom prst="rightArrow">
            <a:avLst/>
          </a:prstGeom>
          <a:solidFill>
            <a:srgbClr val="8BC458"/>
          </a:solidFill>
          <a:ln w="3175" cmpd="sng">
            <a:solidFill>
              <a:srgbClr val="8BC458"/>
            </a:solidFill>
            <a:round/>
            <a:headEnd/>
            <a:tailEnd/>
          </a:ln>
        </p:spPr>
        <p:txBody>
          <a:bodyPr wrap="square" rtlCol="0" anchor="ctr">
            <a:spAutoFit/>
          </a:bodyPr>
          <a:lstStyle/>
          <a:p>
            <a:pPr algn="ctr"/>
            <a:endParaRPr lang="en-US" dirty="0" smtClean="0">
              <a:ln>
                <a:solidFill>
                  <a:srgbClr val="8BC458"/>
                </a:solidFill>
              </a:ln>
              <a:latin typeface="+mj-lt"/>
            </a:endParaRPr>
          </a:p>
        </p:txBody>
      </p:sp>
      <p:sp>
        <p:nvSpPr>
          <p:cNvPr id="18" name="Rectangle 17"/>
          <p:cNvSpPr/>
          <p:nvPr/>
        </p:nvSpPr>
        <p:spPr>
          <a:xfrm>
            <a:off x="5029200" y="4648200"/>
            <a:ext cx="4492341" cy="615553"/>
          </a:xfrm>
          <a:prstGeom prst="rect">
            <a:avLst/>
          </a:prstGeom>
        </p:spPr>
        <p:txBody>
          <a:bodyPr wrap="square">
            <a:spAutoFit/>
          </a:bodyPr>
          <a:lstStyle/>
          <a:p>
            <a:pPr marL="341313" indent="-341313">
              <a:buClr>
                <a:srgbClr val="8BC458"/>
              </a:buClr>
              <a:defRPr/>
            </a:pPr>
            <a:r>
              <a:rPr lang="en-US" sz="3400" dirty="0" smtClean="0">
                <a:latin typeface="Arial" pitchFamily="34" charset="0"/>
                <a:cs typeface="Arial" pitchFamily="34" charset="0"/>
              </a:rPr>
              <a:t>Publisher Supported</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943392"/>
            <a:ext cx="2175596" cy="7725192"/>
          </a:xfrm>
          <a:prstGeom prst="rect">
            <a:avLst/>
          </a:prstGeom>
          <a:noFill/>
        </p:spPr>
        <p:txBody>
          <a:bodyPr wrap="none" rtlCol="0">
            <a:spAutoFit/>
          </a:bodyPr>
          <a:lstStyle/>
          <a:p>
            <a:r>
              <a:rPr lang="en-US" sz="49600" dirty="0" smtClean="0">
                <a:latin typeface="Perpetua" pitchFamily="18" charset="0"/>
              </a:rPr>
              <a:t>?</a:t>
            </a:r>
            <a:endParaRPr lang="en-US" sz="49600" dirty="0">
              <a:latin typeface="Perpetua" pitchFamily="18" charset="0"/>
            </a:endParaRPr>
          </a:p>
        </p:txBody>
      </p:sp>
    </p:spTree>
    <p:extLst>
      <p:ext uri="{BB962C8B-B14F-4D97-AF65-F5344CB8AC3E}">
        <p14:creationId xmlns:p14="http://schemas.microsoft.com/office/powerpoint/2010/main" val="908490084"/>
      </p:ext>
    </p:extLst>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943392"/>
            <a:ext cx="2175596" cy="7725192"/>
          </a:xfrm>
          <a:prstGeom prst="rect">
            <a:avLst/>
          </a:prstGeom>
          <a:noFill/>
        </p:spPr>
        <p:txBody>
          <a:bodyPr wrap="none" rtlCol="0">
            <a:spAutoFit/>
          </a:bodyPr>
          <a:lstStyle/>
          <a:p>
            <a:r>
              <a:rPr lang="en-US" sz="49600" dirty="0" smtClean="0">
                <a:latin typeface="Perpetua" pitchFamily="18" charset="0"/>
              </a:rPr>
              <a:t>?</a:t>
            </a:r>
            <a:endParaRPr lang="en-US" sz="49600" dirty="0">
              <a:latin typeface="Perpetua" pitchFamily="18" charset="0"/>
            </a:endParaRPr>
          </a:p>
        </p:txBody>
      </p:sp>
      <p:sp>
        <p:nvSpPr>
          <p:cNvPr id="3" name="Rectangle 2"/>
          <p:cNvSpPr/>
          <p:nvPr/>
        </p:nvSpPr>
        <p:spPr>
          <a:xfrm>
            <a:off x="2667000" y="990600"/>
            <a:ext cx="6248400" cy="5509200"/>
          </a:xfrm>
          <a:prstGeom prst="rect">
            <a:avLst/>
          </a:prstGeom>
        </p:spPr>
        <p:txBody>
          <a:bodyPr wrap="square">
            <a:spAutoFit/>
          </a:bodyPr>
          <a:lstStyle/>
          <a:p>
            <a:pPr marL="341313" indent="-341313">
              <a:buClr>
                <a:srgbClr val="8BC458"/>
              </a:buClr>
              <a:buFont typeface="Arial" pitchFamily="34" charset="0"/>
              <a:buChar char="»"/>
              <a:defRPr/>
            </a:pPr>
            <a:r>
              <a:rPr lang="en-US" sz="2800" dirty="0" smtClean="0">
                <a:latin typeface="Arial" pitchFamily="34" charset="0"/>
                <a:cs typeface="Arial" pitchFamily="34" charset="0"/>
              </a:rPr>
              <a:t>Library investment in d-collections is already substantial</a:t>
            </a:r>
          </a:p>
          <a:p>
            <a:pPr marL="341313" indent="-341313">
              <a:buClr>
                <a:srgbClr val="8BC458"/>
              </a:buClr>
              <a:buFont typeface="Arial" pitchFamily="34" charset="0"/>
              <a:buNone/>
              <a:defRPr/>
            </a:pPr>
            <a:endParaRPr lang="en-US" sz="2800" dirty="0" smtClean="0">
              <a:latin typeface="Arial" pitchFamily="34" charset="0"/>
              <a:cs typeface="Arial" pitchFamily="34" charset="0"/>
            </a:endParaRPr>
          </a:p>
          <a:p>
            <a:pPr marL="341313" indent="-341313">
              <a:buClr>
                <a:srgbClr val="8BC458"/>
              </a:buClr>
              <a:buFont typeface="Arial" pitchFamily="34" charset="0"/>
              <a:buChar char="»"/>
              <a:defRPr/>
            </a:pPr>
            <a:r>
              <a:rPr lang="en-US" sz="2800" dirty="0" smtClean="0">
                <a:latin typeface="Arial" pitchFamily="34" charset="0"/>
                <a:cs typeface="Arial" pitchFamily="34" charset="0"/>
              </a:rPr>
              <a:t>Publishers want to ensure that ALL of their purchasers are entitled to access through Portico should it become necessary</a:t>
            </a:r>
            <a:br>
              <a:rPr lang="en-US" sz="2800" dirty="0" smtClean="0">
                <a:latin typeface="Arial" pitchFamily="34" charset="0"/>
                <a:cs typeface="Arial" pitchFamily="34" charset="0"/>
              </a:rPr>
            </a:br>
            <a:endParaRPr lang="en-US" sz="2800" dirty="0" smtClean="0">
              <a:latin typeface="Arial" pitchFamily="34" charset="0"/>
              <a:cs typeface="Arial" pitchFamily="34" charset="0"/>
            </a:endParaRPr>
          </a:p>
          <a:p>
            <a:pPr marL="341313" indent="-341313">
              <a:buClr>
                <a:srgbClr val="8BC458"/>
              </a:buClr>
              <a:buFont typeface="Arial" pitchFamily="34" charset="0"/>
              <a:buChar char="»"/>
              <a:defRPr/>
            </a:pPr>
            <a:r>
              <a:rPr lang="en-US" sz="2800" dirty="0" smtClean="0">
                <a:latin typeface="Arial" pitchFamily="34" charset="0"/>
                <a:cs typeface="Arial" pitchFamily="34" charset="0"/>
              </a:rPr>
              <a:t>Publisher commitments to provide libraries with copies on media</a:t>
            </a:r>
          </a:p>
          <a:p>
            <a:pPr marL="798513" lvl="1" indent="-341313">
              <a:buClr>
                <a:srgbClr val="8BC458"/>
              </a:buClr>
              <a:defRPr/>
            </a:pPr>
            <a:endParaRPr lang="en-US" sz="2400" dirty="0" smtClean="0">
              <a:latin typeface="Arial" pitchFamily="34" charset="0"/>
              <a:cs typeface="Arial" pitchFamily="34" charset="0"/>
            </a:endParaRPr>
          </a:p>
          <a:p>
            <a:pPr marL="341313" indent="-341313">
              <a:buClr>
                <a:srgbClr val="8BC458"/>
              </a:buClr>
              <a:buFont typeface="Arial" pitchFamily="34" charset="0"/>
              <a:buChar char="»"/>
              <a:defRPr/>
            </a:pPr>
            <a:endParaRPr lang="en-US" sz="2400" dirty="0" smtClean="0">
              <a:latin typeface="Arial" pitchFamily="34" charset="0"/>
              <a:cs typeface="Arial" pitchFamily="34" charset="0"/>
            </a:endParaRPr>
          </a:p>
          <a:p>
            <a:pPr marL="341313" indent="-341313">
              <a:buClr>
                <a:srgbClr val="8BC458"/>
              </a:buClr>
              <a:defRPr/>
            </a:pPr>
            <a:r>
              <a:rPr lang="en-US" sz="2400" dirty="0" smtClean="0">
                <a:latin typeface="Arial" pitchFamily="34" charset="0"/>
                <a:cs typeface="Arial" pitchFamily="34" charset="0"/>
              </a:rPr>
              <a:t>		</a:t>
            </a:r>
          </a:p>
        </p:txBody>
      </p:sp>
    </p:spTree>
    <p:extLst>
      <p:ext uri="{BB962C8B-B14F-4D97-AF65-F5344CB8AC3E}">
        <p14:creationId xmlns:p14="http://schemas.microsoft.com/office/powerpoint/2010/main" val="908490084"/>
      </p:ext>
    </p:extLst>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1571685"/>
            <a:ext cx="8226142" cy="4893647"/>
          </a:xfrm>
          <a:prstGeom prst="rect">
            <a:avLst/>
          </a:prstGeom>
        </p:spPr>
        <p:txBody>
          <a:bodyPr wrap="square">
            <a:spAutoFit/>
          </a:bodyPr>
          <a:lstStyle/>
          <a:p>
            <a:pPr marL="341313" indent="-341313">
              <a:buClr>
                <a:srgbClr val="8BC458"/>
              </a:buClr>
              <a:buFont typeface="Arial" pitchFamily="34" charset="0"/>
              <a:buChar char="»"/>
              <a:defRPr/>
            </a:pPr>
            <a:r>
              <a:rPr lang="en-US" sz="3600" dirty="0" smtClean="0">
                <a:latin typeface="Arial" pitchFamily="34" charset="0"/>
                <a:cs typeface="Arial" pitchFamily="34" charset="0"/>
              </a:rPr>
              <a:t>54 committed collections</a:t>
            </a:r>
            <a:br>
              <a:rPr lang="en-US" sz="3600" dirty="0" smtClean="0">
                <a:latin typeface="Arial" pitchFamily="34" charset="0"/>
                <a:cs typeface="Arial" pitchFamily="34" charset="0"/>
              </a:rPr>
            </a:br>
            <a:endParaRPr lang="en-US" sz="2400" dirty="0" smtClean="0">
              <a:latin typeface="Arial" pitchFamily="34" charset="0"/>
              <a:cs typeface="Arial" pitchFamily="34" charset="0"/>
            </a:endParaRPr>
          </a:p>
          <a:p>
            <a:pPr marL="341313" indent="-341313">
              <a:buClr>
                <a:srgbClr val="8BC458"/>
              </a:buClr>
              <a:buFont typeface="Arial" pitchFamily="34" charset="0"/>
              <a:buChar char="»"/>
              <a:defRPr/>
            </a:pPr>
            <a:r>
              <a:rPr lang="en-US" sz="3600" dirty="0" smtClean="0">
                <a:latin typeface="Arial" pitchFamily="34" charset="0"/>
                <a:cs typeface="Arial" pitchFamily="34" charset="0"/>
              </a:rPr>
              <a:t>30 TB through 2014</a:t>
            </a:r>
          </a:p>
          <a:p>
            <a:pPr marL="341313" indent="-341313">
              <a:buClr>
                <a:srgbClr val="8BC458"/>
              </a:buClr>
              <a:defRPr/>
            </a:pPr>
            <a:endParaRPr lang="en-US" sz="2400" dirty="0" smtClean="0">
              <a:latin typeface="Arial" pitchFamily="34" charset="0"/>
              <a:cs typeface="Arial" pitchFamily="34" charset="0"/>
            </a:endParaRPr>
          </a:p>
          <a:p>
            <a:pPr marL="341313" indent="-341313">
              <a:buClr>
                <a:srgbClr val="8BC458"/>
              </a:buClr>
              <a:buFont typeface="Arial" pitchFamily="34" charset="0"/>
              <a:buChar char="»"/>
              <a:defRPr/>
            </a:pPr>
            <a:r>
              <a:rPr lang="en-US" sz="3600" dirty="0" smtClean="0">
                <a:latin typeface="Arial" pitchFamily="34" charset="0"/>
                <a:cs typeface="Arial" pitchFamily="34" charset="0"/>
              </a:rPr>
              <a:t>2,390,662 items ingested </a:t>
            </a:r>
            <a:br>
              <a:rPr lang="en-US" sz="3600" dirty="0" smtClean="0">
                <a:latin typeface="Arial" pitchFamily="34" charset="0"/>
                <a:cs typeface="Arial" pitchFamily="34" charset="0"/>
              </a:rPr>
            </a:br>
            <a:r>
              <a:rPr lang="en-US" dirty="0" smtClean="0">
                <a:latin typeface="Arial" pitchFamily="34" charset="0"/>
                <a:cs typeface="Arial" pitchFamily="34" charset="0"/>
              </a:rPr>
              <a:t>(books, newspapers, documents)</a:t>
            </a:r>
          </a:p>
          <a:p>
            <a:pPr marL="341313" indent="-341313">
              <a:buClr>
                <a:srgbClr val="8BC458"/>
              </a:buClr>
              <a:buFont typeface="Arial" pitchFamily="34" charset="0"/>
              <a:buChar char="»"/>
              <a:defRPr/>
            </a:pPr>
            <a:endParaRPr lang="en-US" sz="2400" dirty="0" smtClean="0">
              <a:latin typeface="Arial" pitchFamily="34" charset="0"/>
              <a:cs typeface="Arial" pitchFamily="34" charset="0"/>
            </a:endParaRPr>
          </a:p>
          <a:p>
            <a:pPr marL="341313" indent="-341313">
              <a:buClr>
                <a:srgbClr val="8BC458"/>
              </a:buClr>
              <a:buFont typeface="Arial" pitchFamily="34" charset="0"/>
              <a:buChar char="»"/>
              <a:defRPr/>
            </a:pPr>
            <a:r>
              <a:rPr lang="en-US" sz="3600" dirty="0" smtClean="0"/>
              <a:t>84,607,667 files ingested</a:t>
            </a:r>
          </a:p>
          <a:p>
            <a:pPr marL="341313" indent="-341313">
              <a:buClr>
                <a:srgbClr val="8BC458"/>
              </a:buClr>
              <a:defRPr/>
            </a:pPr>
            <a:endParaRPr lang="en-US" sz="2400" dirty="0" smtClean="0"/>
          </a:p>
          <a:p>
            <a:pPr marL="341313" indent="-341313">
              <a:buClr>
                <a:srgbClr val="8BC458"/>
              </a:buClr>
              <a:buFont typeface="Arial" pitchFamily="34" charset="0"/>
              <a:buChar char="»"/>
              <a:defRPr/>
            </a:pPr>
            <a:r>
              <a:rPr lang="en-US" sz="3600" dirty="0" smtClean="0"/>
              <a:t>30% of archive</a:t>
            </a:r>
          </a:p>
          <a:p>
            <a:pPr marL="341313" indent="-341313">
              <a:buClr>
                <a:srgbClr val="8BC458"/>
              </a:buClr>
              <a:buFont typeface="Arial" pitchFamily="34" charset="0"/>
              <a:buChar char="»"/>
              <a:defRPr/>
            </a:pPr>
            <a:endParaRPr lang="en-US" dirty="0" smtClean="0">
              <a:latin typeface="Arial" pitchFamily="34" charset="0"/>
              <a:cs typeface="Arial" pitchFamily="34" charset="0"/>
            </a:endParaRPr>
          </a:p>
        </p:txBody>
      </p:sp>
      <p:sp>
        <p:nvSpPr>
          <p:cNvPr id="4098" name="Title 4"/>
          <p:cNvSpPr>
            <a:spLocks noGrp="1"/>
          </p:cNvSpPr>
          <p:nvPr>
            <p:ph type="title"/>
          </p:nvPr>
        </p:nvSpPr>
        <p:spPr>
          <a:xfrm>
            <a:off x="381000" y="381000"/>
            <a:ext cx="7848600" cy="685800"/>
          </a:xfrm>
        </p:spPr>
        <p:txBody>
          <a:bodyPr>
            <a:noAutofit/>
          </a:bodyPr>
          <a:lstStyle/>
          <a:p>
            <a:r>
              <a:rPr lang="en-US" sz="4400" dirty="0" smtClean="0">
                <a:latin typeface="Verdana" pitchFamily="34" charset="0"/>
              </a:rPr>
              <a:t>D-Collections at Portico</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33400"/>
            <a:ext cx="7162800" cy="685800"/>
          </a:xfrm>
        </p:spPr>
        <p:txBody>
          <a:bodyPr/>
          <a:lstStyle/>
          <a:p>
            <a:r>
              <a:rPr lang="en-US" dirty="0" smtClean="0"/>
              <a:t>Portico D-Collections</a:t>
            </a:r>
            <a:br>
              <a:rPr lang="en-US" dirty="0" smtClean="0"/>
            </a:br>
            <a:r>
              <a:rPr lang="en-US" dirty="0" smtClean="0"/>
              <a:t>2009-2012</a:t>
            </a:r>
            <a:endParaRPr lang="en-US" dirty="0"/>
          </a:p>
        </p:txBody>
      </p:sp>
      <p:graphicFrame>
        <p:nvGraphicFramePr>
          <p:cNvPr id="5" name="Content Placeholder 4"/>
          <p:cNvGraphicFramePr>
            <a:graphicFrameLocks noGrp="1"/>
          </p:cNvGraphicFramePr>
          <p:nvPr>
            <p:ph sz="half" idx="1"/>
          </p:nvPr>
        </p:nvGraphicFramePr>
        <p:xfrm>
          <a:off x="685800" y="914400"/>
          <a:ext cx="7848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ortico PPT">
  <a:themeElements>
    <a:clrScheme name="New Portico">
      <a:dk1>
        <a:srgbClr val="6B6C6A"/>
      </a:dk1>
      <a:lt1>
        <a:sysClr val="window" lastClr="FFFFFF"/>
      </a:lt1>
      <a:dk2>
        <a:srgbClr val="434343"/>
      </a:dk2>
      <a:lt2>
        <a:srgbClr val="F0EEDF"/>
      </a:lt2>
      <a:accent1>
        <a:srgbClr val="8BC458"/>
      </a:accent1>
      <a:accent2>
        <a:srgbClr val="598BC5"/>
      </a:accent2>
      <a:accent3>
        <a:srgbClr val="B086D5"/>
      </a:accent3>
      <a:accent4>
        <a:srgbClr val="C55D59"/>
      </a:accent4>
      <a:accent5>
        <a:srgbClr val="59C1C5"/>
      </a:accent5>
      <a:accent6>
        <a:srgbClr val="C559C1"/>
      </a:accent6>
      <a:hlink>
        <a:srgbClr val="595959"/>
      </a:hlink>
      <a:folHlink>
        <a:srgbClr val="59595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8BC458"/>
        </a:solidFill>
        <a:ln w="3175" cmpd="sng">
          <a:solidFill>
            <a:srgbClr val="8BC458"/>
          </a:solidFill>
          <a:round/>
          <a:headEnd/>
          <a:tailEnd/>
        </a:ln>
      </a:spPr>
      <a:bodyPr wrap="square" rtlCol="0" anchor="ctr">
        <a:spAutoFit/>
      </a:bodyPr>
      <a:lstStyle>
        <a:defPPr algn="ctr">
          <a:defRPr dirty="0" smtClean="0">
            <a:ln>
              <a:solidFill>
                <a:srgbClr val="8BC458"/>
              </a:solidFill>
            </a:ln>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Portico PPT</Template>
  <TotalTime>13208</TotalTime>
  <Words>588</Words>
  <Application>Microsoft Office PowerPoint</Application>
  <PresentationFormat>On-screen Show (4:3)</PresentationFormat>
  <Paragraphs>171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Portico PPT</vt:lpstr>
      <vt:lpstr>Portico’s “d-collections” preservation service</vt:lpstr>
      <vt:lpstr>About Portico</vt:lpstr>
      <vt:lpstr>Bridging the Gap</vt:lpstr>
      <vt:lpstr>Portico’s  Services</vt:lpstr>
      <vt:lpstr>Portico’s  Services</vt:lpstr>
      <vt:lpstr>PowerPoint Presentation</vt:lpstr>
      <vt:lpstr>PowerPoint Presentation</vt:lpstr>
      <vt:lpstr>D-Collections at Portico</vt:lpstr>
      <vt:lpstr>Portico D-Collections 2009-2012</vt:lpstr>
      <vt:lpstr>PowerPoint Presentation</vt:lpstr>
      <vt:lpstr>For all genres, Portico: </vt:lpstr>
      <vt:lpstr>PowerPoint Presentation</vt:lpstr>
      <vt:lpstr>PowerPoint Presentation</vt:lpstr>
      <vt:lpstr>Where are we headed?</vt:lpstr>
      <vt:lpstr>PowerPoint Presentation</vt:lpstr>
    </vt:vector>
  </TitlesOfParts>
  <Company>Ithaka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dc:title>
  <dc:creator>Amy Kirchhoff</dc:creator>
  <cp:lastModifiedBy>Corporate Edition</cp:lastModifiedBy>
  <cp:revision>667</cp:revision>
  <cp:lastPrinted>2012-06-15T18:16:38Z</cp:lastPrinted>
  <dcterms:created xsi:type="dcterms:W3CDTF">2011-11-17T17:17:51Z</dcterms:created>
  <dcterms:modified xsi:type="dcterms:W3CDTF">2012-11-07T22:17:01Z</dcterms:modified>
</cp:coreProperties>
</file>