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8" r:id="rId9"/>
    <p:sldId id="265" r:id="rId10"/>
    <p:sldId id="266" r:id="rId11"/>
    <p:sldId id="264" r:id="rId12"/>
    <p:sldId id="259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4B4A-1B89-444F-AD9B-346BA20C48D5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88B4-09C2-0040-8A00-D2F76E0781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5333" y="863614"/>
            <a:ext cx="6637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halkduster"/>
              </a:rPr>
              <a:t>Archive Disclosure in Metadata Records</a:t>
            </a:r>
            <a:endParaRPr lang="en-US" sz="6000" b="1" dirty="0">
              <a:latin typeface="Chalkdus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5333" y="5050429"/>
            <a:ext cx="6637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halkduster"/>
              </a:rPr>
              <a:t>Kathryn Harnish, OCLC</a:t>
            </a:r>
          </a:p>
          <a:p>
            <a:pPr algn="ctr"/>
            <a:r>
              <a:rPr lang="en-US" sz="2400" dirty="0" smtClean="0">
                <a:latin typeface="Chalkduster"/>
              </a:rPr>
              <a:t>Preconference, Charleston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1" y="5020747"/>
            <a:ext cx="706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halkduster"/>
              </a:rPr>
              <a:t>Is for AUTHORIZATION</a:t>
            </a:r>
          </a:p>
          <a:p>
            <a:pPr algn="ctr"/>
            <a:r>
              <a:rPr lang="en-US" dirty="0" smtClean="0">
                <a:latin typeface="Chalkduster"/>
              </a:rPr>
              <a:t>Specify the </a:t>
            </a:r>
            <a:r>
              <a:rPr lang="en-US" b="1" dirty="0" smtClean="0">
                <a:latin typeface="Chalkduster"/>
              </a:rPr>
              <a:t>archiving program </a:t>
            </a:r>
            <a:r>
              <a:rPr lang="en-US" dirty="0" smtClean="0">
                <a:latin typeface="Chalkduster"/>
              </a:rPr>
              <a:t>through which the commitment is made.</a:t>
            </a:r>
            <a:endParaRPr lang="en-US" dirty="0">
              <a:latin typeface="Chalkduster"/>
            </a:endParaRPr>
          </a:p>
        </p:txBody>
      </p:sp>
      <p:pic>
        <p:nvPicPr>
          <p:cNvPr id="6" name="Picture 5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793" y="687468"/>
            <a:ext cx="4586052" cy="4210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28800" y="546100"/>
            <a:ext cx="5486400" cy="6024033"/>
            <a:chOff x="1828800" y="546100"/>
            <a:chExt cx="5486400" cy="6024033"/>
          </a:xfrm>
        </p:grpSpPr>
        <p:pic>
          <p:nvPicPr>
            <p:cNvPr id="3" name="Picture 2" descr="oclc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546100"/>
              <a:ext cx="5486400" cy="57658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828800" y="5096933"/>
              <a:ext cx="5486400" cy="147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1867" y="5096933"/>
            <a:ext cx="82465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halkduster"/>
              </a:rPr>
              <a:t>Print Archive Pilot Project</a:t>
            </a:r>
          </a:p>
          <a:p>
            <a:pPr algn="ctr"/>
            <a:r>
              <a:rPr lang="en-US" sz="2800" dirty="0" smtClean="0">
                <a:latin typeface="Chalkduster"/>
              </a:rPr>
              <a:t>Evaluating current infrastructure for disclosure and resource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3333" y="3843867"/>
            <a:ext cx="3081867" cy="1998133"/>
            <a:chOff x="2980266" y="3843867"/>
            <a:chExt cx="3081867" cy="1998133"/>
          </a:xfrm>
        </p:grpSpPr>
        <p:sp>
          <p:nvSpPr>
            <p:cNvPr id="11" name="Rounded Rectangle 10"/>
            <p:cNvSpPr/>
            <p:nvPr/>
          </p:nvSpPr>
          <p:spPr>
            <a:xfrm>
              <a:off x="2980266" y="3843867"/>
              <a:ext cx="3081867" cy="1998133"/>
            </a:xfrm>
            <a:prstGeom prst="roundRect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4268" y="4159819"/>
              <a:ext cx="2590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halkboard"/>
                </a:rPr>
                <a:t>LHR for CUSSP</a:t>
              </a:r>
            </a:p>
            <a:p>
              <a:pPr algn="ctr"/>
              <a:r>
                <a:rPr lang="en-US" sz="2800" dirty="0" err="1" smtClean="0">
                  <a:latin typeface="Chalkboard"/>
                </a:rPr>
                <a:t>v</a:t>
              </a:r>
              <a:r>
                <a:rPr lang="en-US" sz="2800" dirty="0" smtClean="0">
                  <a:latin typeface="Chalkboard"/>
                </a:rPr>
                <a:t>. 1-50</a:t>
              </a:r>
              <a:endParaRPr lang="en-US" sz="2800" dirty="0">
                <a:latin typeface="Chalkboard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963333" y="965200"/>
            <a:ext cx="3081867" cy="28786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1693337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halkboard"/>
              </a:rPr>
              <a:t>WorldCat </a:t>
            </a:r>
          </a:p>
          <a:p>
            <a:pPr algn="ctr"/>
            <a:r>
              <a:rPr lang="en-US" sz="2800" dirty="0" smtClean="0">
                <a:latin typeface="Chalkboard"/>
              </a:rPr>
              <a:t>Bibliographic </a:t>
            </a:r>
          </a:p>
          <a:p>
            <a:pPr algn="ctr"/>
            <a:r>
              <a:rPr lang="en-US" sz="2800" dirty="0" smtClean="0">
                <a:latin typeface="Chalkboard"/>
              </a:rPr>
              <a:t>Record</a:t>
            </a:r>
            <a:endParaRPr lang="en-US" sz="2800" dirty="0">
              <a:latin typeface="Chalkboard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63333" y="3843867"/>
            <a:ext cx="3081867" cy="1998133"/>
          </a:xfrm>
          <a:prstGeom prst="roundRect">
            <a:avLst/>
          </a:prstGeom>
          <a:gradFill flip="none" rotWithShape="1">
            <a:gsLst>
              <a:gs pos="0">
                <a:schemeClr val="accent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83467" y="4346082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halkboard"/>
              </a:rPr>
              <a:t>LHR for CUS</a:t>
            </a:r>
          </a:p>
          <a:p>
            <a:pPr algn="ctr"/>
            <a:r>
              <a:rPr lang="en-US" sz="2800" dirty="0" err="1" smtClean="0">
                <a:latin typeface="Chalkboard"/>
              </a:rPr>
              <a:t>v</a:t>
            </a:r>
            <a:r>
              <a:rPr lang="en-US" sz="2800" dirty="0" smtClean="0">
                <a:latin typeface="Chalkboard"/>
              </a:rPr>
              <a:t>. 1-100</a:t>
            </a:r>
            <a:endParaRPr lang="en-US" sz="2800" dirty="0">
              <a:latin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0798" y="4363015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halkboard"/>
              </a:rPr>
              <a:t>LHR for CUS</a:t>
            </a:r>
          </a:p>
          <a:p>
            <a:pPr algn="ctr"/>
            <a:r>
              <a:rPr lang="en-US" sz="2800" dirty="0" err="1" smtClean="0">
                <a:latin typeface="Chalkboard"/>
              </a:rPr>
              <a:t>v</a:t>
            </a:r>
            <a:r>
              <a:rPr lang="en-US" sz="2800" dirty="0" smtClean="0">
                <a:latin typeface="Chalkboard"/>
              </a:rPr>
              <a:t>. 51-100 </a:t>
            </a:r>
            <a:endParaRPr lang="en-US" sz="280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.00023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.00023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20348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8" grpId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332" y="1006857"/>
            <a:ext cx="5401417" cy="3853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0666" y="5181604"/>
            <a:ext cx="6976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halkduster"/>
              </a:rPr>
              <a:t>Contact me -- </a:t>
            </a:r>
            <a:r>
              <a:rPr lang="en-US" sz="4000" dirty="0" err="1" smtClean="0">
                <a:latin typeface="Chalkduster"/>
              </a:rPr>
              <a:t>harnishk@oclc.org</a:t>
            </a:r>
            <a:endParaRPr lang="en-US" sz="4000" dirty="0">
              <a:latin typeface="Chalkdus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-megapho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87" y="1276350"/>
            <a:ext cx="6375013" cy="431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11-01 at 8.50.4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156" y="1786908"/>
            <a:ext cx="5767438" cy="321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762000"/>
            <a:ext cx="6877050" cy="5501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4" y="626531"/>
            <a:ext cx="6942667" cy="555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83coun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571500"/>
            <a:ext cx="5715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866" y="448747"/>
            <a:ext cx="4572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6001" y="5020747"/>
            <a:ext cx="706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halkduster"/>
              </a:rPr>
              <a:t>Is for ACTION</a:t>
            </a:r>
          </a:p>
          <a:p>
            <a:pPr algn="ctr"/>
            <a:r>
              <a:rPr lang="en-US" b="1" dirty="0" smtClean="0">
                <a:latin typeface="Chalkduster"/>
              </a:rPr>
              <a:t>Committed to retain </a:t>
            </a:r>
            <a:r>
              <a:rPr lang="en-US" dirty="0" smtClean="0">
                <a:latin typeface="Chalkduster"/>
              </a:rPr>
              <a:t>is required; </a:t>
            </a:r>
            <a:r>
              <a:rPr lang="en-US" b="1" dirty="0" smtClean="0">
                <a:latin typeface="Chalkduster"/>
              </a:rPr>
              <a:t>completeness and condition review </a:t>
            </a:r>
            <a:r>
              <a:rPr lang="en-US" dirty="0" smtClean="0">
                <a:latin typeface="Chalkduster"/>
              </a:rPr>
              <a:t>can be specified in separate 583s.</a:t>
            </a:r>
            <a:endParaRPr lang="en-US" dirty="0">
              <a:latin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60795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halkduster"/>
              </a:rPr>
              <a:t>Work with $a –      </a:t>
            </a:r>
          </a:p>
          <a:p>
            <a:pPr algn="ctr"/>
            <a:r>
              <a:rPr lang="en-US" sz="3200" dirty="0">
                <a:latin typeface="Chalkduster"/>
              </a:rPr>
              <a:t>c</a:t>
            </a:r>
            <a:r>
              <a:rPr lang="en-US" sz="3200" dirty="0" smtClean="0">
                <a:latin typeface="Chalkduster"/>
              </a:rPr>
              <a:t>ompleteness/condition reviewed</a:t>
            </a:r>
          </a:p>
          <a:p>
            <a:pPr algn="ctr"/>
            <a:endParaRPr lang="en-US" sz="3200" b="1" dirty="0" smtClean="0">
              <a:latin typeface="Chalkduster"/>
            </a:endParaRPr>
          </a:p>
          <a:p>
            <a:pPr algn="ctr"/>
            <a:r>
              <a:rPr lang="en-US" sz="2400" b="1" dirty="0" smtClean="0">
                <a:latin typeface="Chalkduster"/>
              </a:rPr>
              <a:t>$</a:t>
            </a:r>
            <a:r>
              <a:rPr lang="en-US" sz="2400" b="1" dirty="0" err="1" smtClean="0">
                <a:latin typeface="Chalkduster"/>
              </a:rPr>
              <a:t>i</a:t>
            </a:r>
            <a:r>
              <a:rPr lang="en-US" sz="2400" b="1" dirty="0" smtClean="0">
                <a:latin typeface="Chalkduster"/>
              </a:rPr>
              <a:t> describes method of action – </a:t>
            </a:r>
          </a:p>
          <a:p>
            <a:pPr algn="ctr"/>
            <a:r>
              <a:rPr lang="en-US" sz="2400" b="1" dirty="0" smtClean="0">
                <a:latin typeface="Chalkduster"/>
              </a:rPr>
              <a:t>validation level</a:t>
            </a:r>
          </a:p>
          <a:p>
            <a:pPr algn="ctr"/>
            <a:r>
              <a:rPr lang="en-US" sz="2400" b="1" dirty="0" smtClean="0">
                <a:latin typeface="Chalkduster"/>
              </a:rPr>
              <a:t>$</a:t>
            </a:r>
            <a:r>
              <a:rPr lang="en-US" sz="2400" b="1" dirty="0" err="1" smtClean="0">
                <a:latin typeface="Chalkduster"/>
              </a:rPr>
              <a:t>l</a:t>
            </a:r>
            <a:r>
              <a:rPr lang="en-US" sz="2400" b="1" dirty="0" smtClean="0">
                <a:latin typeface="Chalkduster"/>
              </a:rPr>
              <a:t> describes the status – taken from the PDA</a:t>
            </a:r>
          </a:p>
          <a:p>
            <a:pPr algn="ctr"/>
            <a:endParaRPr lang="en-US" sz="2400" b="1" dirty="0">
              <a:latin typeface="Chalkduster"/>
            </a:endParaRPr>
          </a:p>
          <a:p>
            <a:pPr algn="ctr"/>
            <a:endParaRPr lang="en-US" sz="2400" b="1" dirty="0" smtClean="0">
              <a:latin typeface="Chalkduster"/>
            </a:endParaRPr>
          </a:p>
        </p:txBody>
      </p:sp>
      <p:pic>
        <p:nvPicPr>
          <p:cNvPr id="5" name="Picture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92" y="237062"/>
            <a:ext cx="3473607" cy="3623733"/>
          </a:xfrm>
          <a:prstGeom prst="rect">
            <a:avLst/>
          </a:prstGeom>
        </p:spPr>
      </p:pic>
      <p:pic>
        <p:nvPicPr>
          <p:cNvPr id="6" name="Picture 5" descr="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56" y="237062"/>
            <a:ext cx="2640148" cy="36237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2392" y="1371600"/>
            <a:ext cx="1862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halkduster"/>
              </a:rPr>
              <a:t>&amp;</a:t>
            </a:r>
            <a:endParaRPr lang="en-US" sz="7200" dirty="0">
              <a:latin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1" y="5020747"/>
            <a:ext cx="706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halkduster"/>
              </a:rPr>
              <a:t>Is for ACTION INTERVAL</a:t>
            </a:r>
          </a:p>
          <a:p>
            <a:pPr algn="ctr"/>
            <a:r>
              <a:rPr lang="en-US" dirty="0" smtClean="0">
                <a:latin typeface="Chalkduster"/>
              </a:rPr>
              <a:t>When $a is “committed to retain”, specify the</a:t>
            </a:r>
          </a:p>
          <a:p>
            <a:pPr algn="ctr"/>
            <a:r>
              <a:rPr lang="en-US" b="1" dirty="0" smtClean="0">
                <a:latin typeface="Chalkduster"/>
              </a:rPr>
              <a:t>date on which the commitment expires</a:t>
            </a:r>
            <a:r>
              <a:rPr lang="en-US" dirty="0" smtClean="0">
                <a:latin typeface="Chalkduster"/>
              </a:rPr>
              <a:t>.</a:t>
            </a:r>
            <a:endParaRPr lang="en-US" dirty="0">
              <a:latin typeface="Chalkduster"/>
            </a:endParaRPr>
          </a:p>
        </p:txBody>
      </p:sp>
      <p:pic>
        <p:nvPicPr>
          <p:cNvPr id="5" name="Picture 4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275173"/>
            <a:ext cx="6667500" cy="454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145</Words>
  <Application>Microsoft Macintosh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harnishkmb</dc:creator>
  <cp:lastModifiedBy>harnishkmb</cp:lastModifiedBy>
  <cp:revision>3</cp:revision>
  <dcterms:created xsi:type="dcterms:W3CDTF">2011-11-01T12:34:16Z</dcterms:created>
  <dcterms:modified xsi:type="dcterms:W3CDTF">2011-11-02T04:32:04Z</dcterms:modified>
</cp:coreProperties>
</file>