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sldIdLst>
    <p:sldId id="266" r:id="rId2"/>
    <p:sldId id="267" r:id="rId3"/>
    <p:sldId id="298" r:id="rId4"/>
    <p:sldId id="299" r:id="rId5"/>
    <p:sldId id="297" r:id="rId6"/>
    <p:sldId id="271" r:id="rId7"/>
    <p:sldId id="269" r:id="rId8"/>
    <p:sldId id="257" r:id="rId9"/>
    <p:sldId id="274" r:id="rId10"/>
    <p:sldId id="296" r:id="rId11"/>
    <p:sldId id="279" r:id="rId12"/>
    <p:sldId id="276" r:id="rId13"/>
    <p:sldId id="275" r:id="rId14"/>
    <p:sldId id="281" r:id="rId15"/>
    <p:sldId id="300" r:id="rId16"/>
    <p:sldId id="277" r:id="rId17"/>
    <p:sldId id="301" r:id="rId18"/>
    <p:sldId id="258" r:id="rId19"/>
    <p:sldId id="259" r:id="rId20"/>
    <p:sldId id="260" r:id="rId21"/>
    <p:sldId id="261" r:id="rId22"/>
    <p:sldId id="302" r:id="rId23"/>
    <p:sldId id="284" r:id="rId24"/>
    <p:sldId id="289" r:id="rId25"/>
    <p:sldId id="290" r:id="rId26"/>
    <p:sldId id="293" r:id="rId27"/>
    <p:sldId id="294" r:id="rId28"/>
    <p:sldId id="292" r:id="rId29"/>
    <p:sldId id="291"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042" autoAdjust="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2C85A-6666-4516-B271-1A065CA175EC}" type="datetimeFigureOut">
              <a:rPr lang="en-US" smtClean="0"/>
              <a:pPr/>
              <a:t>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C744C-4B46-4F92-8624-214C00111F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collaborative</a:t>
            </a:r>
            <a:r>
              <a:rPr lang="en-US" baseline="0" dirty="0" smtClean="0"/>
              <a:t> effort of the TDL and the water research centers and libraries of these three Texas universities (so far)</a:t>
            </a:r>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CRWR has been individually</a:t>
            </a:r>
            <a:r>
              <a:rPr lang="en-US" baseline="0" dirty="0" smtClean="0"/>
              <a:t> hosting reports and Electronic Theses and Dissertations</a:t>
            </a:r>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CRWR collection was migrated to the UT Digital Repository in 2010</a:t>
            </a:r>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Texas Water Resources Institute at Texas A&amp;M and the Water Resources Center at Texas Tech have both created digital repositories as well of the scholarly and research products of their respective centers</a:t>
            </a:r>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Coincident</a:t>
            </a:r>
            <a:r>
              <a:rPr lang="en-US" baseline="0" dirty="0" smtClean="0"/>
              <a:t> with the creation of the Texas Water Journal, an online peer-reviewed forum for Texas water policy and research</a:t>
            </a:r>
            <a:endParaRPr lang="en-US" dirty="0"/>
          </a:p>
        </p:txBody>
      </p:sp>
      <p:sp>
        <p:nvSpPr>
          <p:cNvPr id="4" name="Slide Number Placeholder 3"/>
          <p:cNvSpPr>
            <a:spLocks noGrp="1"/>
          </p:cNvSpPr>
          <p:nvPr>
            <p:ph type="sldNum" sz="quarter" idx="10"/>
          </p:nvPr>
        </p:nvSpPr>
        <p:spPr/>
        <p:txBody>
          <a:bodyPr/>
          <a:lstStyle/>
          <a:p>
            <a:fld id="{34EC744C-4B46-4F92-8624-214C00111FC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58DD1-64AF-467B-B0C3-3D47970F6A52}" type="slidenum">
              <a:rPr lang="en-US"/>
              <a:pPr fontAlgn="base">
                <a:spcBef>
                  <a:spcPct val="0"/>
                </a:spcBef>
                <a:spcAft>
                  <a:spcPct val="0"/>
                </a:spcAft>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2F2C9-6F0B-4DD5-BFCF-A245D443143E}"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2F2C9-6F0B-4DD5-BFCF-A245D443143E}"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2F2C9-6F0B-4DD5-BFCF-A245D443143E}"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2F2C9-6F0B-4DD5-BFCF-A245D443143E}"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2F2C9-6F0B-4DD5-BFCF-A245D443143E}" type="datetimeFigureOut">
              <a:rPr lang="en-US" smtClean="0"/>
              <a:pPr/>
              <a:t>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2F2C9-6F0B-4DD5-BFCF-A245D443143E}"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2F2C9-6F0B-4DD5-BFCF-A245D443143E}" type="datetimeFigureOut">
              <a:rPr lang="en-US" smtClean="0"/>
              <a:pPr/>
              <a:t>11/2/2010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2F2C9-6F0B-4DD5-BFCF-A245D443143E}" type="datetimeFigureOut">
              <a:rPr lang="en-US" smtClean="0"/>
              <a:pPr/>
              <a:t>11/2/2010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2F2C9-6F0B-4DD5-BFCF-A245D443143E}" type="datetimeFigureOut">
              <a:rPr lang="en-US" smtClean="0"/>
              <a:pPr/>
              <a:t>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2F2C9-6F0B-4DD5-BFCF-A245D443143E}"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2F2C9-6F0B-4DD5-BFCF-A245D443143E}" type="datetimeFigureOut">
              <a:rPr lang="en-US" smtClean="0"/>
              <a:pPr/>
              <a:t>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8A42F-B4F5-41E9-A7E6-DDF6769A8F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2F2C9-6F0B-4DD5-BFCF-A245D443143E}" type="datetimeFigureOut">
              <a:rPr lang="en-US" smtClean="0"/>
              <a:pPr/>
              <a:t>11/2/2010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8A42F-B4F5-41E9-A7E6-DDF6769A8F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positories.tdl.org/twdl-ir/"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journals.tdl.org/twj"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tore6.yimg.com/I/allergybegone_1776_81924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journals.tdl.org/twj"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epositories.tdl.org/twdl-ir/handle/2152/7029"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s://repositories.tdl.org/twdl-ir/handle/123456789/153"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repositories.tdl.org/twdl-ir/handle/123456789/153" TargetMode="External"/><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1143000"/>
            <a:ext cx="9144000" cy="1470025"/>
          </a:xfrm>
        </p:spPr>
        <p:txBody>
          <a:bodyPr/>
          <a:lstStyle/>
          <a:p>
            <a:pPr eaLnBrk="1" hangingPunct="1"/>
            <a:r>
              <a:rPr lang="en-US" dirty="0" smtClean="0"/>
              <a:t>The Texas Water Digital Library</a:t>
            </a:r>
          </a:p>
        </p:txBody>
      </p:sp>
      <p:sp>
        <p:nvSpPr>
          <p:cNvPr id="3075" name="Subtitle 2"/>
          <p:cNvSpPr>
            <a:spLocks noGrp="1"/>
          </p:cNvSpPr>
          <p:nvPr>
            <p:ph type="subTitle" idx="1"/>
          </p:nvPr>
        </p:nvSpPr>
        <p:spPr>
          <a:xfrm>
            <a:off x="0" y="2895600"/>
            <a:ext cx="9144000" cy="2438400"/>
          </a:xfrm>
        </p:spPr>
        <p:txBody>
          <a:bodyPr>
            <a:normAutofit fontScale="70000" lnSpcReduction="20000"/>
          </a:bodyPr>
          <a:lstStyle/>
          <a:p>
            <a:pPr eaLnBrk="1" hangingPunct="1"/>
            <a:r>
              <a:rPr lang="en-US" dirty="0" smtClean="0">
                <a:solidFill>
                  <a:schemeClr val="tx2"/>
                </a:solidFill>
              </a:rPr>
              <a:t>Prepared by David R. Maidment</a:t>
            </a:r>
          </a:p>
          <a:p>
            <a:pPr eaLnBrk="1" hangingPunct="1"/>
            <a:r>
              <a:rPr lang="en-US" dirty="0" smtClean="0">
                <a:solidFill>
                  <a:schemeClr val="tx2"/>
                </a:solidFill>
              </a:rPr>
              <a:t>Director, Center for Research in Water Resources</a:t>
            </a:r>
          </a:p>
          <a:p>
            <a:pPr eaLnBrk="1" hangingPunct="1"/>
            <a:r>
              <a:rPr lang="en-US" dirty="0" smtClean="0">
                <a:solidFill>
                  <a:schemeClr val="tx2"/>
                </a:solidFill>
              </a:rPr>
              <a:t>University of Texas at Austin</a:t>
            </a:r>
          </a:p>
          <a:p>
            <a:r>
              <a:rPr lang="en-US" dirty="0" smtClean="0">
                <a:solidFill>
                  <a:schemeClr val="tx2"/>
                </a:solidFill>
              </a:rPr>
              <a:t>For Texas Conference on Digital Libraries, May 17, 2010</a:t>
            </a:r>
          </a:p>
          <a:p>
            <a:r>
              <a:rPr lang="en-US" dirty="0" smtClean="0">
                <a:solidFill>
                  <a:schemeClr val="tx2"/>
                </a:solidFill>
              </a:rPr>
              <a:t>Presented by Ken Rainwater</a:t>
            </a:r>
          </a:p>
          <a:p>
            <a:r>
              <a:rPr lang="en-US" dirty="0" smtClean="0">
                <a:solidFill>
                  <a:schemeClr val="tx2"/>
                </a:solidFill>
              </a:rPr>
              <a:t>Director, Texas Tech University Water Resources Center</a:t>
            </a:r>
          </a:p>
          <a:p>
            <a:r>
              <a:rPr lang="en-US" b="1" dirty="0" smtClean="0">
                <a:solidFill>
                  <a:schemeClr val="tx2"/>
                </a:solidFill>
              </a:rPr>
              <a:t>GRN Forum: Global Water - 2010 and Beyond</a:t>
            </a:r>
          </a:p>
          <a:p>
            <a:endParaRPr lang="en-US" dirty="0" smtClean="0">
              <a:solidFill>
                <a:schemeClr val="tx2"/>
              </a:solidFill>
            </a:endParaRPr>
          </a:p>
          <a:p>
            <a:pPr eaLnBrk="1" hangingPunct="1"/>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96262" y="533400"/>
            <a:ext cx="8547737" cy="63246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048000" y="762000"/>
            <a:ext cx="5867400" cy="149930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791200" y="1905000"/>
            <a:ext cx="2420203" cy="2133600"/>
          </a:xfrm>
          <a:prstGeom prst="rect">
            <a:avLst/>
          </a:prstGeom>
          <a:noFill/>
          <a:ln w="9525">
            <a:noFill/>
            <a:miter lim="800000"/>
            <a:headEnd/>
            <a:tailEnd/>
          </a:ln>
        </p:spPr>
      </p:pic>
      <p:sp>
        <p:nvSpPr>
          <p:cNvPr id="8" name="Oval 7"/>
          <p:cNvSpPr/>
          <p:nvPr/>
        </p:nvSpPr>
        <p:spPr>
          <a:xfrm>
            <a:off x="6400800" y="22860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27" name="Picture 3"/>
          <p:cNvPicPr>
            <a:picLocks noChangeAspect="1" noChangeArrowheads="1"/>
          </p:cNvPicPr>
          <p:nvPr/>
        </p:nvPicPr>
        <p:blipFill>
          <a:blip r:embed="rId5" cstate="print"/>
          <a:srcRect/>
          <a:stretch>
            <a:fillRect/>
          </a:stretch>
        </p:blipFill>
        <p:spPr bwMode="auto">
          <a:xfrm>
            <a:off x="6096000" y="4038600"/>
            <a:ext cx="2454795" cy="2338388"/>
          </a:xfrm>
          <a:prstGeom prst="rect">
            <a:avLst/>
          </a:prstGeom>
          <a:noFill/>
          <a:ln w="9525">
            <a:noFill/>
            <a:miter lim="800000"/>
            <a:headEnd/>
            <a:tailEnd/>
          </a:ln>
        </p:spPr>
      </p:pic>
      <p:sp>
        <p:nvSpPr>
          <p:cNvPr id="11" name="TextBox 3"/>
          <p:cNvSpPr txBox="1">
            <a:spLocks noChangeArrowheads="1"/>
          </p:cNvSpPr>
          <p:nvPr/>
        </p:nvSpPr>
        <p:spPr bwMode="auto">
          <a:xfrm>
            <a:off x="457200" y="4419600"/>
            <a:ext cx="4724400" cy="1200329"/>
          </a:xfrm>
          <a:prstGeom prst="rect">
            <a:avLst/>
          </a:prstGeom>
          <a:solidFill>
            <a:schemeClr val="bg1"/>
          </a:solidFill>
          <a:ln w="9525">
            <a:solidFill>
              <a:schemeClr val="tx2"/>
            </a:solidFill>
            <a:miter lim="800000"/>
            <a:headEnd/>
            <a:tailEnd/>
          </a:ln>
        </p:spPr>
        <p:txBody>
          <a:bodyPr wrap="square">
            <a:spAutoFit/>
          </a:bodyPr>
          <a:lstStyle/>
          <a:p>
            <a:pPr algn="ctr"/>
            <a:r>
              <a:rPr lang="en-US" sz="3600" i="1" dirty="0" smtClean="0">
                <a:solidFill>
                  <a:srgbClr val="FF0000"/>
                </a:solidFill>
                <a:latin typeface="Calibri" pitchFamily="34" charset="0"/>
              </a:rPr>
              <a:t>and with reports from Texas Tech University</a:t>
            </a:r>
            <a:endParaRPr lang="en-US" sz="3600" i="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a:tabLst>
                <a:tab pos="2117725" algn="l"/>
              </a:tabLst>
            </a:pPr>
            <a:r>
              <a:rPr lang="en-US" dirty="0" smtClean="0"/>
              <a:t>Texas water research centers are individually embracing digital libraries</a:t>
            </a:r>
          </a:p>
        </p:txBody>
      </p:sp>
      <p:pic>
        <p:nvPicPr>
          <p:cNvPr id="34818" name="Picture 2" descr="http://twri.tamu.edu/images/logos/TWRI.jpg"/>
          <p:cNvPicPr>
            <a:picLocks noChangeAspect="1" noChangeArrowheads="1"/>
          </p:cNvPicPr>
          <p:nvPr/>
        </p:nvPicPr>
        <p:blipFill>
          <a:blip r:embed="rId3" cstate="print"/>
          <a:srcRect/>
          <a:stretch>
            <a:fillRect/>
          </a:stretch>
        </p:blipFill>
        <p:spPr bwMode="auto">
          <a:xfrm>
            <a:off x="152400" y="2950858"/>
            <a:ext cx="2667000" cy="1087741"/>
          </a:xfrm>
          <a:prstGeom prst="rect">
            <a:avLst/>
          </a:prstGeom>
          <a:noFill/>
        </p:spPr>
      </p:pic>
      <p:pic>
        <p:nvPicPr>
          <p:cNvPr id="34820" name="Picture 4" descr="http://www.clubbaseball.org/files/logoMaroonBevel.jpg"/>
          <p:cNvPicPr>
            <a:picLocks noChangeAspect="1" noChangeArrowheads="1"/>
          </p:cNvPicPr>
          <p:nvPr/>
        </p:nvPicPr>
        <p:blipFill>
          <a:blip r:embed="rId4" cstate="print"/>
          <a:srcRect/>
          <a:stretch>
            <a:fillRect/>
          </a:stretch>
        </p:blipFill>
        <p:spPr bwMode="auto">
          <a:xfrm>
            <a:off x="838200" y="1676400"/>
            <a:ext cx="1397794" cy="1192784"/>
          </a:xfrm>
          <a:prstGeom prst="rect">
            <a:avLst/>
          </a:prstGeom>
          <a:noFill/>
        </p:spPr>
      </p:pic>
      <p:pic>
        <p:nvPicPr>
          <p:cNvPr id="34822" name="Picture 6" descr="http://www.centralproperties.com/images/texas_longhorns_logo.jpg"/>
          <p:cNvPicPr>
            <a:picLocks noChangeAspect="1" noChangeArrowheads="1"/>
          </p:cNvPicPr>
          <p:nvPr/>
        </p:nvPicPr>
        <p:blipFill>
          <a:blip r:embed="rId5" cstate="print"/>
          <a:srcRect t="10800" b="7200"/>
          <a:stretch>
            <a:fillRect/>
          </a:stretch>
        </p:blipFill>
        <p:spPr bwMode="auto">
          <a:xfrm>
            <a:off x="6507480" y="1524000"/>
            <a:ext cx="1752600" cy="1437135"/>
          </a:xfrm>
          <a:prstGeom prst="rect">
            <a:avLst/>
          </a:prstGeom>
          <a:noFill/>
        </p:spPr>
      </p:pic>
      <p:pic>
        <p:nvPicPr>
          <p:cNvPr id="34824" name="Picture 8" descr="http://tools.crwr.utexas.edu/images/logo_test.png"/>
          <p:cNvPicPr>
            <a:picLocks noChangeAspect="1" noChangeArrowheads="1"/>
          </p:cNvPicPr>
          <p:nvPr/>
        </p:nvPicPr>
        <p:blipFill>
          <a:blip r:embed="rId6" cstate="print"/>
          <a:srcRect/>
          <a:stretch>
            <a:fillRect/>
          </a:stretch>
        </p:blipFill>
        <p:spPr bwMode="auto">
          <a:xfrm>
            <a:off x="6720840" y="2956560"/>
            <a:ext cx="1310640" cy="1310640"/>
          </a:xfrm>
          <a:prstGeom prst="rect">
            <a:avLst/>
          </a:prstGeom>
          <a:noFill/>
        </p:spPr>
      </p:pic>
      <p:pic>
        <p:nvPicPr>
          <p:cNvPr id="34826" name="Picture 10" descr="http://www.waterresources.ttu.edu/Collage2%20copy.jpg"/>
          <p:cNvPicPr>
            <a:picLocks noChangeAspect="1" noChangeArrowheads="1"/>
          </p:cNvPicPr>
          <p:nvPr/>
        </p:nvPicPr>
        <p:blipFill>
          <a:blip r:embed="rId7" cstate="print"/>
          <a:srcRect/>
          <a:stretch>
            <a:fillRect/>
          </a:stretch>
        </p:blipFill>
        <p:spPr bwMode="auto">
          <a:xfrm>
            <a:off x="3701663" y="2971800"/>
            <a:ext cx="1447800" cy="1420934"/>
          </a:xfrm>
          <a:prstGeom prst="rect">
            <a:avLst/>
          </a:prstGeom>
          <a:noFill/>
        </p:spPr>
      </p:pic>
      <p:pic>
        <p:nvPicPr>
          <p:cNvPr id="34828" name="Picture 12" descr="http://www.math.ttu.edu/~klong/Sundance/html/images/Texas-Tech-University-logo.png"/>
          <p:cNvPicPr>
            <a:picLocks noChangeAspect="1" noChangeArrowheads="1"/>
          </p:cNvPicPr>
          <p:nvPr/>
        </p:nvPicPr>
        <p:blipFill>
          <a:blip r:embed="rId8" cstate="print"/>
          <a:srcRect/>
          <a:stretch>
            <a:fillRect/>
          </a:stretch>
        </p:blipFill>
        <p:spPr bwMode="auto">
          <a:xfrm>
            <a:off x="3579743" y="1447800"/>
            <a:ext cx="1678057" cy="1690305"/>
          </a:xfrm>
          <a:prstGeom prst="rect">
            <a:avLst/>
          </a:prstGeom>
          <a:noFill/>
        </p:spPr>
      </p:pic>
      <p:sp>
        <p:nvSpPr>
          <p:cNvPr id="13" name="TextBox 12"/>
          <p:cNvSpPr txBox="1"/>
          <p:nvPr/>
        </p:nvSpPr>
        <p:spPr>
          <a:xfrm>
            <a:off x="762000" y="4415135"/>
            <a:ext cx="8077200" cy="461665"/>
          </a:xfrm>
          <a:prstGeom prst="rect">
            <a:avLst/>
          </a:prstGeom>
          <a:noFill/>
        </p:spPr>
        <p:txBody>
          <a:bodyPr wrap="square" rtlCol="0">
            <a:spAutoFit/>
          </a:bodyPr>
          <a:lstStyle/>
          <a:p>
            <a:r>
              <a:rPr lang="en-US" sz="2400" dirty="0" smtClean="0"/>
              <a:t>BL Harris 		Ken Rainwater	 	  David Maidment</a:t>
            </a:r>
            <a:endParaRPr lang="en-US" sz="2400" dirty="0"/>
          </a:p>
        </p:txBody>
      </p:sp>
      <p:sp>
        <p:nvSpPr>
          <p:cNvPr id="14" name="Rectangle 13"/>
          <p:cNvSpPr/>
          <p:nvPr/>
        </p:nvSpPr>
        <p:spPr>
          <a:xfrm>
            <a:off x="457200" y="5257800"/>
            <a:ext cx="8229600" cy="1077218"/>
          </a:xfrm>
          <a:prstGeom prst="rect">
            <a:avLst/>
          </a:prstGeom>
        </p:spPr>
        <p:txBody>
          <a:bodyPr wrap="square">
            <a:spAutoFit/>
          </a:bodyPr>
          <a:lstStyle/>
          <a:p>
            <a:r>
              <a:rPr lang="en-US" sz="3200" dirty="0">
                <a:solidFill>
                  <a:srgbClr val="FF0000"/>
                </a:solidFill>
              </a:rPr>
              <a:t>currently </a:t>
            </a:r>
            <a:r>
              <a:rPr lang="en-US" sz="3200" dirty="0" smtClean="0">
                <a:solidFill>
                  <a:srgbClr val="FF0000"/>
                </a:solidFill>
              </a:rPr>
              <a:t>hosting </a:t>
            </a:r>
            <a:r>
              <a:rPr lang="en-US" sz="3200" dirty="0">
                <a:solidFill>
                  <a:srgbClr val="FF0000"/>
                </a:solidFill>
              </a:rPr>
              <a:t>technical reports, project data, outreach publications, theses and dissertations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905000"/>
            <a:ext cx="8305800" cy="3539430"/>
          </a:xfrm>
          <a:prstGeom prst="rect">
            <a:avLst/>
          </a:prstGeom>
        </p:spPr>
        <p:txBody>
          <a:bodyPr wrap="square">
            <a:spAutoFit/>
          </a:bodyPr>
          <a:lstStyle/>
          <a:p>
            <a:r>
              <a:rPr lang="en-US" sz="2800" dirty="0" smtClean="0"/>
              <a:t>“</a:t>
            </a:r>
            <a:r>
              <a:rPr lang="en-US" sz="2800" dirty="0"/>
              <a:t>A digital water library will link and make available the vast amount of information, research and data that has been and is continuing to be developed by water resource researchers in Texas.  Providing information digitally is imperative for the future, and this library is definitely going to bring critical and needed information together for everyone's </a:t>
            </a:r>
            <a:r>
              <a:rPr lang="en-US" sz="2800" dirty="0" smtClean="0"/>
              <a:t>use.”</a:t>
            </a:r>
          </a:p>
          <a:p>
            <a:pPr algn="r"/>
            <a:r>
              <a:rPr lang="en-US" sz="2800" i="1" dirty="0" smtClean="0"/>
              <a:t>- B.L. Harris, acting director of TWRI</a:t>
            </a:r>
            <a:endParaRPr lang="en-US" sz="2800" i="1" dirty="0"/>
          </a:p>
        </p:txBody>
      </p:sp>
      <p:sp>
        <p:nvSpPr>
          <p:cNvPr id="6" name="Title 1"/>
          <p:cNvSpPr>
            <a:spLocks noGrp="1"/>
          </p:cNvSpPr>
          <p:nvPr>
            <p:ph type="title"/>
          </p:nvPr>
        </p:nvSpPr>
        <p:spPr>
          <a:xfrm>
            <a:off x="457200" y="274638"/>
            <a:ext cx="8229600" cy="1143000"/>
          </a:xfrm>
        </p:spPr>
        <p:txBody>
          <a:bodyPr rtlCol="0">
            <a:normAutofit fontScale="90000"/>
          </a:bodyPr>
          <a:lstStyle/>
          <a:p>
            <a:pPr>
              <a:tabLst>
                <a:tab pos="2117725" algn="l"/>
              </a:tabLst>
            </a:pPr>
            <a:r>
              <a:rPr lang="en-US" dirty="0" smtClean="0">
                <a:solidFill>
                  <a:srgbClr val="FF0000"/>
                </a:solidFill>
              </a:rPr>
              <a:t>Collaborating to form the Texas Water Digital Library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228600" y="0"/>
            <a:ext cx="8686800" cy="6190902"/>
          </a:xfrm>
          <a:prstGeom prst="rect">
            <a:avLst/>
          </a:prstGeom>
          <a:noFill/>
          <a:ln w="9525">
            <a:noFill/>
            <a:miter lim="800000"/>
            <a:headEnd/>
            <a:tailEnd/>
          </a:ln>
        </p:spPr>
      </p:pic>
      <p:sp>
        <p:nvSpPr>
          <p:cNvPr id="3" name="Rectangle 2"/>
          <p:cNvSpPr/>
          <p:nvPr/>
        </p:nvSpPr>
        <p:spPr>
          <a:xfrm>
            <a:off x="1143000" y="6172200"/>
            <a:ext cx="7239000" cy="461665"/>
          </a:xfrm>
          <a:prstGeom prst="rect">
            <a:avLst/>
          </a:prstGeom>
        </p:spPr>
        <p:txBody>
          <a:bodyPr wrap="square">
            <a:spAutoFit/>
          </a:bodyPr>
          <a:lstStyle/>
          <a:p>
            <a:pPr algn="ctr"/>
            <a:r>
              <a:rPr lang="en-US" sz="2400" dirty="0" smtClean="0">
                <a:hlinkClick r:id="rId3"/>
              </a:rPr>
              <a:t>https://repositories.tdl.org/twdl-ir/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944562"/>
          </a:xfrm>
        </p:spPr>
        <p:txBody>
          <a:bodyPr rtlCol="0">
            <a:normAutofit/>
          </a:bodyPr>
          <a:lstStyle/>
          <a:p>
            <a:pPr>
              <a:tabLst>
                <a:tab pos="2117725" algn="l"/>
              </a:tabLst>
            </a:pPr>
            <a:r>
              <a:rPr lang="en-US" dirty="0" smtClean="0"/>
              <a:t>The Texas Water Digital Library</a:t>
            </a:r>
            <a:endParaRPr lang="en-US" dirty="0"/>
          </a:p>
        </p:txBody>
      </p:sp>
      <p:sp>
        <p:nvSpPr>
          <p:cNvPr id="4" name="Content Placeholder 2"/>
          <p:cNvSpPr>
            <a:spLocks noGrp="1"/>
          </p:cNvSpPr>
          <p:nvPr>
            <p:ph idx="1"/>
          </p:nvPr>
        </p:nvSpPr>
        <p:spPr>
          <a:xfrm>
            <a:off x="457200" y="1600200"/>
            <a:ext cx="8229600" cy="4525963"/>
          </a:xfrm>
        </p:spPr>
        <p:txBody>
          <a:bodyPr/>
          <a:lstStyle/>
          <a:p>
            <a:pPr>
              <a:tabLst>
                <a:tab pos="2117725" algn="l"/>
              </a:tabLst>
            </a:pPr>
            <a:r>
              <a:rPr lang="en-US" b="1" dirty="0" smtClean="0"/>
              <a:t>Mission:  </a:t>
            </a:r>
            <a:r>
              <a:rPr lang="en-US" dirty="0"/>
              <a:t>to be a </a:t>
            </a:r>
            <a:r>
              <a:rPr lang="en-US" b="1" dirty="0">
                <a:solidFill>
                  <a:schemeClr val="accent1"/>
                </a:solidFill>
              </a:rPr>
              <a:t>centralized, online location </a:t>
            </a:r>
            <a:r>
              <a:rPr lang="en-US" dirty="0"/>
              <a:t>for the research and works of university and other water resource entities in Texas, </a:t>
            </a:r>
            <a:r>
              <a:rPr lang="en-US" b="1" dirty="0">
                <a:solidFill>
                  <a:schemeClr val="accent1"/>
                </a:solidFill>
              </a:rPr>
              <a:t>effectively federating water research </a:t>
            </a:r>
            <a:r>
              <a:rPr lang="en-US" dirty="0"/>
              <a:t>currently housed at </a:t>
            </a:r>
            <a:r>
              <a:rPr lang="en-US" dirty="0" smtClean="0"/>
              <a:t>many </a:t>
            </a:r>
            <a:r>
              <a:rPr lang="en-US" dirty="0"/>
              <a:t>universities across </a:t>
            </a:r>
            <a:r>
              <a:rPr lang="en-US" dirty="0" smtClean="0"/>
              <a:t>Texas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Water Digital Infrastructure</a:t>
            </a:r>
            <a:endParaRPr lang="en-US" dirty="0"/>
          </a:p>
        </p:txBody>
      </p:sp>
      <p:sp>
        <p:nvSpPr>
          <p:cNvPr id="3" name="Oval 2"/>
          <p:cNvSpPr/>
          <p:nvPr/>
        </p:nvSpPr>
        <p:spPr>
          <a:xfrm>
            <a:off x="3429000" y="19050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5000" y="4267200"/>
            <a:ext cx="24384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209800"/>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Digital Library</a:t>
            </a:r>
            <a:endParaRPr lang="en-US" sz="2800" dirty="0">
              <a:solidFill>
                <a:schemeClr val="tx2"/>
              </a:solidFill>
            </a:endParaRPr>
          </a:p>
        </p:txBody>
      </p:sp>
      <p:sp>
        <p:nvSpPr>
          <p:cNvPr id="7" name="TextBox 6"/>
          <p:cNvSpPr txBox="1"/>
          <p:nvPr/>
        </p:nvSpPr>
        <p:spPr>
          <a:xfrm>
            <a:off x="990600" y="4666446"/>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Data Library</a:t>
            </a:r>
            <a:endParaRPr lang="en-US" sz="2800" dirty="0">
              <a:solidFill>
                <a:schemeClr val="tx2"/>
              </a:solidFill>
            </a:endParaRPr>
          </a:p>
        </p:txBody>
      </p:sp>
      <p:sp>
        <p:nvSpPr>
          <p:cNvPr id="8" name="TextBox 7"/>
          <p:cNvSpPr txBox="1"/>
          <p:nvPr/>
        </p:nvSpPr>
        <p:spPr>
          <a:xfrm>
            <a:off x="5638800" y="4666447"/>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Journal</a:t>
            </a:r>
            <a:endParaRPr lang="en-US" sz="2800" dirty="0">
              <a:solidFill>
                <a:schemeClr val="tx2"/>
              </a:solidFill>
            </a:endParaRPr>
          </a:p>
        </p:txBody>
      </p:sp>
      <p:cxnSp>
        <p:nvCxnSpPr>
          <p:cNvPr id="10" name="Straight Connector 9"/>
          <p:cNvCxnSpPr>
            <a:stCxn id="3" idx="3"/>
            <a:endCxn id="5" idx="0"/>
          </p:cNvCxnSpPr>
          <p:nvPr/>
        </p:nvCxnSpPr>
        <p:spPr>
          <a:xfrm rot="5400000">
            <a:off x="2602917" y="3084021"/>
            <a:ext cx="866262" cy="15000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5"/>
            <a:endCxn id="4" idx="0"/>
          </p:cNvCxnSpPr>
          <p:nvPr/>
        </p:nvCxnSpPr>
        <p:spPr>
          <a:xfrm rot="16200000" flipH="1">
            <a:off x="5789121" y="3122121"/>
            <a:ext cx="866262" cy="14238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505200" y="5135879"/>
            <a:ext cx="2225040" cy="7623"/>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166688" y="-9525"/>
            <a:ext cx="8810625" cy="6638925"/>
          </a:xfrm>
          <a:prstGeom prst="rect">
            <a:avLst/>
          </a:prstGeom>
          <a:noFill/>
          <a:ln w="9525">
            <a:noFill/>
            <a:miter lim="800000"/>
            <a:headEnd/>
            <a:tailEnd/>
          </a:ln>
        </p:spPr>
      </p:pic>
      <p:sp>
        <p:nvSpPr>
          <p:cNvPr id="3" name="Rectangle 2"/>
          <p:cNvSpPr/>
          <p:nvPr/>
        </p:nvSpPr>
        <p:spPr>
          <a:xfrm>
            <a:off x="1828800" y="5562600"/>
            <a:ext cx="4080541" cy="523220"/>
          </a:xfrm>
          <a:prstGeom prst="rect">
            <a:avLst/>
          </a:prstGeom>
        </p:spPr>
        <p:txBody>
          <a:bodyPr wrap="none">
            <a:spAutoFit/>
          </a:bodyPr>
          <a:lstStyle/>
          <a:p>
            <a:r>
              <a:rPr lang="en-US" sz="2800" dirty="0" smtClean="0">
                <a:hlinkClick r:id="rId4"/>
              </a:rPr>
              <a:t>http://journals.tdl.org/twj</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Water Digital Infrastructure</a:t>
            </a:r>
            <a:endParaRPr lang="en-US" dirty="0"/>
          </a:p>
        </p:txBody>
      </p:sp>
      <p:sp>
        <p:nvSpPr>
          <p:cNvPr id="3" name="Oval 2"/>
          <p:cNvSpPr/>
          <p:nvPr/>
        </p:nvSpPr>
        <p:spPr>
          <a:xfrm>
            <a:off x="3429000" y="19050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50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4267200"/>
            <a:ext cx="24384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209800"/>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Digital Library</a:t>
            </a:r>
            <a:endParaRPr lang="en-US" sz="2800" dirty="0">
              <a:solidFill>
                <a:schemeClr val="tx2"/>
              </a:solidFill>
            </a:endParaRPr>
          </a:p>
        </p:txBody>
      </p:sp>
      <p:sp>
        <p:nvSpPr>
          <p:cNvPr id="7" name="TextBox 6"/>
          <p:cNvSpPr txBox="1"/>
          <p:nvPr/>
        </p:nvSpPr>
        <p:spPr>
          <a:xfrm>
            <a:off x="990600" y="4666446"/>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Data Library</a:t>
            </a:r>
            <a:endParaRPr lang="en-US" sz="2800" dirty="0">
              <a:solidFill>
                <a:schemeClr val="tx2"/>
              </a:solidFill>
            </a:endParaRPr>
          </a:p>
        </p:txBody>
      </p:sp>
      <p:sp>
        <p:nvSpPr>
          <p:cNvPr id="8" name="TextBox 7"/>
          <p:cNvSpPr txBox="1"/>
          <p:nvPr/>
        </p:nvSpPr>
        <p:spPr>
          <a:xfrm>
            <a:off x="5638800" y="4666447"/>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Journal</a:t>
            </a:r>
            <a:endParaRPr lang="en-US" sz="2800" dirty="0">
              <a:solidFill>
                <a:schemeClr val="tx2"/>
              </a:solidFill>
            </a:endParaRPr>
          </a:p>
        </p:txBody>
      </p:sp>
      <p:cxnSp>
        <p:nvCxnSpPr>
          <p:cNvPr id="10" name="Straight Connector 9"/>
          <p:cNvCxnSpPr>
            <a:stCxn id="3" idx="3"/>
            <a:endCxn id="5" idx="0"/>
          </p:cNvCxnSpPr>
          <p:nvPr/>
        </p:nvCxnSpPr>
        <p:spPr>
          <a:xfrm rot="5400000">
            <a:off x="2602917" y="3084021"/>
            <a:ext cx="866262" cy="15000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5"/>
            <a:endCxn id="4" idx="0"/>
          </p:cNvCxnSpPr>
          <p:nvPr/>
        </p:nvCxnSpPr>
        <p:spPr>
          <a:xfrm rot="16200000" flipH="1">
            <a:off x="5789121" y="3122121"/>
            <a:ext cx="866262" cy="14238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505200" y="5135879"/>
            <a:ext cx="2225040" cy="7623"/>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676" y="152400"/>
            <a:ext cx="9153676" cy="6705600"/>
          </a:xfrm>
          <a:prstGeom prst="rect">
            <a:avLst/>
          </a:prstGeom>
          <a:noFill/>
          <a:ln w="9525">
            <a:noFill/>
            <a:miter lim="800000"/>
            <a:headEnd/>
            <a:tailEnd/>
          </a:ln>
        </p:spPr>
      </p:pic>
      <p:sp>
        <p:nvSpPr>
          <p:cNvPr id="3" name="TextBox 2"/>
          <p:cNvSpPr txBox="1"/>
          <p:nvPr/>
        </p:nvSpPr>
        <p:spPr>
          <a:xfrm>
            <a:off x="5105400" y="5105400"/>
            <a:ext cx="4119269" cy="646331"/>
          </a:xfrm>
          <a:prstGeom prst="rect">
            <a:avLst/>
          </a:prstGeom>
          <a:noFill/>
        </p:spPr>
        <p:txBody>
          <a:bodyPr wrap="none" rtlCol="0">
            <a:spAutoFit/>
          </a:bodyPr>
          <a:lstStyle/>
          <a:p>
            <a:r>
              <a:rPr lang="en-US" i="1" dirty="0" smtClean="0">
                <a:solidFill>
                  <a:srgbClr val="FFFF00"/>
                </a:solidFill>
              </a:rPr>
              <a:t>AWRA GIS in Water Resources Conference</a:t>
            </a:r>
          </a:p>
          <a:p>
            <a:r>
              <a:rPr lang="en-US" i="1" dirty="0" smtClean="0">
                <a:solidFill>
                  <a:srgbClr val="FFFF00"/>
                </a:solidFill>
              </a:rPr>
              <a:t>Orlando, FL, March 29, 2010</a:t>
            </a:r>
            <a:endParaRPr lang="en-US" i="1" dirty="0">
              <a:solidFill>
                <a:srgbClr val="FFFF00"/>
              </a:solidFill>
            </a:endParaRPr>
          </a:p>
        </p:txBody>
      </p:sp>
      <p:sp>
        <p:nvSpPr>
          <p:cNvPr id="4" name="Slide Number Placeholder 3"/>
          <p:cNvSpPr>
            <a:spLocks noGrp="1"/>
          </p:cNvSpPr>
          <p:nvPr>
            <p:ph type="sldNum" sz="quarter" idx="12"/>
          </p:nvPr>
        </p:nvSpPr>
        <p:spPr/>
        <p:txBody>
          <a:bodyPr/>
          <a:lstStyle/>
          <a:p>
            <a:fld id="{C963CBAA-90BE-4B90-A69F-08BC16058E6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0" y="0"/>
            <a:ext cx="922337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63CBAA-90BE-4B90-A69F-08BC16058E6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868362"/>
          </a:xfrm>
        </p:spPr>
        <p:txBody>
          <a:bodyPr/>
          <a:lstStyle/>
          <a:p>
            <a:pPr eaLnBrk="1" hangingPunct="1"/>
            <a:r>
              <a:rPr lang="en-US" dirty="0" smtClean="0"/>
              <a:t>Texas Water Issues</a:t>
            </a:r>
          </a:p>
        </p:txBody>
      </p:sp>
      <p:cxnSp>
        <p:nvCxnSpPr>
          <p:cNvPr id="4" name="Straight Connector 3"/>
          <p:cNvCxnSpPr/>
          <p:nvPr/>
        </p:nvCxnSpPr>
        <p:spPr>
          <a:xfrm rot="5400000">
            <a:off x="2172494" y="3999706"/>
            <a:ext cx="4800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 y="3962400"/>
            <a:ext cx="77724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01" name="Picture 4" descr="allison1"/>
          <p:cNvPicPr>
            <a:picLocks noChangeAspect="1" noChangeArrowheads="1"/>
          </p:cNvPicPr>
          <p:nvPr/>
        </p:nvPicPr>
        <p:blipFill>
          <a:blip r:embed="rId2" cstate="print"/>
          <a:srcRect/>
          <a:stretch>
            <a:fillRect/>
          </a:stretch>
        </p:blipFill>
        <p:spPr bwMode="auto">
          <a:xfrm>
            <a:off x="1143000" y="1828800"/>
            <a:ext cx="2922588" cy="1900238"/>
          </a:xfrm>
          <a:prstGeom prst="rect">
            <a:avLst/>
          </a:prstGeom>
          <a:noFill/>
          <a:ln w="9525">
            <a:noFill/>
            <a:miter lim="800000"/>
            <a:headEnd/>
            <a:tailEnd/>
          </a:ln>
        </p:spPr>
      </p:pic>
      <p:sp>
        <p:nvSpPr>
          <p:cNvPr id="4102" name="TextBox 7"/>
          <p:cNvSpPr txBox="1">
            <a:spLocks noChangeArrowheads="1"/>
          </p:cNvSpPr>
          <p:nvPr/>
        </p:nvSpPr>
        <p:spPr bwMode="auto">
          <a:xfrm>
            <a:off x="1905000" y="1219200"/>
            <a:ext cx="1438275" cy="523875"/>
          </a:xfrm>
          <a:prstGeom prst="rect">
            <a:avLst/>
          </a:prstGeom>
          <a:noFill/>
          <a:ln w="9525">
            <a:noFill/>
            <a:miter lim="800000"/>
            <a:headEnd/>
            <a:tailEnd/>
          </a:ln>
        </p:spPr>
        <p:txBody>
          <a:bodyPr wrap="none">
            <a:spAutoFit/>
          </a:bodyPr>
          <a:lstStyle/>
          <a:p>
            <a:r>
              <a:rPr lang="en-US" sz="2800">
                <a:latin typeface="Calibri" pitchFamily="34" charset="0"/>
              </a:rPr>
              <a:t>Flooding</a:t>
            </a:r>
          </a:p>
        </p:txBody>
      </p:sp>
      <p:pic>
        <p:nvPicPr>
          <p:cNvPr id="4103" name="Picture 8" descr="longhorn"/>
          <p:cNvPicPr>
            <a:picLocks noChangeAspect="1" noChangeArrowheads="1"/>
          </p:cNvPicPr>
          <p:nvPr/>
        </p:nvPicPr>
        <p:blipFill>
          <a:blip r:embed="rId3" cstate="print"/>
          <a:srcRect/>
          <a:stretch>
            <a:fillRect/>
          </a:stretch>
        </p:blipFill>
        <p:spPr bwMode="auto">
          <a:xfrm>
            <a:off x="1143000" y="4495800"/>
            <a:ext cx="2895600" cy="1949450"/>
          </a:xfrm>
          <a:prstGeom prst="rect">
            <a:avLst/>
          </a:prstGeom>
          <a:noFill/>
          <a:ln w="9525">
            <a:noFill/>
            <a:miter lim="800000"/>
            <a:headEnd/>
            <a:tailEnd/>
          </a:ln>
        </p:spPr>
      </p:pic>
      <p:sp>
        <p:nvSpPr>
          <p:cNvPr id="4104" name="TextBox 9"/>
          <p:cNvSpPr txBox="1">
            <a:spLocks noChangeArrowheads="1"/>
          </p:cNvSpPr>
          <p:nvPr/>
        </p:nvSpPr>
        <p:spPr bwMode="auto">
          <a:xfrm>
            <a:off x="1828800" y="3962400"/>
            <a:ext cx="1377950" cy="523875"/>
          </a:xfrm>
          <a:prstGeom prst="rect">
            <a:avLst/>
          </a:prstGeom>
          <a:noFill/>
          <a:ln w="9525">
            <a:noFill/>
            <a:miter lim="800000"/>
            <a:headEnd/>
            <a:tailEnd/>
          </a:ln>
        </p:spPr>
        <p:txBody>
          <a:bodyPr wrap="none">
            <a:spAutoFit/>
          </a:bodyPr>
          <a:lstStyle/>
          <a:p>
            <a:r>
              <a:rPr lang="en-US" sz="2800">
                <a:latin typeface="Calibri" pitchFamily="34" charset="0"/>
              </a:rPr>
              <a:t>Drought</a:t>
            </a:r>
          </a:p>
        </p:txBody>
      </p:sp>
      <p:pic>
        <p:nvPicPr>
          <p:cNvPr id="4105" name="Picture 11" descr="Click to enlarge">
            <a:hlinkClick r:id="rId4"/>
          </p:cNvPr>
          <p:cNvPicPr>
            <a:picLocks noChangeAspect="1" noChangeArrowheads="1"/>
          </p:cNvPicPr>
          <p:nvPr/>
        </p:nvPicPr>
        <p:blipFill>
          <a:blip r:embed="rId5" cstate="print"/>
          <a:srcRect/>
          <a:stretch>
            <a:fillRect/>
          </a:stretch>
        </p:blipFill>
        <p:spPr bwMode="auto">
          <a:xfrm>
            <a:off x="5486400" y="1828800"/>
            <a:ext cx="2189163" cy="1981200"/>
          </a:xfrm>
          <a:prstGeom prst="rect">
            <a:avLst/>
          </a:prstGeom>
          <a:noFill/>
          <a:ln w="9525">
            <a:noFill/>
            <a:miter lim="800000"/>
            <a:headEnd/>
            <a:tailEnd/>
          </a:ln>
        </p:spPr>
      </p:pic>
      <p:sp>
        <p:nvSpPr>
          <p:cNvPr id="4106" name="TextBox 11"/>
          <p:cNvSpPr txBox="1">
            <a:spLocks noChangeArrowheads="1"/>
          </p:cNvSpPr>
          <p:nvPr/>
        </p:nvSpPr>
        <p:spPr bwMode="auto">
          <a:xfrm>
            <a:off x="5486400" y="1295400"/>
            <a:ext cx="2208213" cy="523875"/>
          </a:xfrm>
          <a:prstGeom prst="rect">
            <a:avLst/>
          </a:prstGeom>
          <a:noFill/>
          <a:ln w="9525">
            <a:noFill/>
            <a:miter lim="800000"/>
            <a:headEnd/>
            <a:tailEnd/>
          </a:ln>
        </p:spPr>
        <p:txBody>
          <a:bodyPr wrap="none">
            <a:spAutoFit/>
          </a:bodyPr>
          <a:lstStyle/>
          <a:p>
            <a:r>
              <a:rPr lang="en-US" sz="2800">
                <a:latin typeface="Calibri" pitchFamily="34" charset="0"/>
              </a:rPr>
              <a:t>Water Quality</a:t>
            </a:r>
          </a:p>
        </p:txBody>
      </p:sp>
      <p:sp>
        <p:nvSpPr>
          <p:cNvPr id="4107" name="TextBox 13"/>
          <p:cNvSpPr txBox="1">
            <a:spLocks noChangeArrowheads="1"/>
          </p:cNvSpPr>
          <p:nvPr/>
        </p:nvSpPr>
        <p:spPr bwMode="auto">
          <a:xfrm>
            <a:off x="5181600" y="3962400"/>
            <a:ext cx="3314700" cy="523875"/>
          </a:xfrm>
          <a:prstGeom prst="rect">
            <a:avLst/>
          </a:prstGeom>
          <a:noFill/>
          <a:ln w="9525">
            <a:noFill/>
            <a:miter lim="800000"/>
            <a:headEnd/>
            <a:tailEnd/>
          </a:ln>
        </p:spPr>
        <p:txBody>
          <a:bodyPr wrap="none">
            <a:spAutoFit/>
          </a:bodyPr>
          <a:lstStyle/>
          <a:p>
            <a:r>
              <a:rPr lang="en-US" sz="2800">
                <a:latin typeface="Calibri" pitchFamily="34" charset="0"/>
              </a:rPr>
              <a:t>Environmental health</a:t>
            </a:r>
          </a:p>
        </p:txBody>
      </p:sp>
      <p:pic>
        <p:nvPicPr>
          <p:cNvPr id="7170" name="Picture 2" descr="http://www.nature.org/wherewework/northamerica/states/texas/images/dolanfallspreservejamesking1a.jpg"/>
          <p:cNvPicPr>
            <a:picLocks noChangeAspect="1" noChangeArrowheads="1"/>
          </p:cNvPicPr>
          <p:nvPr/>
        </p:nvPicPr>
        <p:blipFill>
          <a:blip r:embed="rId6" cstate="print"/>
          <a:srcRect/>
          <a:stretch>
            <a:fillRect/>
          </a:stretch>
        </p:blipFill>
        <p:spPr bwMode="auto">
          <a:xfrm>
            <a:off x="5410200" y="4495800"/>
            <a:ext cx="2667000" cy="20002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01613"/>
            <a:ext cx="9144000" cy="66563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63CBAA-90BE-4B90-A69F-08BC16058E6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4763"/>
            <a:ext cx="9144000" cy="67405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963CBAA-90BE-4B90-A69F-08BC16058E6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Water Digital Infrastructure</a:t>
            </a:r>
            <a:endParaRPr lang="en-US" dirty="0"/>
          </a:p>
        </p:txBody>
      </p:sp>
      <p:sp>
        <p:nvSpPr>
          <p:cNvPr id="3" name="Oval 2"/>
          <p:cNvSpPr/>
          <p:nvPr/>
        </p:nvSpPr>
        <p:spPr>
          <a:xfrm>
            <a:off x="3429000" y="19050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50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209800"/>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Digital Library</a:t>
            </a:r>
            <a:endParaRPr lang="en-US" sz="2800" dirty="0">
              <a:solidFill>
                <a:schemeClr val="tx2"/>
              </a:solidFill>
            </a:endParaRPr>
          </a:p>
        </p:txBody>
      </p:sp>
      <p:sp>
        <p:nvSpPr>
          <p:cNvPr id="7" name="TextBox 6"/>
          <p:cNvSpPr txBox="1"/>
          <p:nvPr/>
        </p:nvSpPr>
        <p:spPr>
          <a:xfrm>
            <a:off x="990600" y="4666446"/>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Data Library</a:t>
            </a:r>
            <a:endParaRPr lang="en-US" sz="2800" dirty="0">
              <a:solidFill>
                <a:schemeClr val="tx2"/>
              </a:solidFill>
            </a:endParaRPr>
          </a:p>
        </p:txBody>
      </p:sp>
      <p:sp>
        <p:nvSpPr>
          <p:cNvPr id="8" name="TextBox 7"/>
          <p:cNvSpPr txBox="1"/>
          <p:nvPr/>
        </p:nvSpPr>
        <p:spPr>
          <a:xfrm>
            <a:off x="5638800" y="4666447"/>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Journal</a:t>
            </a:r>
            <a:endParaRPr lang="en-US" sz="2800" dirty="0">
              <a:solidFill>
                <a:schemeClr val="tx2"/>
              </a:solidFill>
            </a:endParaRPr>
          </a:p>
        </p:txBody>
      </p:sp>
      <p:cxnSp>
        <p:nvCxnSpPr>
          <p:cNvPr id="10" name="Straight Connector 9"/>
          <p:cNvCxnSpPr>
            <a:stCxn id="3" idx="3"/>
            <a:endCxn id="5" idx="0"/>
          </p:cNvCxnSpPr>
          <p:nvPr/>
        </p:nvCxnSpPr>
        <p:spPr>
          <a:xfrm rot="5400000">
            <a:off x="2602917" y="3084021"/>
            <a:ext cx="866262" cy="15000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5"/>
            <a:endCxn id="4" idx="0"/>
          </p:cNvCxnSpPr>
          <p:nvPr/>
        </p:nvCxnSpPr>
        <p:spPr>
          <a:xfrm rot="16200000" flipH="1">
            <a:off x="5789121" y="3122121"/>
            <a:ext cx="866262" cy="14238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505200" y="5135879"/>
            <a:ext cx="2225040" cy="762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1143000"/>
            <a:ext cx="5516831" cy="523220"/>
          </a:xfrm>
          <a:prstGeom prst="rect">
            <a:avLst/>
          </a:prstGeom>
          <a:noFill/>
        </p:spPr>
        <p:txBody>
          <a:bodyPr wrap="none" rtlCol="0">
            <a:spAutoFit/>
          </a:bodyPr>
          <a:lstStyle/>
          <a:p>
            <a:r>
              <a:rPr lang="en-US" sz="2800" dirty="0" smtClean="0">
                <a:solidFill>
                  <a:schemeClr val="tx2"/>
                </a:solidFill>
              </a:rPr>
              <a:t>How do these components connect?</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0" y="0"/>
            <a:ext cx="7591425" cy="4848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1483" b="20670"/>
          <a:stretch>
            <a:fillRect/>
          </a:stretch>
        </p:blipFill>
        <p:spPr bwMode="auto">
          <a:xfrm>
            <a:off x="2133600" y="3429000"/>
            <a:ext cx="6781800" cy="2701299"/>
          </a:xfrm>
          <a:prstGeom prst="rect">
            <a:avLst/>
          </a:prstGeom>
          <a:noFill/>
          <a:ln w="25400">
            <a:solidFill>
              <a:schemeClr val="tx1"/>
            </a:solidFill>
            <a:miter lim="800000"/>
            <a:headEnd/>
            <a:tailEnd/>
          </a:ln>
        </p:spPr>
      </p:pic>
      <p:sp>
        <p:nvSpPr>
          <p:cNvPr id="6" name="Rectangle 5"/>
          <p:cNvSpPr/>
          <p:nvPr/>
        </p:nvSpPr>
        <p:spPr>
          <a:xfrm>
            <a:off x="152400" y="6243935"/>
            <a:ext cx="3733800" cy="461665"/>
          </a:xfrm>
          <a:prstGeom prst="rect">
            <a:avLst/>
          </a:prstGeom>
        </p:spPr>
        <p:txBody>
          <a:bodyPr wrap="square">
            <a:spAutoFit/>
          </a:bodyPr>
          <a:lstStyle/>
          <a:p>
            <a:r>
              <a:rPr lang="en-US" sz="2400" dirty="0" smtClean="0">
                <a:hlinkClick r:id="rId4"/>
              </a:rPr>
              <a:t>http://journals.tdl.org/twj</a:t>
            </a:r>
            <a:endParaRPr lang="en-US" sz="2400" dirty="0"/>
          </a:p>
        </p:txBody>
      </p:sp>
      <p:sp>
        <p:nvSpPr>
          <p:cNvPr id="11" name="TextBox 10"/>
          <p:cNvSpPr txBox="1">
            <a:spLocks noChangeArrowheads="1"/>
          </p:cNvSpPr>
          <p:nvPr/>
        </p:nvSpPr>
        <p:spPr bwMode="auto">
          <a:xfrm>
            <a:off x="6477000" y="1524000"/>
            <a:ext cx="2438400" cy="646331"/>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an article…</a:t>
            </a:r>
            <a:endParaRPr lang="en-US" sz="3600" b="1" i="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8847001" cy="6858000"/>
          </a:xfrm>
          <a:prstGeom prst="rect">
            <a:avLst/>
          </a:prstGeom>
          <a:noFill/>
          <a:ln w="9525">
            <a:noFill/>
            <a:miter lim="800000"/>
            <a:headEnd/>
            <a:tailEnd/>
          </a:ln>
        </p:spPr>
      </p:pic>
      <p:sp>
        <p:nvSpPr>
          <p:cNvPr id="4" name="TextBox 3"/>
          <p:cNvSpPr txBox="1">
            <a:spLocks noChangeArrowheads="1"/>
          </p:cNvSpPr>
          <p:nvPr/>
        </p:nvSpPr>
        <p:spPr bwMode="auto">
          <a:xfrm>
            <a:off x="5562600" y="304800"/>
            <a:ext cx="3505200" cy="1200329"/>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…referencing an academic study…</a:t>
            </a:r>
            <a:endParaRPr lang="en-US" sz="3600" b="1" i="1" dirty="0">
              <a:solidFill>
                <a:srgbClr val="FF0000"/>
              </a:solidFill>
              <a:latin typeface="Calibri" pitchFamily="34" charset="0"/>
            </a:endParaRPr>
          </a:p>
        </p:txBody>
      </p:sp>
      <p:sp>
        <p:nvSpPr>
          <p:cNvPr id="5" name="Rectangle 4"/>
          <p:cNvSpPr/>
          <p:nvPr/>
        </p:nvSpPr>
        <p:spPr>
          <a:xfrm>
            <a:off x="15240" y="6381095"/>
            <a:ext cx="7772400" cy="461665"/>
          </a:xfrm>
          <a:prstGeom prst="rect">
            <a:avLst/>
          </a:prstGeom>
          <a:solidFill>
            <a:schemeClr val="bg1"/>
          </a:solidFill>
        </p:spPr>
        <p:txBody>
          <a:bodyPr wrap="square">
            <a:spAutoFit/>
          </a:bodyPr>
          <a:lstStyle/>
          <a:p>
            <a:r>
              <a:rPr lang="en-US" sz="2400" dirty="0" smtClean="0">
                <a:hlinkClick r:id="rId3"/>
              </a:rPr>
              <a:t>https://repositories.tdl.org/twdl-ir/handle/2152/7029</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8534400" cy="5677311"/>
          </a:xfrm>
          <a:prstGeom prst="rect">
            <a:avLst/>
          </a:prstGeom>
          <a:noFill/>
          <a:ln w="9525">
            <a:noFill/>
            <a:miter lim="800000"/>
            <a:headEnd/>
            <a:tailEnd/>
          </a:ln>
        </p:spPr>
      </p:pic>
      <p:sp>
        <p:nvSpPr>
          <p:cNvPr id="3" name="TextBox 2"/>
          <p:cNvSpPr txBox="1">
            <a:spLocks noChangeArrowheads="1"/>
          </p:cNvSpPr>
          <p:nvPr/>
        </p:nvSpPr>
        <p:spPr bwMode="auto">
          <a:xfrm>
            <a:off x="5638800" y="2057400"/>
            <a:ext cx="3352800" cy="646331"/>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…linked to data</a:t>
            </a:r>
            <a:endParaRPr lang="en-US" sz="3600" b="1" i="1" dirty="0">
              <a:solidFill>
                <a:srgbClr val="FF0000"/>
              </a:solidFill>
              <a:latin typeface="Calibri"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0" y="4580951"/>
            <a:ext cx="9144000" cy="2277049"/>
          </a:xfrm>
          <a:prstGeom prst="rect">
            <a:avLst/>
          </a:prstGeom>
          <a:noFill/>
          <a:ln w="25400">
            <a:solidFill>
              <a:schemeClr val="tx1"/>
            </a:solidFill>
            <a:miter lim="800000"/>
            <a:headEnd/>
            <a:tailEnd/>
          </a:ln>
        </p:spPr>
      </p:pic>
      <p:pic>
        <p:nvPicPr>
          <p:cNvPr id="5" name="Picture 2"/>
          <p:cNvPicPr>
            <a:picLocks noChangeAspect="1" noChangeArrowheads="1"/>
          </p:cNvPicPr>
          <p:nvPr/>
        </p:nvPicPr>
        <p:blipFill>
          <a:blip r:embed="rId4" cstate="print"/>
          <a:srcRect b="1405"/>
          <a:stretch>
            <a:fillRect/>
          </a:stretch>
        </p:blipFill>
        <p:spPr bwMode="auto">
          <a:xfrm>
            <a:off x="5753686" y="3666661"/>
            <a:ext cx="3390314" cy="3191339"/>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8839200" cy="6416134"/>
          </a:xfrm>
          <a:prstGeom prst="rect">
            <a:avLst/>
          </a:prstGeom>
          <a:noFill/>
          <a:ln w="9525">
            <a:noFill/>
            <a:miter lim="800000"/>
            <a:headEnd/>
            <a:tailEnd/>
          </a:ln>
        </p:spPr>
      </p:pic>
      <p:sp>
        <p:nvSpPr>
          <p:cNvPr id="3" name="TextBox 2"/>
          <p:cNvSpPr txBox="1">
            <a:spLocks noChangeArrowheads="1"/>
          </p:cNvSpPr>
          <p:nvPr/>
        </p:nvSpPr>
        <p:spPr bwMode="auto">
          <a:xfrm>
            <a:off x="6096000" y="2457271"/>
            <a:ext cx="2971800" cy="1200329"/>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a professional study…</a:t>
            </a:r>
            <a:endParaRPr lang="en-US" sz="3600" b="1" i="1" dirty="0">
              <a:solidFill>
                <a:srgbClr val="FF0000"/>
              </a:solidFill>
              <a:latin typeface="Calibri" pitchFamily="34" charset="0"/>
            </a:endParaRPr>
          </a:p>
        </p:txBody>
      </p:sp>
      <p:sp>
        <p:nvSpPr>
          <p:cNvPr id="5" name="Rectangle 4"/>
          <p:cNvSpPr/>
          <p:nvPr/>
        </p:nvSpPr>
        <p:spPr>
          <a:xfrm>
            <a:off x="0" y="6400800"/>
            <a:ext cx="8610600" cy="461665"/>
          </a:xfrm>
          <a:prstGeom prst="rect">
            <a:avLst/>
          </a:prstGeom>
        </p:spPr>
        <p:txBody>
          <a:bodyPr wrap="square">
            <a:spAutoFit/>
          </a:bodyPr>
          <a:lstStyle/>
          <a:p>
            <a:r>
              <a:rPr lang="en-US" sz="2400" dirty="0" smtClean="0">
                <a:hlinkClick r:id="rId3"/>
              </a:rPr>
              <a:t>https://repositories.tdl.org/twdl-ir/handle/123456789/153</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t="11189" b="13427"/>
          <a:stretch>
            <a:fillRect/>
          </a:stretch>
        </p:blipFill>
        <p:spPr bwMode="auto">
          <a:xfrm>
            <a:off x="457200" y="3581400"/>
            <a:ext cx="5410200" cy="2772845"/>
          </a:xfrm>
          <a:prstGeom prst="rect">
            <a:avLst/>
          </a:prstGeom>
          <a:noFill/>
          <a:ln w="25400">
            <a:solidFill>
              <a:srgbClr val="000000"/>
            </a:solidFill>
            <a:miter lim="800000"/>
            <a:headEnd/>
            <a:tailEnd/>
          </a:ln>
        </p:spPr>
      </p:pic>
      <p:sp>
        <p:nvSpPr>
          <p:cNvPr id="5" name="Rectangle 4"/>
          <p:cNvSpPr/>
          <p:nvPr/>
        </p:nvSpPr>
        <p:spPr>
          <a:xfrm>
            <a:off x="0" y="6400800"/>
            <a:ext cx="8610600" cy="461665"/>
          </a:xfrm>
          <a:prstGeom prst="rect">
            <a:avLst/>
          </a:prstGeom>
        </p:spPr>
        <p:txBody>
          <a:bodyPr wrap="square">
            <a:spAutoFit/>
          </a:bodyPr>
          <a:lstStyle/>
          <a:p>
            <a:r>
              <a:rPr lang="en-US" sz="2400" dirty="0" smtClean="0">
                <a:hlinkClick r:id="rId3"/>
              </a:rPr>
              <a:t>https://repositories.tdl.org/twdl-ir/handle/123456789/153</a:t>
            </a:r>
            <a:endParaRPr lang="en-US" sz="2400" dirty="0"/>
          </a:p>
        </p:txBody>
      </p:sp>
      <p:pic>
        <p:nvPicPr>
          <p:cNvPr id="6146" name="Picture 2"/>
          <p:cNvPicPr>
            <a:picLocks noChangeAspect="1" noChangeArrowheads="1"/>
          </p:cNvPicPr>
          <p:nvPr/>
        </p:nvPicPr>
        <p:blipFill>
          <a:blip r:embed="rId4" cstate="print"/>
          <a:srcRect/>
          <a:stretch>
            <a:fillRect/>
          </a:stretch>
        </p:blipFill>
        <p:spPr bwMode="auto">
          <a:xfrm>
            <a:off x="3657600" y="1600200"/>
            <a:ext cx="5173078" cy="388620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76200" y="85725"/>
            <a:ext cx="4724400" cy="3571875"/>
          </a:xfrm>
          <a:prstGeom prst="rect">
            <a:avLst/>
          </a:prstGeom>
          <a:noFill/>
          <a:ln w="9525">
            <a:noFill/>
            <a:miter lim="800000"/>
            <a:headEnd/>
            <a:tailEnd/>
          </a:ln>
        </p:spPr>
      </p:pic>
      <p:sp>
        <p:nvSpPr>
          <p:cNvPr id="3" name="TextBox 2"/>
          <p:cNvSpPr txBox="1">
            <a:spLocks noChangeArrowheads="1"/>
          </p:cNvSpPr>
          <p:nvPr/>
        </p:nvSpPr>
        <p:spPr bwMode="auto">
          <a:xfrm>
            <a:off x="5715000" y="226874"/>
            <a:ext cx="3276600" cy="1754326"/>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…linked to reports and presentations…</a:t>
            </a:r>
            <a:endParaRPr lang="en-US" sz="3600" b="1" i="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52400"/>
            <a:ext cx="8820150" cy="5867400"/>
          </a:xfrm>
          <a:prstGeom prst="rect">
            <a:avLst/>
          </a:prstGeom>
          <a:noFill/>
          <a:ln w="9525">
            <a:noFill/>
            <a:miter lim="800000"/>
            <a:headEnd/>
            <a:tailEnd/>
          </a:ln>
        </p:spPr>
      </p:pic>
      <p:sp>
        <p:nvSpPr>
          <p:cNvPr id="3" name="TextBox 2"/>
          <p:cNvSpPr txBox="1">
            <a:spLocks noChangeArrowheads="1"/>
          </p:cNvSpPr>
          <p:nvPr/>
        </p:nvSpPr>
        <p:spPr bwMode="auto">
          <a:xfrm>
            <a:off x="5638800" y="2057400"/>
            <a:ext cx="3352800" cy="1200329"/>
          </a:xfrm>
          <a:prstGeom prst="rect">
            <a:avLst/>
          </a:prstGeom>
          <a:solidFill>
            <a:schemeClr val="bg1"/>
          </a:solidFill>
          <a:ln w="9525">
            <a:solidFill>
              <a:schemeClr val="tx2"/>
            </a:solidFill>
            <a:miter lim="800000"/>
            <a:headEnd/>
            <a:tailEnd/>
          </a:ln>
        </p:spPr>
        <p:txBody>
          <a:bodyPr wrap="square">
            <a:spAutoFit/>
          </a:bodyPr>
          <a:lstStyle/>
          <a:p>
            <a:pPr algn="r"/>
            <a:r>
              <a:rPr lang="en-US" sz="3600" b="1" i="1" dirty="0" smtClean="0">
                <a:solidFill>
                  <a:srgbClr val="FF0000"/>
                </a:solidFill>
                <a:latin typeface="Calibri" pitchFamily="34" charset="0"/>
              </a:rPr>
              <a:t>…along with models &amp; data</a:t>
            </a:r>
            <a:endParaRPr lang="en-US" sz="3600" b="1" i="1" dirty="0">
              <a:solidFill>
                <a:srgbClr val="FF0000"/>
              </a:solidFill>
              <a:latin typeface="Calibri" pitchFamily="34" charset="0"/>
            </a:endParaRPr>
          </a:p>
        </p:txBody>
      </p:sp>
      <p:pic>
        <p:nvPicPr>
          <p:cNvPr id="4" name="Picture 3"/>
          <p:cNvPicPr/>
          <p:nvPr/>
        </p:nvPicPr>
        <p:blipFill>
          <a:blip r:embed="rId3" cstate="print"/>
          <a:srcRect l="32906" t="31339" r="1923" b="34473"/>
          <a:stretch>
            <a:fillRect/>
          </a:stretch>
        </p:blipFill>
        <p:spPr bwMode="auto">
          <a:xfrm>
            <a:off x="30480" y="5141626"/>
            <a:ext cx="4511040" cy="1716374"/>
          </a:xfrm>
          <a:prstGeom prst="rect">
            <a:avLst/>
          </a:prstGeom>
          <a:ln w="25400" cap="sq" cmpd="thickThin">
            <a:solidFill>
              <a:srgbClr val="000000"/>
            </a:solidFill>
            <a:prstDash val="solid"/>
            <a:miter lim="800000"/>
          </a:ln>
          <a:effectLst>
            <a:innerShdw blurRad="76200">
              <a:srgbClr val="000000"/>
            </a:innerShdw>
          </a:effectLst>
        </p:spPr>
      </p:pic>
      <p:pic>
        <p:nvPicPr>
          <p:cNvPr id="5" name="Picture 2"/>
          <p:cNvPicPr>
            <a:picLocks noChangeAspect="1" noChangeArrowheads="1"/>
          </p:cNvPicPr>
          <p:nvPr/>
        </p:nvPicPr>
        <p:blipFill>
          <a:blip r:embed="rId4" cstate="print"/>
          <a:srcRect l="23333" t="15486" r="4667" b="14514"/>
          <a:stretch>
            <a:fillRect/>
          </a:stretch>
        </p:blipFill>
        <p:spPr bwMode="auto">
          <a:xfrm>
            <a:off x="5257800" y="3859107"/>
            <a:ext cx="3855720" cy="2998893"/>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a:tabLst>
                <a:tab pos="2117725" algn="l"/>
                <a:tab pos="2911475" algn="l"/>
              </a:tabLst>
            </a:pPr>
            <a:r>
              <a:rPr lang="en-US" dirty="0" smtClean="0"/>
              <a:t>TCDL &amp; TWDL goals and challenges moving forward</a:t>
            </a:r>
          </a:p>
        </p:txBody>
      </p:sp>
      <p:sp>
        <p:nvSpPr>
          <p:cNvPr id="5123" name="Content Placeholder 2"/>
          <p:cNvSpPr>
            <a:spLocks noGrp="1"/>
          </p:cNvSpPr>
          <p:nvPr>
            <p:ph idx="1"/>
          </p:nvPr>
        </p:nvSpPr>
        <p:spPr>
          <a:xfrm>
            <a:off x="457200" y="1676400"/>
            <a:ext cx="8229600" cy="4953000"/>
          </a:xfrm>
        </p:spPr>
        <p:txBody>
          <a:bodyPr>
            <a:normAutofit/>
          </a:bodyPr>
          <a:lstStyle/>
          <a:p>
            <a:pPr eaLnBrk="1" hangingPunct="1">
              <a:tabLst>
                <a:tab pos="2117725" algn="l"/>
              </a:tabLst>
            </a:pPr>
            <a:r>
              <a:rPr lang="en-US" sz="3000" dirty="0" smtClean="0"/>
              <a:t>The </a:t>
            </a:r>
            <a:r>
              <a:rPr lang="en-US" sz="3000" dirty="0" smtClean="0">
                <a:solidFill>
                  <a:srgbClr val="FF0000"/>
                </a:solidFill>
              </a:rPr>
              <a:t>digital library process </a:t>
            </a:r>
            <a:r>
              <a:rPr lang="en-US" sz="3000" dirty="0" smtClean="0"/>
              <a:t>is more ‘formed’ than the </a:t>
            </a:r>
            <a:r>
              <a:rPr lang="en-US" sz="3000" dirty="0" smtClean="0">
                <a:solidFill>
                  <a:srgbClr val="FF0000"/>
                </a:solidFill>
              </a:rPr>
              <a:t>data process</a:t>
            </a:r>
          </a:p>
          <a:p>
            <a:pPr lvl="1">
              <a:tabLst>
                <a:tab pos="2117725" algn="l"/>
              </a:tabLst>
            </a:pPr>
            <a:r>
              <a:rPr lang="en-US" sz="2600" dirty="0" smtClean="0"/>
              <a:t>Workflow for submitting and registering data and documents</a:t>
            </a:r>
          </a:p>
          <a:p>
            <a:pPr lvl="1">
              <a:tabLst>
                <a:tab pos="2117725" algn="l"/>
                <a:tab pos="5151438" algn="l"/>
              </a:tabLst>
            </a:pPr>
            <a:r>
              <a:rPr lang="en-US" sz="2600" dirty="0" smtClean="0"/>
              <a:t>‘Versioning’ of information: temporary/living versus permanent/archived</a:t>
            </a:r>
          </a:p>
          <a:p>
            <a:pPr eaLnBrk="1" hangingPunct="1">
              <a:tabLst>
                <a:tab pos="2117725" algn="l"/>
              </a:tabLst>
            </a:pPr>
            <a:r>
              <a:rPr lang="en-US" sz="3000" dirty="0" smtClean="0"/>
              <a:t>External users and providers (e.g. consultants)</a:t>
            </a:r>
          </a:p>
          <a:p>
            <a:pPr lvl="1">
              <a:tabLst>
                <a:tab pos="2117725" algn="l"/>
              </a:tabLst>
            </a:pPr>
            <a:r>
              <a:rPr lang="en-US" sz="2600" dirty="0" smtClean="0"/>
              <a:t>access and intellectual property issues</a:t>
            </a:r>
          </a:p>
          <a:p>
            <a:pPr eaLnBrk="1" hangingPunct="1">
              <a:tabLst>
                <a:tab pos="1203325" algn="l"/>
                <a:tab pos="2117725" algn="l"/>
              </a:tabLst>
            </a:pPr>
            <a:r>
              <a:rPr lang="en-US" sz="3000" dirty="0" smtClean="0"/>
              <a:t>What is the role of </a:t>
            </a:r>
            <a:r>
              <a:rPr lang="en-US" sz="3000" dirty="0" smtClean="0">
                <a:solidFill>
                  <a:srgbClr val="FF0000"/>
                </a:solidFill>
              </a:rPr>
              <a:t>informal student projects </a:t>
            </a:r>
            <a:r>
              <a:rPr lang="en-US" sz="3000" dirty="0" smtClean="0"/>
              <a:t>compared to </a:t>
            </a:r>
            <a:r>
              <a:rPr lang="en-US" sz="3000" dirty="0" smtClean="0">
                <a:solidFill>
                  <a:srgbClr val="FF0000"/>
                </a:solidFill>
              </a:rPr>
              <a:t>formal documents</a:t>
            </a:r>
            <a:r>
              <a:rPr lang="en-US" sz="3000" dirty="0" smtClean="0"/>
              <a:t>?</a:t>
            </a:r>
            <a:endParaRPr lang="en-US" sz="3000" i="1" dirty="0" smtClean="0"/>
          </a:p>
          <a:p>
            <a:pPr eaLnBrk="1" hangingPunct="1">
              <a:buNone/>
              <a:tabLst>
                <a:tab pos="2117725" algn="l"/>
              </a:tabLst>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Water Digital Infrastructure</a:t>
            </a:r>
            <a:endParaRPr lang="en-US" dirty="0"/>
          </a:p>
        </p:txBody>
      </p:sp>
      <p:sp>
        <p:nvSpPr>
          <p:cNvPr id="3" name="Oval 2"/>
          <p:cNvSpPr/>
          <p:nvPr/>
        </p:nvSpPr>
        <p:spPr>
          <a:xfrm>
            <a:off x="3429000" y="19050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50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209800"/>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Digital Library</a:t>
            </a:r>
            <a:endParaRPr lang="en-US" sz="2800" dirty="0">
              <a:solidFill>
                <a:schemeClr val="tx2"/>
              </a:solidFill>
            </a:endParaRPr>
          </a:p>
        </p:txBody>
      </p:sp>
      <p:sp>
        <p:nvSpPr>
          <p:cNvPr id="7" name="TextBox 6"/>
          <p:cNvSpPr txBox="1"/>
          <p:nvPr/>
        </p:nvSpPr>
        <p:spPr>
          <a:xfrm>
            <a:off x="990600" y="4666446"/>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Data Library</a:t>
            </a:r>
            <a:endParaRPr lang="en-US" sz="2800" dirty="0">
              <a:solidFill>
                <a:schemeClr val="tx2"/>
              </a:solidFill>
            </a:endParaRPr>
          </a:p>
        </p:txBody>
      </p:sp>
      <p:sp>
        <p:nvSpPr>
          <p:cNvPr id="8" name="TextBox 7"/>
          <p:cNvSpPr txBox="1"/>
          <p:nvPr/>
        </p:nvSpPr>
        <p:spPr>
          <a:xfrm>
            <a:off x="5638800" y="4666447"/>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Journal</a:t>
            </a:r>
            <a:endParaRPr lang="en-US" sz="2800" dirty="0">
              <a:solidFill>
                <a:schemeClr val="tx2"/>
              </a:solidFill>
            </a:endParaRPr>
          </a:p>
        </p:txBody>
      </p:sp>
      <p:cxnSp>
        <p:nvCxnSpPr>
          <p:cNvPr id="10" name="Straight Connector 9"/>
          <p:cNvCxnSpPr>
            <a:stCxn id="3" idx="3"/>
            <a:endCxn id="5" idx="0"/>
          </p:cNvCxnSpPr>
          <p:nvPr/>
        </p:nvCxnSpPr>
        <p:spPr>
          <a:xfrm rot="5400000">
            <a:off x="2602917" y="3084021"/>
            <a:ext cx="866262" cy="15000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5"/>
            <a:endCxn id="4" idx="0"/>
          </p:cNvCxnSpPr>
          <p:nvPr/>
        </p:nvCxnSpPr>
        <p:spPr>
          <a:xfrm rot="16200000" flipH="1">
            <a:off x="5789121" y="3122121"/>
            <a:ext cx="866262" cy="14238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505200" y="5135879"/>
            <a:ext cx="2225040" cy="7623"/>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0" y="2286000"/>
            <a:ext cx="4980376" cy="28788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sz="half" idx="1"/>
          </p:nvPr>
        </p:nvSpPr>
        <p:spPr>
          <a:xfrm>
            <a:off x="457200" y="1600200"/>
            <a:ext cx="4267200" cy="4724400"/>
          </a:xfrm>
        </p:spPr>
        <p:txBody>
          <a:bodyPr>
            <a:normAutofit fontScale="92500"/>
          </a:bodyPr>
          <a:lstStyle/>
          <a:p>
            <a:r>
              <a:rPr lang="en-US" dirty="0" smtClean="0"/>
              <a:t>How do we understand the relation between a </a:t>
            </a:r>
            <a:r>
              <a:rPr lang="en-US" dirty="0" smtClean="0">
                <a:solidFill>
                  <a:srgbClr val="FF0000"/>
                </a:solidFill>
              </a:rPr>
              <a:t>Digital Library </a:t>
            </a:r>
            <a:r>
              <a:rPr lang="en-US" dirty="0" smtClean="0"/>
              <a:t>and a </a:t>
            </a:r>
            <a:r>
              <a:rPr lang="en-US" dirty="0" smtClean="0">
                <a:solidFill>
                  <a:srgbClr val="FF0000"/>
                </a:solidFill>
              </a:rPr>
              <a:t>Data Library</a:t>
            </a:r>
            <a:r>
              <a:rPr lang="en-US" dirty="0" smtClean="0"/>
              <a:t>?</a:t>
            </a:r>
          </a:p>
          <a:p>
            <a:pPr lvl="1"/>
            <a:r>
              <a:rPr lang="en-US" dirty="0" smtClean="0"/>
              <a:t>Are they the same thing?</a:t>
            </a:r>
          </a:p>
          <a:p>
            <a:r>
              <a:rPr lang="en-US" dirty="0" smtClean="0"/>
              <a:t>How do we </a:t>
            </a:r>
            <a:r>
              <a:rPr lang="en-US" dirty="0" smtClean="0">
                <a:solidFill>
                  <a:srgbClr val="FF0000"/>
                </a:solidFill>
              </a:rPr>
              <a:t>connect digital libraries </a:t>
            </a:r>
            <a:r>
              <a:rPr lang="en-US" dirty="0" smtClean="0"/>
              <a:t>of different organizations</a:t>
            </a:r>
          </a:p>
          <a:p>
            <a:pPr lvl="1"/>
            <a:r>
              <a:rPr lang="en-US" dirty="0" smtClean="0"/>
              <a:t>CUAHSI and TWDL?</a:t>
            </a:r>
          </a:p>
          <a:p>
            <a:r>
              <a:rPr lang="en-US" dirty="0" smtClean="0"/>
              <a:t>What is the meaning of a repository of </a:t>
            </a:r>
            <a:r>
              <a:rPr lang="en-US" dirty="0" smtClean="0">
                <a:solidFill>
                  <a:srgbClr val="FF0000"/>
                </a:solidFill>
              </a:rPr>
              <a:t>data services </a:t>
            </a:r>
            <a:r>
              <a:rPr lang="en-US" dirty="0" smtClean="0"/>
              <a:t>as compared to </a:t>
            </a:r>
            <a:r>
              <a:rPr lang="en-US" dirty="0" smtClean="0">
                <a:solidFill>
                  <a:srgbClr val="FF0000"/>
                </a:solidFill>
              </a:rPr>
              <a:t>data files?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Water Digital Infrastructure</a:t>
            </a:r>
            <a:endParaRPr lang="en-US" dirty="0"/>
          </a:p>
        </p:txBody>
      </p:sp>
      <p:sp>
        <p:nvSpPr>
          <p:cNvPr id="3" name="Oval 2"/>
          <p:cNvSpPr/>
          <p:nvPr/>
        </p:nvSpPr>
        <p:spPr>
          <a:xfrm>
            <a:off x="3429000" y="1905000"/>
            <a:ext cx="2438400" cy="1752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50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4267200"/>
            <a:ext cx="2438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2209800"/>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Digital Library</a:t>
            </a:r>
            <a:endParaRPr lang="en-US" sz="2800" dirty="0">
              <a:solidFill>
                <a:schemeClr val="tx2"/>
              </a:solidFill>
            </a:endParaRPr>
          </a:p>
        </p:txBody>
      </p:sp>
      <p:sp>
        <p:nvSpPr>
          <p:cNvPr id="7" name="TextBox 6"/>
          <p:cNvSpPr txBox="1"/>
          <p:nvPr/>
        </p:nvSpPr>
        <p:spPr>
          <a:xfrm>
            <a:off x="990600" y="4666446"/>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Data Library</a:t>
            </a:r>
            <a:endParaRPr lang="en-US" sz="2800" dirty="0">
              <a:solidFill>
                <a:schemeClr val="tx2"/>
              </a:solidFill>
            </a:endParaRPr>
          </a:p>
        </p:txBody>
      </p:sp>
      <p:sp>
        <p:nvSpPr>
          <p:cNvPr id="8" name="TextBox 7"/>
          <p:cNvSpPr txBox="1"/>
          <p:nvPr/>
        </p:nvSpPr>
        <p:spPr>
          <a:xfrm>
            <a:off x="5638800" y="4666447"/>
            <a:ext cx="2514600" cy="954107"/>
          </a:xfrm>
          <a:prstGeom prst="rect">
            <a:avLst/>
          </a:prstGeom>
          <a:noFill/>
        </p:spPr>
        <p:txBody>
          <a:bodyPr wrap="square" rtlCol="0">
            <a:spAutoFit/>
          </a:bodyPr>
          <a:lstStyle/>
          <a:p>
            <a:pPr algn="ctr"/>
            <a:r>
              <a:rPr lang="en-US" sz="2800" dirty="0" smtClean="0"/>
              <a:t>Texas Water </a:t>
            </a:r>
            <a:r>
              <a:rPr lang="en-US" sz="2800" dirty="0" smtClean="0">
                <a:solidFill>
                  <a:schemeClr val="tx2"/>
                </a:solidFill>
              </a:rPr>
              <a:t>Journal</a:t>
            </a:r>
            <a:endParaRPr lang="en-US" sz="2800" dirty="0">
              <a:solidFill>
                <a:schemeClr val="tx2"/>
              </a:solidFill>
            </a:endParaRPr>
          </a:p>
        </p:txBody>
      </p:sp>
      <p:cxnSp>
        <p:nvCxnSpPr>
          <p:cNvPr id="10" name="Straight Connector 9"/>
          <p:cNvCxnSpPr>
            <a:stCxn id="3" idx="3"/>
            <a:endCxn id="5" idx="0"/>
          </p:cNvCxnSpPr>
          <p:nvPr/>
        </p:nvCxnSpPr>
        <p:spPr>
          <a:xfrm rot="5400000">
            <a:off x="2602917" y="3084021"/>
            <a:ext cx="866262" cy="15000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5"/>
            <a:endCxn id="4" idx="0"/>
          </p:cNvCxnSpPr>
          <p:nvPr/>
        </p:nvCxnSpPr>
        <p:spPr>
          <a:xfrm rot="16200000" flipH="1">
            <a:off x="5789121" y="3122121"/>
            <a:ext cx="866262" cy="142389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505200" y="5135879"/>
            <a:ext cx="2225040" cy="7623"/>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944562"/>
          </a:xfrm>
        </p:spPr>
        <p:txBody>
          <a:bodyPr rtlCol="0">
            <a:normAutofit fontScale="90000"/>
          </a:bodyPr>
          <a:lstStyle/>
          <a:p>
            <a:pPr>
              <a:tabLst>
                <a:tab pos="2117725" algn="l"/>
              </a:tabLst>
            </a:pPr>
            <a:r>
              <a:rPr lang="en-US" dirty="0" smtClean="0"/>
              <a:t>The Texas Water Digital Library: People</a:t>
            </a:r>
            <a:endParaRPr lang="en-US" dirty="0"/>
          </a:p>
        </p:txBody>
      </p:sp>
      <p:sp>
        <p:nvSpPr>
          <p:cNvPr id="4" name="Content Placeholder 2"/>
          <p:cNvSpPr>
            <a:spLocks noGrp="1"/>
          </p:cNvSpPr>
          <p:nvPr>
            <p:ph idx="1"/>
          </p:nvPr>
        </p:nvSpPr>
        <p:spPr>
          <a:xfrm>
            <a:off x="457200" y="1447800"/>
            <a:ext cx="8229600" cy="5029200"/>
          </a:xfrm>
        </p:spPr>
        <p:txBody>
          <a:bodyPr>
            <a:normAutofit/>
          </a:bodyPr>
          <a:lstStyle/>
          <a:p>
            <a:pPr>
              <a:tabLst>
                <a:tab pos="2117725" algn="l"/>
              </a:tabLst>
            </a:pPr>
            <a:r>
              <a:rPr lang="en-US" sz="2800" dirty="0" smtClean="0">
                <a:solidFill>
                  <a:schemeClr val="accent5"/>
                </a:solidFill>
              </a:rPr>
              <a:t>TDL: </a:t>
            </a:r>
            <a:r>
              <a:rPr lang="en-US" sz="2800" dirty="0" smtClean="0"/>
              <a:t>John Leggett, Mark McFarland, Ryan </a:t>
            </a:r>
            <a:r>
              <a:rPr lang="en-US" sz="2800" dirty="0" err="1" smtClean="0"/>
              <a:t>Steans</a:t>
            </a:r>
            <a:endParaRPr lang="en-US" sz="2800" dirty="0" smtClean="0"/>
          </a:p>
          <a:p>
            <a:pPr>
              <a:tabLst>
                <a:tab pos="2117725" algn="l"/>
              </a:tabLst>
            </a:pPr>
            <a:r>
              <a:rPr lang="en-US" sz="2800" dirty="0" smtClean="0">
                <a:solidFill>
                  <a:schemeClr val="accent2">
                    <a:lumMod val="75000"/>
                  </a:schemeClr>
                </a:solidFill>
              </a:rPr>
              <a:t>TAMU TWRI: </a:t>
            </a:r>
            <a:r>
              <a:rPr lang="en-US" sz="2800" dirty="0" smtClean="0"/>
              <a:t>BL Harris, Ralph </a:t>
            </a:r>
            <a:r>
              <a:rPr lang="en-US" sz="2800" dirty="0" err="1" smtClean="0"/>
              <a:t>Wurbs</a:t>
            </a:r>
            <a:r>
              <a:rPr lang="en-US" sz="2800" dirty="0" smtClean="0"/>
              <a:t>, Kathy Wythe, Leslie Jordan</a:t>
            </a:r>
          </a:p>
          <a:p>
            <a:pPr>
              <a:tabLst>
                <a:tab pos="2117725" algn="l"/>
              </a:tabLst>
            </a:pPr>
            <a:r>
              <a:rPr lang="en-US" sz="2800" dirty="0" smtClean="0">
                <a:solidFill>
                  <a:schemeClr val="accent2">
                    <a:lumMod val="75000"/>
                  </a:schemeClr>
                </a:solidFill>
              </a:rPr>
              <a:t>TAMU Libraries:  </a:t>
            </a:r>
            <a:r>
              <a:rPr lang="en-US" sz="2800" dirty="0" smtClean="0"/>
              <a:t>Holly Mercer, Scott Phillips, Sandy Tucker</a:t>
            </a:r>
          </a:p>
          <a:p>
            <a:pPr>
              <a:tabLst>
                <a:tab pos="2117725" algn="l"/>
              </a:tabLst>
            </a:pPr>
            <a:r>
              <a:rPr lang="en-US" sz="2800" dirty="0" smtClean="0">
                <a:solidFill>
                  <a:srgbClr val="FF0000"/>
                </a:solidFill>
              </a:rPr>
              <a:t>TTU WRC: </a:t>
            </a:r>
            <a:r>
              <a:rPr lang="en-US" sz="2800" dirty="0" smtClean="0"/>
              <a:t>Ken Rainwater</a:t>
            </a:r>
          </a:p>
          <a:p>
            <a:pPr>
              <a:tabLst>
                <a:tab pos="2117725" algn="l"/>
              </a:tabLst>
            </a:pPr>
            <a:r>
              <a:rPr lang="en-US" sz="2800" dirty="0" smtClean="0">
                <a:solidFill>
                  <a:srgbClr val="FF0000"/>
                </a:solidFill>
              </a:rPr>
              <a:t>TTU Libraries: </a:t>
            </a:r>
            <a:r>
              <a:rPr lang="en-US" sz="2800" dirty="0" smtClean="0"/>
              <a:t>Matthew McKinney</a:t>
            </a:r>
          </a:p>
          <a:p>
            <a:pPr>
              <a:tabLst>
                <a:tab pos="2117725" algn="l"/>
              </a:tabLst>
            </a:pPr>
            <a:r>
              <a:rPr lang="en-US" sz="2800" dirty="0" smtClean="0">
                <a:solidFill>
                  <a:schemeClr val="accent6">
                    <a:lumMod val="75000"/>
                  </a:schemeClr>
                </a:solidFill>
              </a:rPr>
              <a:t>UT CRWR: </a:t>
            </a:r>
            <a:r>
              <a:rPr lang="en-US" sz="2800" dirty="0" smtClean="0"/>
              <a:t>David Maidment, Eric Hersh</a:t>
            </a:r>
          </a:p>
          <a:p>
            <a:pPr>
              <a:tabLst>
                <a:tab pos="2117725" algn="l"/>
              </a:tabLst>
            </a:pPr>
            <a:r>
              <a:rPr lang="en-US" sz="2800" dirty="0" smtClean="0">
                <a:solidFill>
                  <a:schemeClr val="accent6">
                    <a:lumMod val="75000"/>
                  </a:schemeClr>
                </a:solidFill>
              </a:rPr>
              <a:t>UT Libraries: </a:t>
            </a:r>
            <a:r>
              <a:rPr lang="en-US" sz="2800" dirty="0" smtClean="0"/>
              <a:t>Amy Rushing, Robyn Rosenberg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Texas Digital Library Members</a:t>
            </a:r>
          </a:p>
        </p:txBody>
      </p:sp>
      <p:pic>
        <p:nvPicPr>
          <p:cNvPr id="35843" name="Picture 2"/>
          <p:cNvPicPr>
            <a:picLocks noChangeAspect="1" noChangeArrowheads="1"/>
          </p:cNvPicPr>
          <p:nvPr/>
        </p:nvPicPr>
        <p:blipFill>
          <a:blip r:embed="rId2" cstate="print"/>
          <a:srcRect/>
          <a:stretch>
            <a:fillRect/>
          </a:stretch>
        </p:blipFill>
        <p:spPr bwMode="auto">
          <a:xfrm>
            <a:off x="3352800" y="1524000"/>
            <a:ext cx="5791200" cy="5105400"/>
          </a:xfrm>
          <a:prstGeom prst="rect">
            <a:avLst/>
          </a:prstGeom>
          <a:noFill/>
          <a:ln w="9525">
            <a:noFill/>
            <a:miter lim="800000"/>
            <a:headEnd/>
            <a:tailEnd/>
          </a:ln>
        </p:spPr>
      </p:pic>
      <p:sp>
        <p:nvSpPr>
          <p:cNvPr id="35844" name="TextBox 3"/>
          <p:cNvSpPr txBox="1">
            <a:spLocks noChangeArrowheads="1"/>
          </p:cNvSpPr>
          <p:nvPr/>
        </p:nvSpPr>
        <p:spPr bwMode="auto">
          <a:xfrm>
            <a:off x="304800" y="2819400"/>
            <a:ext cx="2971800" cy="2062163"/>
          </a:xfrm>
          <a:prstGeom prst="rect">
            <a:avLst/>
          </a:prstGeom>
          <a:noFill/>
          <a:ln w="9525">
            <a:noFill/>
            <a:miter lim="800000"/>
            <a:headEnd/>
            <a:tailEnd/>
          </a:ln>
        </p:spPr>
        <p:txBody>
          <a:bodyPr>
            <a:spAutoFit/>
          </a:bodyPr>
          <a:lstStyle/>
          <a:p>
            <a:r>
              <a:rPr lang="en-US" sz="3200">
                <a:latin typeface="Calibri" pitchFamily="34" charset="0"/>
              </a:rPr>
              <a:t>Many of these universities also have a </a:t>
            </a:r>
            <a:r>
              <a:rPr lang="en-US" sz="3200">
                <a:solidFill>
                  <a:schemeClr val="tx2"/>
                </a:solidFill>
                <a:latin typeface="Calibri" pitchFamily="34" charset="0"/>
              </a:rPr>
              <a:t>Water Research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62000" y="228600"/>
            <a:ext cx="8001000" cy="6430963"/>
          </a:xfrm>
          <a:prstGeom prst="rect">
            <a:avLst/>
          </a:prstGeom>
          <a:noFill/>
          <a:ln w="9525">
            <a:noFill/>
            <a:miter lim="800000"/>
            <a:headEnd/>
            <a:tailEnd/>
          </a:ln>
        </p:spPr>
      </p:pic>
      <p:sp>
        <p:nvSpPr>
          <p:cNvPr id="7171" name="TextBox 3"/>
          <p:cNvSpPr txBox="1">
            <a:spLocks noChangeArrowheads="1"/>
          </p:cNvSpPr>
          <p:nvPr/>
        </p:nvSpPr>
        <p:spPr bwMode="auto">
          <a:xfrm>
            <a:off x="1905000" y="1752600"/>
            <a:ext cx="5257800" cy="1754188"/>
          </a:xfrm>
          <a:prstGeom prst="rect">
            <a:avLst/>
          </a:prstGeom>
          <a:solidFill>
            <a:schemeClr val="bg1"/>
          </a:solidFill>
          <a:ln w="9525">
            <a:solidFill>
              <a:schemeClr val="tx2"/>
            </a:solidFill>
            <a:miter lim="800000"/>
            <a:headEnd/>
            <a:tailEnd/>
          </a:ln>
        </p:spPr>
        <p:txBody>
          <a:bodyPr>
            <a:spAutoFit/>
          </a:bodyPr>
          <a:lstStyle/>
          <a:p>
            <a:pPr algn="ctr"/>
            <a:r>
              <a:rPr lang="en-US" sz="3600" dirty="0">
                <a:latin typeface="Calibri" pitchFamily="34" charset="0"/>
              </a:rPr>
              <a:t>Digital Archiving of Theses, Dissertations and Reports since 1994 at </a:t>
            </a:r>
            <a:r>
              <a:rPr lang="en-US" sz="3600" dirty="0" smtClean="0">
                <a:latin typeface="Calibri" pitchFamily="34" charset="0"/>
              </a:rPr>
              <a:t>CRWR</a:t>
            </a:r>
            <a:endParaRPr lang="en-US" sz="36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533400" y="0"/>
            <a:ext cx="8058150" cy="6638925"/>
          </a:xfrm>
          <a:prstGeom prst="rect">
            <a:avLst/>
          </a:prstGeom>
          <a:noFill/>
          <a:ln w="9525">
            <a:noFill/>
            <a:miter lim="800000"/>
            <a:headEnd/>
            <a:tailEnd/>
          </a:ln>
        </p:spPr>
      </p:pic>
      <p:sp>
        <p:nvSpPr>
          <p:cNvPr id="6" name="TextBox 3"/>
          <p:cNvSpPr txBox="1">
            <a:spLocks noChangeArrowheads="1"/>
          </p:cNvSpPr>
          <p:nvPr/>
        </p:nvSpPr>
        <p:spPr bwMode="auto">
          <a:xfrm>
            <a:off x="228600" y="914400"/>
            <a:ext cx="5257800" cy="1200329"/>
          </a:xfrm>
          <a:prstGeom prst="rect">
            <a:avLst/>
          </a:prstGeom>
          <a:solidFill>
            <a:schemeClr val="bg1"/>
          </a:solidFill>
          <a:ln w="9525">
            <a:solidFill>
              <a:schemeClr val="tx2"/>
            </a:solidFill>
            <a:miter lim="800000"/>
            <a:headEnd/>
            <a:tailEnd/>
          </a:ln>
        </p:spPr>
        <p:txBody>
          <a:bodyPr>
            <a:spAutoFit/>
          </a:bodyPr>
          <a:lstStyle/>
          <a:p>
            <a:pPr algn="ctr"/>
            <a:r>
              <a:rPr lang="en-US" sz="3600" i="1" dirty="0" smtClean="0">
                <a:solidFill>
                  <a:srgbClr val="FF0000"/>
                </a:solidFill>
                <a:latin typeface="Calibri" pitchFamily="34" charset="0"/>
              </a:rPr>
              <a:t>Incorporated into UT Digital Repository, 2010</a:t>
            </a:r>
            <a:endParaRPr lang="en-US" sz="3600" i="1" dirty="0">
              <a:solidFill>
                <a:srgbClr val="FF0000"/>
              </a:solidFill>
              <a:latin typeface="Calibri"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5943600" y="3810000"/>
            <a:ext cx="2420203" cy="2133600"/>
          </a:xfrm>
          <a:prstGeom prst="rect">
            <a:avLst/>
          </a:prstGeom>
          <a:noFill/>
          <a:ln w="9525">
            <a:noFill/>
            <a:miter lim="800000"/>
            <a:headEnd/>
            <a:tailEnd/>
          </a:ln>
        </p:spPr>
      </p:pic>
      <p:sp>
        <p:nvSpPr>
          <p:cNvPr id="5" name="Oval 4"/>
          <p:cNvSpPr/>
          <p:nvPr/>
        </p:nvSpPr>
        <p:spPr>
          <a:xfrm>
            <a:off x="7086600" y="4724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p:cNvSpPr txBox="1"/>
          <p:nvPr/>
        </p:nvSpPr>
        <p:spPr>
          <a:xfrm>
            <a:off x="6096000" y="5410200"/>
            <a:ext cx="1194879" cy="400110"/>
          </a:xfrm>
          <a:prstGeom prst="rect">
            <a:avLst/>
          </a:prstGeom>
          <a:noFill/>
        </p:spPr>
        <p:txBody>
          <a:bodyPr wrap="none" rtlCol="0">
            <a:spAutoFit/>
          </a:bodyPr>
          <a:lstStyle/>
          <a:p>
            <a:r>
              <a:rPr lang="en-US" sz="2000" dirty="0" smtClean="0">
                <a:solidFill>
                  <a:srgbClr val="FF0000"/>
                </a:solidFill>
              </a:rPr>
              <a:t>UT Austin</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 y="152400"/>
            <a:ext cx="9144000" cy="6341659"/>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943600" y="3962400"/>
            <a:ext cx="2420203" cy="2133600"/>
          </a:xfrm>
          <a:prstGeom prst="rect">
            <a:avLst/>
          </a:prstGeom>
          <a:noFill/>
          <a:ln w="9525">
            <a:noFill/>
            <a:miter lim="800000"/>
            <a:headEnd/>
            <a:tailEnd/>
          </a:ln>
        </p:spPr>
      </p:pic>
      <p:sp>
        <p:nvSpPr>
          <p:cNvPr id="5" name="Oval 4"/>
          <p:cNvSpPr/>
          <p:nvPr/>
        </p:nvSpPr>
        <p:spPr>
          <a:xfrm>
            <a:off x="7543800" y="4953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3"/>
          <p:cNvSpPr txBox="1">
            <a:spLocks noChangeArrowheads="1"/>
          </p:cNvSpPr>
          <p:nvPr/>
        </p:nvSpPr>
        <p:spPr bwMode="auto">
          <a:xfrm>
            <a:off x="457200" y="4419600"/>
            <a:ext cx="4724400" cy="1754326"/>
          </a:xfrm>
          <a:prstGeom prst="rect">
            <a:avLst/>
          </a:prstGeom>
          <a:solidFill>
            <a:schemeClr val="bg1"/>
          </a:solidFill>
          <a:ln w="9525">
            <a:solidFill>
              <a:schemeClr val="tx2"/>
            </a:solidFill>
            <a:miter lim="800000"/>
            <a:headEnd/>
            <a:tailEnd/>
          </a:ln>
        </p:spPr>
        <p:txBody>
          <a:bodyPr wrap="square">
            <a:spAutoFit/>
          </a:bodyPr>
          <a:lstStyle/>
          <a:p>
            <a:pPr algn="ctr"/>
            <a:r>
              <a:rPr lang="en-US" sz="3600" i="1" dirty="0" smtClean="0">
                <a:solidFill>
                  <a:srgbClr val="FF0000"/>
                </a:solidFill>
                <a:latin typeface="Calibri" pitchFamily="34" charset="0"/>
              </a:rPr>
              <a:t>Federated with water reports from Texas A&amp;M College Station</a:t>
            </a:r>
            <a:endParaRPr lang="en-US" sz="3600" i="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663</Words>
  <Application>Microsoft Office PowerPoint</Application>
  <PresentationFormat>On-screen Show (4:3)</PresentationFormat>
  <Paragraphs>100</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Texas Water Digital Library</vt:lpstr>
      <vt:lpstr>Texas Water Issues</vt:lpstr>
      <vt:lpstr>Texas Water Digital Infrastructure</vt:lpstr>
      <vt:lpstr>Texas Water Digital Infrastructure</vt:lpstr>
      <vt:lpstr>The Texas Water Digital Library: People</vt:lpstr>
      <vt:lpstr>Texas Digital Library Members</vt:lpstr>
      <vt:lpstr>Slide 7</vt:lpstr>
      <vt:lpstr>Slide 8</vt:lpstr>
      <vt:lpstr>Slide 9</vt:lpstr>
      <vt:lpstr>Slide 10</vt:lpstr>
      <vt:lpstr>Texas water research centers are individually embracing digital libraries</vt:lpstr>
      <vt:lpstr>Collaborating to form the Texas Water Digital Library</vt:lpstr>
      <vt:lpstr>Slide 13</vt:lpstr>
      <vt:lpstr>The Texas Water Digital Library</vt:lpstr>
      <vt:lpstr>Texas Water Digital Infrastructure</vt:lpstr>
      <vt:lpstr>Slide 16</vt:lpstr>
      <vt:lpstr>Texas Water Digital Infrastructure</vt:lpstr>
      <vt:lpstr>Slide 18</vt:lpstr>
      <vt:lpstr>Slide 19</vt:lpstr>
      <vt:lpstr>Slide 20</vt:lpstr>
      <vt:lpstr>Slide 21</vt:lpstr>
      <vt:lpstr>Texas Water Digital Infrastructure</vt:lpstr>
      <vt:lpstr>Slide 23</vt:lpstr>
      <vt:lpstr>Slide 24</vt:lpstr>
      <vt:lpstr>Slide 25</vt:lpstr>
      <vt:lpstr>Slide 26</vt:lpstr>
      <vt:lpstr>Slide 27</vt:lpstr>
      <vt:lpstr>Slide 28</vt:lpstr>
      <vt:lpstr>TCDL &amp; TWDL goals and challenges moving forward</vt:lpstr>
      <vt:lpstr>Some Questions</vt:lpstr>
    </vt:vector>
  </TitlesOfParts>
  <Company>The 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S. Hersh</dc:creator>
  <cp:lastModifiedBy>James Simon</cp:lastModifiedBy>
  <cp:revision>76</cp:revision>
  <dcterms:created xsi:type="dcterms:W3CDTF">2010-05-16T02:02:14Z</dcterms:created>
  <dcterms:modified xsi:type="dcterms:W3CDTF">2010-11-02T19:39:18Z</dcterms:modified>
</cp:coreProperties>
</file>