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36"/>
    <p:restoredTop sz="94632"/>
  </p:normalViewPr>
  <p:slideViewPr>
    <p:cSldViewPr snapToGrid="0" snapToObjects="1">
      <p:cViewPr>
        <p:scale>
          <a:sx n="77" d="100"/>
          <a:sy n="77" d="100"/>
        </p:scale>
        <p:origin x="-84" y="-7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6B75A-687E-405C-8A0B-8D00578BA2C3}" type="datetimeFigureOut">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6/20/2017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6B75A-687E-405C-8A0B-8D00578BA2C3}" type="datetimeFigureOut">
              <a:rPr lang="en-US" smtClean="0"/>
              <a:pPr/>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6B75A-687E-405C-8A0B-8D00578BA2C3}" type="datetimeFigureOut">
              <a:rPr lang="en-US" smtClean="0"/>
              <a:pPr/>
              <a:t>6/20/2017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6B75A-687E-405C-8A0B-8D00578BA2C3}" type="datetimeFigureOut">
              <a:rPr lang="en-US" smtClean="0"/>
              <a:pPr/>
              <a:t>6/20/2017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6/20/2017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6/20/2017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6/20/2017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7017377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mccoll1@swarthmore.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2731167"/>
            <a:ext cx="10528594" cy="3056021"/>
          </a:xfrm>
          <a:solidFill>
            <a:schemeClr val="accent5">
              <a:lumMod val="75000"/>
            </a:schemeClr>
          </a:solidFill>
        </p:spPr>
        <p:txBody>
          <a:bodyPr>
            <a:normAutofit/>
          </a:bodyPr>
          <a:lstStyle/>
          <a:p>
            <a:r>
              <a:rPr lang="en-US" b="1" dirty="0" smtClean="0">
                <a:solidFill>
                  <a:schemeClr val="bg1"/>
                </a:solidFill>
              </a:rPr>
              <a:t>The PALCI Shared Print Program for Reference Back Runs </a:t>
            </a:r>
            <a:r>
              <a:rPr lang="mr-IN" b="1" dirty="0" smtClean="0">
                <a:solidFill>
                  <a:schemeClr val="bg1"/>
                </a:solidFill>
              </a:rPr>
              <a:t>–</a:t>
            </a:r>
            <a:r>
              <a:rPr lang="en-US" b="1" dirty="0" smtClean="0">
                <a:solidFill>
                  <a:schemeClr val="bg1"/>
                </a:solidFill>
              </a:rPr>
              <a:t> </a:t>
            </a:r>
            <a:br>
              <a:rPr lang="en-US" b="1" dirty="0" smtClean="0">
                <a:solidFill>
                  <a:schemeClr val="bg1"/>
                </a:solidFill>
              </a:rPr>
            </a:br>
            <a:r>
              <a:rPr lang="en-US" b="1" dirty="0" smtClean="0">
                <a:solidFill>
                  <a:schemeClr val="bg1"/>
                </a:solidFill>
              </a:rPr>
              <a:t>A Work in Progress</a:t>
            </a:r>
            <a:endParaRPr lang="en-US" b="1"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06491" y="651961"/>
            <a:ext cx="3650153" cy="1575393"/>
          </a:xfrm>
          <a:prstGeom prst="rect">
            <a:avLst/>
          </a:prstGeom>
        </p:spPr>
      </p:pic>
    </p:spTree>
    <p:extLst>
      <p:ext uri="{BB962C8B-B14F-4D97-AF65-F5344CB8AC3E}">
        <p14:creationId xmlns:p14="http://schemas.microsoft.com/office/powerpoint/2010/main" val="1059147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5347" y="888170"/>
            <a:ext cx="9909121" cy="5333059"/>
          </a:xfrm>
        </p:spPr>
        <p:txBody>
          <a:bodyPr>
            <a:normAutofit lnSpcReduction="10000"/>
          </a:bodyPr>
          <a:lstStyle/>
          <a:p>
            <a:r>
              <a:rPr lang="en-US" sz="3200" dirty="0" smtClean="0"/>
              <a:t>Grew out of a smaller TriCollege Consortium project (Bryn Mawr, Haverford, and Swarthmore Colleges)</a:t>
            </a:r>
          </a:p>
          <a:p>
            <a:endParaRPr lang="en-US" sz="3200" dirty="0"/>
          </a:p>
          <a:p>
            <a:r>
              <a:rPr lang="en-US" sz="3200" dirty="0" smtClean="0"/>
              <a:t>PALCI (Pennsylvania Academic Libraries Consortium, Inc.) membership expressed interest in expanding this idea to the larger PALCI group. PALCI members consist of 68 academic and research libraries in PA and contiguous states</a:t>
            </a:r>
          </a:p>
          <a:p>
            <a:endParaRPr lang="en-US" sz="3200" dirty="0"/>
          </a:p>
          <a:p>
            <a:r>
              <a:rPr lang="en-US" sz="3200" dirty="0" smtClean="0"/>
              <a:t>Project team was formed and first meeting held in Dec. 2014</a:t>
            </a:r>
            <a:endParaRPr lang="en-US" sz="3200"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7255" y="5901189"/>
            <a:ext cx="1519319" cy="640080"/>
          </a:xfrm>
          <a:prstGeom prst="rect">
            <a:avLst/>
          </a:prstGeom>
        </p:spPr>
      </p:pic>
    </p:spTree>
    <p:extLst>
      <p:ext uri="{BB962C8B-B14F-4D97-AF65-F5344CB8AC3E}">
        <p14:creationId xmlns:p14="http://schemas.microsoft.com/office/powerpoint/2010/main" val="837401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9313"/>
          </a:xfrm>
        </p:spPr>
        <p:txBody>
          <a:bodyPr/>
          <a:lstStyle/>
          <a:p>
            <a:r>
              <a:rPr lang="en-US" b="1" dirty="0" smtClean="0"/>
              <a:t>Questions that arose:</a:t>
            </a:r>
            <a:endParaRPr lang="en-US" b="1" dirty="0"/>
          </a:p>
        </p:txBody>
      </p:sp>
      <p:sp>
        <p:nvSpPr>
          <p:cNvPr id="3" name="Content Placeholder 2"/>
          <p:cNvSpPr>
            <a:spLocks noGrp="1"/>
          </p:cNvSpPr>
          <p:nvPr>
            <p:ph idx="1"/>
          </p:nvPr>
        </p:nvSpPr>
        <p:spPr>
          <a:xfrm>
            <a:off x="838200" y="1400175"/>
            <a:ext cx="10515600" cy="5272088"/>
          </a:xfrm>
        </p:spPr>
        <p:txBody>
          <a:bodyPr>
            <a:normAutofit fontScale="85000" lnSpcReduction="20000"/>
          </a:bodyPr>
          <a:lstStyle/>
          <a:p>
            <a:pPr>
              <a:lnSpc>
                <a:spcPct val="120000"/>
              </a:lnSpc>
            </a:pPr>
            <a:r>
              <a:rPr lang="en-US" sz="3100" dirty="0"/>
              <a:t>Should we have a distributed or consolidated model, and </a:t>
            </a:r>
            <a:r>
              <a:rPr lang="en-US" sz="3100" dirty="0" smtClean="0"/>
              <a:t>if consolidated, how many sets around the PALCI region do we need? </a:t>
            </a:r>
            <a:endParaRPr lang="en-US" sz="3100" dirty="0" smtClean="0">
              <a:effectLst/>
            </a:endParaRPr>
          </a:p>
          <a:p>
            <a:pPr>
              <a:lnSpc>
                <a:spcPct val="120000"/>
              </a:lnSpc>
            </a:pPr>
            <a:r>
              <a:rPr lang="en-US" sz="3100" dirty="0" smtClean="0"/>
              <a:t>Should </a:t>
            </a:r>
            <a:r>
              <a:rPr lang="en-US" sz="3100" dirty="0"/>
              <a:t>we have light archives, dark archives, or a mix? </a:t>
            </a:r>
            <a:endParaRPr lang="en-US" sz="3100" dirty="0" smtClean="0">
              <a:effectLst/>
            </a:endParaRPr>
          </a:p>
          <a:p>
            <a:pPr>
              <a:lnSpc>
                <a:spcPct val="120000"/>
              </a:lnSpc>
            </a:pPr>
            <a:r>
              <a:rPr lang="en-US" sz="3100" dirty="0" smtClean="0"/>
              <a:t>Should </a:t>
            </a:r>
            <a:r>
              <a:rPr lang="en-US" sz="3100" dirty="0"/>
              <a:t>we include government documents and indexes? </a:t>
            </a:r>
          </a:p>
          <a:p>
            <a:pPr>
              <a:lnSpc>
                <a:spcPct val="120000"/>
              </a:lnSpc>
            </a:pPr>
            <a:r>
              <a:rPr lang="en-US" sz="3100" dirty="0" smtClean="0"/>
              <a:t>How </a:t>
            </a:r>
            <a:r>
              <a:rPr lang="en-US" sz="3100" dirty="0"/>
              <a:t>do we provide reference service for the stored sets, which </a:t>
            </a:r>
            <a:r>
              <a:rPr lang="en-US" sz="3100" dirty="0" smtClean="0"/>
              <a:t>researchers </a:t>
            </a:r>
            <a:r>
              <a:rPr lang="en-US" sz="3100" dirty="0"/>
              <a:t>may want to consult on-site? </a:t>
            </a:r>
            <a:endParaRPr lang="en-US" sz="3100" dirty="0" smtClean="0"/>
          </a:p>
          <a:p>
            <a:pPr>
              <a:lnSpc>
                <a:spcPct val="120000"/>
              </a:lnSpc>
            </a:pPr>
            <a:r>
              <a:rPr lang="en-US" sz="3100" dirty="0" smtClean="0"/>
              <a:t>What </a:t>
            </a:r>
            <a:r>
              <a:rPr lang="en-US" sz="3100" dirty="0"/>
              <a:t>sort of business model do we need to cover the costs of </a:t>
            </a:r>
            <a:r>
              <a:rPr lang="en-US" sz="3100" dirty="0" smtClean="0"/>
              <a:t>storage</a:t>
            </a:r>
            <a:r>
              <a:rPr lang="en-US" sz="3100" dirty="0"/>
              <a:t>, </a:t>
            </a:r>
            <a:r>
              <a:rPr lang="en-US" sz="3100" dirty="0" smtClean="0"/>
              <a:t>staffing, </a:t>
            </a:r>
            <a:r>
              <a:rPr lang="en-US" sz="3100" dirty="0"/>
              <a:t>shipping, </a:t>
            </a:r>
            <a:r>
              <a:rPr lang="en-US" sz="3100" dirty="0" smtClean="0"/>
              <a:t>etc.? </a:t>
            </a:r>
            <a:endParaRPr lang="en-US" sz="3100" dirty="0" smtClean="0">
              <a:effectLst/>
            </a:endParaRPr>
          </a:p>
          <a:p>
            <a:pPr>
              <a:lnSpc>
                <a:spcPct val="120000"/>
              </a:lnSpc>
            </a:pPr>
            <a:r>
              <a:rPr lang="en-US" sz="3100" dirty="0" smtClean="0"/>
              <a:t>How </a:t>
            </a:r>
            <a:r>
              <a:rPr lang="en-US" sz="3100" dirty="0"/>
              <a:t>do we handle ILL of the stored materials and how do </a:t>
            </a:r>
            <a:r>
              <a:rPr lang="en-US" sz="3100" dirty="0" smtClean="0"/>
              <a:t>we </a:t>
            </a:r>
            <a:r>
              <a:rPr lang="en-US" sz="3100" dirty="0"/>
              <a:t>assess the associated costs?</a:t>
            </a:r>
            <a:r>
              <a:rPr lang="en-US" dirty="0"/>
              <a:t/>
            </a:r>
            <a:br>
              <a:rPr lang="en-US" dirty="0"/>
            </a:br>
            <a:endParaRPr lang="en-US" dirty="0" smtClean="0">
              <a:effectLst/>
            </a:endParaRP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1567" y="6032183"/>
            <a:ext cx="1519319" cy="640080"/>
          </a:xfrm>
          <a:prstGeom prst="rect">
            <a:avLst/>
          </a:prstGeom>
        </p:spPr>
      </p:pic>
    </p:spTree>
    <p:extLst>
      <p:ext uri="{BB962C8B-B14F-4D97-AF65-F5344CB8AC3E}">
        <p14:creationId xmlns:p14="http://schemas.microsoft.com/office/powerpoint/2010/main" val="2002391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63574"/>
          </a:xfrm>
        </p:spPr>
        <p:txBody>
          <a:bodyPr>
            <a:normAutofit fontScale="90000"/>
          </a:bodyPr>
          <a:lstStyle/>
          <a:p>
            <a:r>
              <a:rPr lang="en-US" b="1" dirty="0" smtClean="0"/>
              <a:t>Agreed on:</a:t>
            </a:r>
            <a:endParaRPr lang="en-US" b="1" dirty="0"/>
          </a:p>
        </p:txBody>
      </p:sp>
      <p:sp>
        <p:nvSpPr>
          <p:cNvPr id="3" name="Content Placeholder 2"/>
          <p:cNvSpPr>
            <a:spLocks noGrp="1"/>
          </p:cNvSpPr>
          <p:nvPr>
            <p:ph idx="1"/>
          </p:nvPr>
        </p:nvSpPr>
        <p:spPr>
          <a:xfrm>
            <a:off x="838200" y="1271588"/>
            <a:ext cx="10515600" cy="5343525"/>
          </a:xfrm>
        </p:spPr>
        <p:txBody>
          <a:bodyPr/>
          <a:lstStyle/>
          <a:p>
            <a:r>
              <a:rPr lang="en-US" dirty="0" smtClean="0"/>
              <a:t>Ideally three consolidated regional archives: east, west, central. Two light archives, one dark</a:t>
            </a:r>
          </a:p>
          <a:p>
            <a:r>
              <a:rPr lang="en-US" dirty="0" smtClean="0"/>
              <a:t>Reading rooms should be available to researchers on-site</a:t>
            </a:r>
          </a:p>
          <a:p>
            <a:r>
              <a:rPr lang="en-US" dirty="0" smtClean="0"/>
              <a:t>Retention commitment of 25 years</a:t>
            </a:r>
          </a:p>
          <a:p>
            <a:r>
              <a:rPr lang="en-US" dirty="0" smtClean="0"/>
              <a:t>Online access to be considered, with preference for titles included in Portico, LOCKSS, or CLOCKSS</a:t>
            </a:r>
          </a:p>
          <a:p>
            <a:r>
              <a:rPr lang="en-US" dirty="0" smtClean="0"/>
              <a:t>No government documents or indexes included in pilot; team agreed on a list of 12 pilot titles representing different disciplines</a:t>
            </a:r>
          </a:p>
          <a:p>
            <a:r>
              <a:rPr lang="en-US" dirty="0" smtClean="0"/>
              <a:t>Team would come up with best practices document for retention and withdrawal of reference sets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07267" y="6075046"/>
            <a:ext cx="1519319" cy="640080"/>
          </a:xfrm>
          <a:prstGeom prst="rect">
            <a:avLst/>
          </a:prstGeom>
        </p:spPr>
      </p:pic>
    </p:spTree>
    <p:extLst>
      <p:ext uri="{BB962C8B-B14F-4D97-AF65-F5344CB8AC3E}">
        <p14:creationId xmlns:p14="http://schemas.microsoft.com/office/powerpoint/2010/main" val="883752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2899"/>
            <a:ext cx="10515600" cy="657225"/>
          </a:xfrm>
        </p:spPr>
        <p:txBody>
          <a:bodyPr>
            <a:normAutofit fontScale="90000"/>
          </a:bodyPr>
          <a:lstStyle/>
          <a:p>
            <a:r>
              <a:rPr lang="en-US" b="1" dirty="0" smtClean="0"/>
              <a:t>12 Titles in Pilot:</a:t>
            </a:r>
            <a:endParaRPr lang="en-US" b="1" dirty="0"/>
          </a:p>
        </p:txBody>
      </p:sp>
      <p:sp>
        <p:nvSpPr>
          <p:cNvPr id="3" name="Content Placeholder 2"/>
          <p:cNvSpPr>
            <a:spLocks noGrp="1"/>
          </p:cNvSpPr>
          <p:nvPr>
            <p:ph idx="1"/>
          </p:nvPr>
        </p:nvSpPr>
        <p:spPr>
          <a:xfrm>
            <a:off x="838200" y="1228725"/>
            <a:ext cx="11220450" cy="5443538"/>
          </a:xfrm>
        </p:spPr>
        <p:txBody>
          <a:bodyPr numCol="2">
            <a:noAutofit/>
          </a:bodyPr>
          <a:lstStyle/>
          <a:p>
            <a:pPr>
              <a:lnSpc>
                <a:spcPct val="100000"/>
              </a:lnSpc>
            </a:pPr>
            <a:r>
              <a:rPr lang="en-US" dirty="0"/>
              <a:t>American Men and Women of </a:t>
            </a:r>
            <a:r>
              <a:rPr lang="en-US" dirty="0" smtClean="0"/>
              <a:t>Science</a:t>
            </a:r>
            <a:endParaRPr lang="en-US" dirty="0"/>
          </a:p>
          <a:p>
            <a:pPr>
              <a:lnSpc>
                <a:spcPct val="100000"/>
              </a:lnSpc>
            </a:pPr>
            <a:r>
              <a:rPr lang="en-US" dirty="0" smtClean="0"/>
              <a:t>Book </a:t>
            </a:r>
            <a:r>
              <a:rPr lang="en-US" dirty="0"/>
              <a:t>of the States </a:t>
            </a:r>
            <a:endParaRPr lang="en-US" dirty="0" smtClean="0"/>
          </a:p>
          <a:p>
            <a:pPr>
              <a:lnSpc>
                <a:spcPct val="100000"/>
              </a:lnSpc>
            </a:pPr>
            <a:r>
              <a:rPr lang="en-US" dirty="0" smtClean="0"/>
              <a:t>CRC </a:t>
            </a:r>
            <a:r>
              <a:rPr lang="en-US" dirty="0"/>
              <a:t>Handbook of Chemistry and </a:t>
            </a:r>
            <a:r>
              <a:rPr lang="en-US" dirty="0" smtClean="0"/>
              <a:t>Physics</a:t>
            </a:r>
            <a:endParaRPr lang="en-US" b="0" dirty="0" smtClean="0">
              <a:effectLst/>
            </a:endParaRPr>
          </a:p>
          <a:p>
            <a:pPr>
              <a:lnSpc>
                <a:spcPct val="100000"/>
              </a:lnSpc>
            </a:pPr>
            <a:r>
              <a:rPr lang="en-US" dirty="0" smtClean="0"/>
              <a:t>Current </a:t>
            </a:r>
            <a:r>
              <a:rPr lang="en-US" dirty="0"/>
              <a:t>Biography Yearbook </a:t>
            </a:r>
            <a:endParaRPr lang="en-US" b="0" dirty="0" smtClean="0">
              <a:effectLst/>
            </a:endParaRPr>
          </a:p>
          <a:p>
            <a:pPr>
              <a:lnSpc>
                <a:spcPct val="100000"/>
              </a:lnSpc>
            </a:pPr>
            <a:r>
              <a:rPr lang="en-US" dirty="0" smtClean="0"/>
              <a:t>Europa </a:t>
            </a:r>
            <a:r>
              <a:rPr lang="en-US" dirty="0"/>
              <a:t>World Year Book </a:t>
            </a:r>
            <a:r>
              <a:rPr lang="en-US" b="0" dirty="0" smtClean="0">
                <a:effectLst/>
              </a:rPr>
              <a:t> </a:t>
            </a:r>
          </a:p>
          <a:p>
            <a:pPr>
              <a:lnSpc>
                <a:spcPct val="100000"/>
              </a:lnSpc>
            </a:pPr>
            <a:r>
              <a:rPr lang="en-US" dirty="0" smtClean="0"/>
              <a:t>Mental </a:t>
            </a:r>
            <a:r>
              <a:rPr lang="en-US" dirty="0"/>
              <a:t>Measurements Yearbook </a:t>
            </a:r>
            <a:r>
              <a:rPr lang="en-US" sz="2400" b="0" dirty="0" smtClean="0">
                <a:effectLst/>
              </a:rPr>
              <a:t> </a:t>
            </a:r>
          </a:p>
          <a:p>
            <a:pPr marL="0" indent="0">
              <a:lnSpc>
                <a:spcPct val="100000"/>
              </a:lnSpc>
              <a:buNone/>
            </a:pPr>
            <a:endParaRPr lang="en-US" sz="2400" dirty="0" smtClean="0"/>
          </a:p>
          <a:p>
            <a:pPr marL="0" indent="0">
              <a:lnSpc>
                <a:spcPct val="100000"/>
              </a:lnSpc>
              <a:buNone/>
            </a:pPr>
            <a:endParaRPr lang="en-US" sz="2400" dirty="0"/>
          </a:p>
          <a:p>
            <a:pPr>
              <a:lnSpc>
                <a:spcPct val="100000"/>
              </a:lnSpc>
            </a:pPr>
            <a:r>
              <a:rPr lang="en-US" dirty="0" smtClean="0"/>
              <a:t>Physicians' Desk Reference</a:t>
            </a:r>
            <a:r>
              <a:rPr lang="en-US" b="0" dirty="0" smtClean="0">
                <a:effectLst/>
              </a:rPr>
              <a:t> </a:t>
            </a:r>
            <a:endParaRPr lang="en-US" dirty="0" smtClean="0"/>
          </a:p>
          <a:p>
            <a:pPr>
              <a:lnSpc>
                <a:spcPct val="100000"/>
              </a:lnSpc>
            </a:pPr>
            <a:r>
              <a:rPr lang="en-US" dirty="0" smtClean="0"/>
              <a:t>Statesman's </a:t>
            </a:r>
            <a:r>
              <a:rPr lang="en-US" dirty="0"/>
              <a:t>Year </a:t>
            </a:r>
            <a:r>
              <a:rPr lang="en-US" dirty="0" smtClean="0"/>
              <a:t>Book</a:t>
            </a:r>
            <a:endParaRPr lang="en-US" b="0" dirty="0" smtClean="0">
              <a:effectLst/>
            </a:endParaRPr>
          </a:p>
          <a:p>
            <a:pPr>
              <a:lnSpc>
                <a:spcPct val="100000"/>
              </a:lnSpc>
            </a:pPr>
            <a:r>
              <a:rPr lang="en-US" dirty="0" smtClean="0"/>
              <a:t>Thomas </a:t>
            </a:r>
            <a:r>
              <a:rPr lang="en-US" dirty="0"/>
              <a:t>Register of American Manufacturers</a:t>
            </a:r>
            <a:endParaRPr lang="en-US" b="0" dirty="0" smtClean="0">
              <a:effectLst/>
            </a:endParaRPr>
          </a:p>
          <a:p>
            <a:pPr>
              <a:lnSpc>
                <a:spcPct val="100000"/>
              </a:lnSpc>
            </a:pPr>
            <a:r>
              <a:rPr lang="en-US" dirty="0" smtClean="0"/>
              <a:t>Whitaker's </a:t>
            </a:r>
            <a:r>
              <a:rPr lang="en-US" dirty="0"/>
              <a:t>Almanack </a:t>
            </a:r>
            <a:r>
              <a:rPr lang="en-US" b="0" dirty="0" smtClean="0">
                <a:effectLst/>
              </a:rPr>
              <a:t> </a:t>
            </a:r>
          </a:p>
          <a:p>
            <a:pPr>
              <a:lnSpc>
                <a:spcPct val="100000"/>
              </a:lnSpc>
            </a:pPr>
            <a:r>
              <a:rPr lang="en-US" dirty="0" smtClean="0"/>
              <a:t>Who's </a:t>
            </a:r>
            <a:r>
              <a:rPr lang="en-US" dirty="0"/>
              <a:t>Who in </a:t>
            </a:r>
            <a:r>
              <a:rPr lang="en-US" dirty="0" smtClean="0"/>
              <a:t>America</a:t>
            </a:r>
            <a:endParaRPr lang="en-US" b="0" dirty="0" smtClean="0">
              <a:effectLst/>
            </a:endParaRPr>
          </a:p>
          <a:p>
            <a:pPr>
              <a:lnSpc>
                <a:spcPct val="100000"/>
              </a:lnSpc>
            </a:pPr>
            <a:r>
              <a:rPr lang="en-US" dirty="0" smtClean="0"/>
              <a:t>World </a:t>
            </a:r>
            <a:r>
              <a:rPr lang="en-US" dirty="0"/>
              <a:t>Almanac and Book of Facts </a:t>
            </a:r>
            <a:r>
              <a:rPr lang="en-US" dirty="0" smtClean="0"/>
              <a:t/>
            </a:r>
            <a:br>
              <a:rPr lang="en-US" dirty="0" smtClean="0"/>
            </a:br>
            <a:r>
              <a:rPr lang="en-US" sz="1800" dirty="0" smtClean="0"/>
              <a:t> </a:t>
            </a:r>
            <a:r>
              <a:rPr lang="en-US" sz="1800" dirty="0"/>
              <a:t/>
            </a:r>
            <a:br>
              <a:rPr lang="en-US" sz="1800" dirty="0"/>
            </a:br>
            <a:endParaRPr lang="en-US" sz="1800" dirty="0" smtClean="0"/>
          </a:p>
          <a:p>
            <a:endParaRPr lang="en-US"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719" y="5972176"/>
            <a:ext cx="1519319" cy="700087"/>
          </a:xfrm>
          <a:prstGeom prst="rect">
            <a:avLst/>
          </a:prstGeom>
        </p:spPr>
      </p:pic>
    </p:spTree>
    <p:extLst>
      <p:ext uri="{BB962C8B-B14F-4D97-AF65-F5344CB8AC3E}">
        <p14:creationId xmlns:p14="http://schemas.microsoft.com/office/powerpoint/2010/main" val="1078703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71663"/>
            <a:ext cx="10515600" cy="3929061"/>
          </a:xfrm>
        </p:spPr>
        <p:txBody>
          <a:bodyPr>
            <a:normAutofit fontScale="92500" lnSpcReduction="10000"/>
          </a:bodyPr>
          <a:lstStyle/>
          <a:p>
            <a:r>
              <a:rPr lang="en-US" sz="3200" dirty="0" smtClean="0"/>
              <a:t>Volunteers from the team recorded holdings of a sample group of varied libraries: ARLs, small liberal arts colleges, state universities.</a:t>
            </a:r>
          </a:p>
          <a:p>
            <a:endParaRPr lang="en-US" sz="3200" dirty="0"/>
          </a:p>
          <a:p>
            <a:r>
              <a:rPr lang="en-US" sz="3200" dirty="0" smtClean="0"/>
              <a:t>Holdings data added to spreadsheet along with online access availability, publisher, publication frequency, ISSN</a:t>
            </a:r>
          </a:p>
          <a:p>
            <a:endParaRPr lang="en-US" sz="3200" dirty="0" smtClean="0"/>
          </a:p>
          <a:p>
            <a:r>
              <a:rPr lang="en-US" sz="3200" dirty="0" smtClean="0"/>
              <a:t>Surprised to find that in general, the most complete holdings were located in smaller institutions</a:t>
            </a:r>
            <a:endParaRPr lang="en-US" sz="3200"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0719" y="5972176"/>
            <a:ext cx="1519319" cy="700087"/>
          </a:xfrm>
          <a:prstGeom prst="rect">
            <a:avLst/>
          </a:prstGeom>
        </p:spPr>
      </p:pic>
      <p:sp>
        <p:nvSpPr>
          <p:cNvPr id="5" name="TextBox 4"/>
          <p:cNvSpPr txBox="1"/>
          <p:nvPr/>
        </p:nvSpPr>
        <p:spPr>
          <a:xfrm>
            <a:off x="809544" y="700087"/>
            <a:ext cx="9401175" cy="646331"/>
          </a:xfrm>
          <a:prstGeom prst="rect">
            <a:avLst/>
          </a:prstGeom>
          <a:noFill/>
        </p:spPr>
        <p:txBody>
          <a:bodyPr wrap="square" rtlCol="0">
            <a:spAutoFit/>
          </a:bodyPr>
          <a:lstStyle/>
          <a:p>
            <a:r>
              <a:rPr lang="en-US" sz="3600" b="1" dirty="0" smtClean="0">
                <a:latin typeface="+mj-lt"/>
              </a:rPr>
              <a:t>Next Steps:</a:t>
            </a:r>
            <a:endParaRPr lang="en-US" sz="3600" b="1" dirty="0">
              <a:latin typeface="+mj-lt"/>
            </a:endParaRPr>
          </a:p>
        </p:txBody>
      </p:sp>
    </p:spTree>
    <p:extLst>
      <p:ext uri="{BB962C8B-B14F-4D97-AF65-F5344CB8AC3E}">
        <p14:creationId xmlns:p14="http://schemas.microsoft.com/office/powerpoint/2010/main" val="1164477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06588"/>
          </a:xfrm>
        </p:spPr>
        <p:txBody>
          <a:bodyPr>
            <a:normAutofit/>
          </a:bodyPr>
          <a:lstStyle/>
          <a:p>
            <a:r>
              <a:rPr lang="en-US" b="1" dirty="0" smtClean="0"/>
              <a:t>The Conundrum: How to identify gaps in coverage and consolidate complete runs?</a:t>
            </a:r>
            <a:br>
              <a:rPr lang="en-US" b="1" dirty="0" smtClean="0"/>
            </a:br>
            <a:endParaRPr lang="en-US" b="1" dirty="0"/>
          </a:p>
        </p:txBody>
      </p:sp>
      <p:sp>
        <p:nvSpPr>
          <p:cNvPr id="3" name="Content Placeholder 2"/>
          <p:cNvSpPr>
            <a:spLocks noGrp="1"/>
          </p:cNvSpPr>
          <p:nvPr>
            <p:ph idx="1"/>
          </p:nvPr>
        </p:nvSpPr>
        <p:spPr>
          <a:xfrm>
            <a:off x="838200" y="1969477"/>
            <a:ext cx="10515600" cy="3643532"/>
          </a:xfrm>
        </p:spPr>
        <p:txBody>
          <a:bodyPr>
            <a:normAutofit fontScale="92500" lnSpcReduction="10000"/>
          </a:bodyPr>
          <a:lstStyle/>
          <a:p>
            <a:r>
              <a:rPr lang="en-US" sz="3200" dirty="0" smtClean="0"/>
              <a:t>Spreadsheet deemed inadequate for this task</a:t>
            </a:r>
          </a:p>
          <a:p>
            <a:pPr marL="0" indent="0">
              <a:buNone/>
            </a:pPr>
            <a:endParaRPr lang="en-US" sz="3200" dirty="0" smtClean="0"/>
          </a:p>
          <a:p>
            <a:r>
              <a:rPr lang="en-US" sz="3200" dirty="0" smtClean="0"/>
              <a:t>Team explored tools such as JRNL</a:t>
            </a:r>
            <a:r>
              <a:rPr lang="en-US" sz="3200" dirty="0">
                <a:sym typeface="Wingdings"/>
              </a:rPr>
              <a:t> </a:t>
            </a:r>
            <a:r>
              <a:rPr lang="en-US" sz="3200" dirty="0" smtClean="0">
                <a:sym typeface="Wingdings"/>
              </a:rPr>
              <a:t>(</a:t>
            </a:r>
            <a:r>
              <a:rPr lang="en-US" sz="3200" dirty="0"/>
              <a:t>Journal Retention </a:t>
            </a:r>
            <a:r>
              <a:rPr lang="en-US" sz="3200" dirty="0" smtClean="0"/>
              <a:t>and Needs Listing) developed by the Florida Academic Repository, but cost was an issue.</a:t>
            </a:r>
          </a:p>
          <a:p>
            <a:pPr marL="0" indent="0">
              <a:buNone/>
            </a:pPr>
            <a:endParaRPr lang="en-US" sz="3200" dirty="0" smtClean="0"/>
          </a:p>
          <a:p>
            <a:r>
              <a:rPr lang="en-US" sz="3200" dirty="0" smtClean="0"/>
              <a:t>At the same time, there were staffing changes in the central PALCI office, and the project was put on hold. </a:t>
            </a:r>
          </a:p>
          <a:p>
            <a:endParaRPr lang="en-US"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88" y="5857244"/>
            <a:ext cx="1519319" cy="700087"/>
          </a:xfrm>
          <a:prstGeom prst="rect">
            <a:avLst/>
          </a:prstGeom>
        </p:spPr>
      </p:pic>
    </p:spTree>
    <p:extLst>
      <p:ext uri="{BB962C8B-B14F-4D97-AF65-F5344CB8AC3E}">
        <p14:creationId xmlns:p14="http://schemas.microsoft.com/office/powerpoint/2010/main" val="778488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13509"/>
          </a:xfrm>
        </p:spPr>
        <p:txBody>
          <a:bodyPr/>
          <a:lstStyle/>
          <a:p>
            <a:r>
              <a:rPr lang="en-US" b="1" dirty="0" smtClean="0"/>
              <a:t>The Bigger Picture:</a:t>
            </a:r>
            <a:endParaRPr lang="en-US" b="1" dirty="0"/>
          </a:p>
        </p:txBody>
      </p:sp>
      <p:sp>
        <p:nvSpPr>
          <p:cNvPr id="3" name="Content Placeholder 2"/>
          <p:cNvSpPr>
            <a:spLocks noGrp="1"/>
          </p:cNvSpPr>
          <p:nvPr>
            <p:ph idx="1"/>
          </p:nvPr>
        </p:nvSpPr>
        <p:spPr>
          <a:xfrm>
            <a:off x="838200" y="1378634"/>
            <a:ext cx="10515600" cy="4670474"/>
          </a:xfrm>
        </p:spPr>
        <p:txBody>
          <a:bodyPr>
            <a:normAutofit lnSpcReduction="10000"/>
          </a:bodyPr>
          <a:lstStyle/>
          <a:p>
            <a:r>
              <a:rPr lang="en-US" dirty="0" smtClean="0"/>
              <a:t>ASERL has a pilot set of archived reference titles with a different retention schedule than other journal sets, and participants agree to provide expedited reference service for them.</a:t>
            </a:r>
          </a:p>
          <a:p>
            <a:pPr marL="0" indent="0">
              <a:buNone/>
            </a:pPr>
            <a:endParaRPr lang="en-US" dirty="0" smtClean="0"/>
          </a:p>
          <a:p>
            <a:r>
              <a:rPr lang="en-US" dirty="0" smtClean="0"/>
              <a:t>Some other shared print projects have included reference sets: WEST, Univ. of California Shared Print, Five Colleges, WRLC, CRL, maybe others?</a:t>
            </a:r>
          </a:p>
          <a:p>
            <a:pPr marL="0" indent="0">
              <a:buNone/>
            </a:pPr>
            <a:endParaRPr lang="en-US" dirty="0" smtClean="0"/>
          </a:p>
          <a:p>
            <a:r>
              <a:rPr lang="en-US" dirty="0" smtClean="0"/>
              <a:t>Some have suggested that a core </a:t>
            </a:r>
            <a:r>
              <a:rPr lang="en-US" dirty="0"/>
              <a:t>list of </a:t>
            </a:r>
            <a:r>
              <a:rPr lang="en-US" dirty="0" smtClean="0"/>
              <a:t>reference </a:t>
            </a:r>
            <a:r>
              <a:rPr lang="en-US" dirty="0"/>
              <a:t>titles to be archived would be useful, with ISSN/ISBN as required data elements for identification and analytics purposes</a:t>
            </a:r>
            <a:r>
              <a:rPr lang="en-US" dirty="0" smtClean="0"/>
              <a:t>.</a:t>
            </a:r>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88" y="5826919"/>
            <a:ext cx="1519319" cy="700087"/>
          </a:xfrm>
          <a:prstGeom prst="rect">
            <a:avLst/>
          </a:prstGeom>
        </p:spPr>
      </p:pic>
    </p:spTree>
    <p:extLst>
      <p:ext uri="{BB962C8B-B14F-4D97-AF65-F5344CB8AC3E}">
        <p14:creationId xmlns:p14="http://schemas.microsoft.com/office/powerpoint/2010/main" val="1120695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or suggestions welcome!</a:t>
            </a:r>
            <a:endParaRPr lang="en-US" b="1" dirty="0"/>
          </a:p>
        </p:txBody>
      </p:sp>
      <p:sp>
        <p:nvSpPr>
          <p:cNvPr id="3" name="Content Placeholder 2"/>
          <p:cNvSpPr>
            <a:spLocks noGrp="1"/>
          </p:cNvSpPr>
          <p:nvPr>
            <p:ph idx="1"/>
          </p:nvPr>
        </p:nvSpPr>
        <p:spPr>
          <a:xfrm>
            <a:off x="838200" y="1853760"/>
            <a:ext cx="10515600" cy="4351338"/>
          </a:xfrm>
        </p:spPr>
        <p:txBody>
          <a:bodyPr/>
          <a:lstStyle/>
          <a:p>
            <a:pPr marL="0" indent="0">
              <a:buNone/>
            </a:pPr>
            <a:endParaRPr lang="en-US" dirty="0" smtClean="0"/>
          </a:p>
          <a:p>
            <a:pPr marL="0" indent="0">
              <a:buNone/>
            </a:pPr>
            <a:r>
              <a:rPr lang="en-US" dirty="0" smtClean="0"/>
              <a:t>Amy McColl, Assistant Director for Collections, Swarthmore College Libraries and Tri-College Consortium Licensing Librarian</a:t>
            </a:r>
          </a:p>
          <a:p>
            <a:pPr marL="0" indent="0">
              <a:buNone/>
            </a:pPr>
            <a:r>
              <a:rPr lang="en-US" dirty="0" smtClean="0">
                <a:hlinkClick r:id="rId2"/>
              </a:rPr>
              <a:t>amccoll1@swarthmore.edu</a:t>
            </a:r>
            <a:endParaRPr lang="en-US" dirty="0" smtClean="0"/>
          </a:p>
          <a:p>
            <a:pPr marL="0" indent="0">
              <a:buNone/>
            </a:pPr>
            <a:endParaRPr lang="en-US" dirty="0"/>
          </a:p>
          <a:p>
            <a:pPr marL="0" indent="0">
              <a:buNone/>
            </a:pPr>
            <a:r>
              <a:rPr lang="en-US" dirty="0" smtClean="0"/>
              <a:t>Thank you!</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288" y="5826919"/>
            <a:ext cx="1519319" cy="700087"/>
          </a:xfrm>
          <a:prstGeom prst="rect">
            <a:avLst/>
          </a:prstGeom>
        </p:spPr>
      </p:pic>
    </p:spTree>
    <p:extLst>
      <p:ext uri="{BB962C8B-B14F-4D97-AF65-F5344CB8AC3E}">
        <p14:creationId xmlns:p14="http://schemas.microsoft.com/office/powerpoint/2010/main" val="914438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TotalTime>
  <Words>545</Words>
  <Application>Microsoft Office PowerPoint</Application>
  <PresentationFormat>Custom</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PALCI Shared Print Program for Reference Back Runs –  A Work in Progress</vt:lpstr>
      <vt:lpstr>PowerPoint Presentation</vt:lpstr>
      <vt:lpstr>Questions that arose:</vt:lpstr>
      <vt:lpstr>Agreed on:</vt:lpstr>
      <vt:lpstr>12 Titles in Pilot:</vt:lpstr>
      <vt:lpstr>PowerPoint Presentation</vt:lpstr>
      <vt:lpstr>The Conundrum: How to identify gaps in coverage and consolidate complete runs? </vt:lpstr>
      <vt:lpstr>The Bigger Picture:</vt:lpstr>
      <vt:lpstr>Questions or suggestions welcome!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PALCI Shared Print Program for Reference Back Runs –  A Work in Progress</dc:title>
  <dc:creator>Amy</dc:creator>
  <cp:lastModifiedBy>Matthew Revitt</cp:lastModifiedBy>
  <cp:revision>15</cp:revision>
  <dcterms:created xsi:type="dcterms:W3CDTF">2017-06-20T02:57:57Z</dcterms:created>
  <dcterms:modified xsi:type="dcterms:W3CDTF">2017-06-20T12:36:25Z</dcterms:modified>
</cp:coreProperties>
</file>