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regular.fntdata"/><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FF0000"/>
                </a:solidFill>
              </a:rPr>
              <a:t>Note on terminology in this presentation</a:t>
            </a:r>
            <a:r>
              <a:rPr lang="en">
                <a:solidFill>
                  <a:srgbClr val="FF0000"/>
                </a:solidFill>
              </a:rPr>
              <a:t>: throughout this presentation I refer to the activity of removing materials from library collections as “weeding,” a common and immediately understandable term for this activity. In the tools we strongly encourage librarians and project coordinators to think carefully about the language they use when communicating with their local communities (“weeding” vs “deselection” vs “pruning”, etc), but for consistency and clarity I am using the term “weeding” throughout this presentation.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33ab9949a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33ab9949a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quick background on this group and our work:</a:t>
            </a:r>
            <a:endParaRPr/>
          </a:p>
          <a:p>
            <a:pPr indent="-298450" lvl="0" marL="457200" rtl="0" algn="l">
              <a:spcBef>
                <a:spcPts val="0"/>
              </a:spcBef>
              <a:spcAft>
                <a:spcPts val="0"/>
              </a:spcAft>
              <a:buSzPts val="1100"/>
              <a:buChar char="●"/>
            </a:pPr>
            <a:r>
              <a:rPr lang="en"/>
              <a:t>In 2021 the Rosemont Shared Print Alliance and the Partnership for Shared Book Collections formed a joint working group to coordinate the </a:t>
            </a:r>
            <a:r>
              <a:rPr lang="en">
                <a:solidFill>
                  <a:schemeClr val="dk1"/>
                </a:solidFill>
              </a:rPr>
              <a:t>communications and advocacy </a:t>
            </a:r>
            <a:r>
              <a:rPr lang="en"/>
              <a:t>efforts of the two groups. One topic that kept coming up in early conversations in this group was how difficult it can be for libraries to talk to their local communities about weeding projects and </a:t>
            </a:r>
            <a:r>
              <a:rPr lang="en"/>
              <a:t>the very strong emotions that often surface when these projects are implemented, and </a:t>
            </a:r>
            <a:r>
              <a:rPr lang="en"/>
              <a:t>whether participation in shared print impacted those </a:t>
            </a:r>
            <a:r>
              <a:rPr lang="en"/>
              <a:t>conversations</a:t>
            </a:r>
            <a:r>
              <a:rPr lang="en"/>
              <a:t>. This small group was formed to investigate this in more depth and produce some tools to help libraries navigate this topic.</a:t>
            </a:r>
            <a:endParaRPr/>
          </a:p>
          <a:p>
            <a:pPr indent="-298450" lvl="0" marL="457200" rtl="0" algn="l">
              <a:spcBef>
                <a:spcPts val="0"/>
              </a:spcBef>
              <a:spcAft>
                <a:spcPts val="0"/>
              </a:spcAft>
              <a:buSzPts val="1100"/>
              <a:buChar char="●"/>
            </a:pPr>
            <a:r>
              <a:rPr lang="en"/>
              <a:t>We </a:t>
            </a:r>
            <a:r>
              <a:rPr lang="en"/>
              <a:t>started our work mindful of the context around us, including the Partnership’s work creating Best Practices that apply broadly to different libraries in different contexts, and the newly launched Shared Print Toolkit that gathers together tools and resources to support institutional and program operations. We wanted to model our work after these groups and develop resources that could be drawn on in a variety of different circumstances.</a:t>
            </a:r>
            <a:endParaRPr/>
          </a:p>
          <a:p>
            <a:pPr indent="0" lvl="0" marL="0" rtl="0" algn="l">
              <a:spcBef>
                <a:spcPts val="0"/>
              </a:spcBef>
              <a:spcAft>
                <a:spcPts val="0"/>
              </a:spcAft>
              <a:buNone/>
            </a:pPr>
            <a:r>
              <a:t/>
            </a:r>
            <a:endParaRPr>
              <a:solidFill>
                <a:srgbClr val="FF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33ab9949ac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33ab9949ac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Thanks to Aaron, Louise, and Marie for dedicating so much time and thought to this!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33ab9949ac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33ab9949ac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A</a:t>
            </a:r>
            <a:r>
              <a:rPr lang="en">
                <a:solidFill>
                  <a:schemeClr val="dk1"/>
                </a:solidFill>
              </a:rPr>
              <a:t>ll of us had varying degrees of personal experience with the challenges of communicating with users about weeding projects, so we wanted to cast a wider net to gather a range of experiences. We solicited volunteers from the Rosemont and Partnership Executive Committees and reached out to institutions we knew had experience conducting these projects. We focused on academic and research libraries, as the main library type represented in Rosemont and the Partnership. Interviewees represent a range of roles in the library, including library leaders, collection managers, technical services, and project coordinators.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We did go into these interviews with some assumptions about what we would probably hear, but our main goal was to listen to these experiences and synthesize the information in a way that can help support institutions who are struggling with these conversations or who are only recently having to face them.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Before we started the interviews we had a couple of ideas for what form the final deliverables might take, but we decided to really let the interviews guide us on the final form. We’re currently working on two tools: a matrix of communication recommendations during different project phases and an FAQ that provides guidance on responding to common questions and comments. These are still drafts that we’re refining, so I don’t have final products to share but I can give a preview of their basic structure and purpose.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33ab9949ac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33ab9949ac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 the matrix our goal is to provide reasonable suggestions for communications activities at each major phase of a weeding project. We’ve broken these suggestions into three categories: things to always do in some form, things to do if you have the resources and time to accomplish them (the “nice to have”), and things to avoid (things that interviewees reported really set them back in these projects).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33ab9949ac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33ab9949ac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we conducted the interviews we were hearing a lot of similar stories about questions and comments users had about the projects. The FAQ lists some of these questions and comments, along with suggestions for what to consider when answering (like, are you actually throwing the books away or are they going to another home, or do you have the staff and time available to allow faculty to review lists) and suggestions for how to anticipate these questions and incorporate them into your project planning and implementation. The goal here isn’t to ignore the question or dismiss it, but really to make it so your users don’t feel the need to ask these questions.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33ab9949ac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33ab9949a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we don’t have the final products ready, but I can share some key takeaways and major recommendations we were hearing. Starting with the key takeaways</a:t>
            </a:r>
            <a:r>
              <a:rPr lang="en"/>
              <a:t>: </a:t>
            </a:r>
            <a:endParaRPr/>
          </a:p>
          <a:p>
            <a:pPr indent="-298450" lvl="0" marL="457200" rtl="0" algn="l">
              <a:spcBef>
                <a:spcPts val="0"/>
              </a:spcBef>
              <a:spcAft>
                <a:spcPts val="0"/>
              </a:spcAft>
              <a:buSzPts val="1100"/>
              <a:buChar char="●"/>
            </a:pPr>
            <a:r>
              <a:rPr lang="en"/>
              <a:t>Talking about removing materials from the library can be really, really hard. Users have scholastic connections to the materials, of course, but also emotional ones which can make this a delicate topic. But, there are things that can make it easier to have these conversations, which we’ll talk about in a minute.</a:t>
            </a:r>
            <a:endParaRPr/>
          </a:p>
          <a:p>
            <a:pPr indent="-298450" lvl="0" marL="457200" rtl="0" algn="l">
              <a:spcBef>
                <a:spcPts val="0"/>
              </a:spcBef>
              <a:spcAft>
                <a:spcPts val="0"/>
              </a:spcAft>
              <a:buSzPts val="1100"/>
              <a:buChar char="●"/>
            </a:pPr>
            <a:r>
              <a:rPr lang="en"/>
              <a:t>Avoiding the topic DOES NOT help. Something we heard a few times from interviewees is that they would handle communication differently if and wh</a:t>
            </a:r>
            <a:r>
              <a:rPr lang="en"/>
              <a:t>en they do another weeding project by talking about it earlier and bringing more people into the conversations to help socialize the project and reassure users that there is a deliberate process and things aren’t just getting thrown out willy nilly.</a:t>
            </a:r>
            <a:endParaRPr/>
          </a:p>
          <a:p>
            <a:pPr indent="-298450" lvl="0" marL="457200" rtl="0" algn="l">
              <a:spcBef>
                <a:spcPts val="0"/>
              </a:spcBef>
              <a:spcAft>
                <a:spcPts val="0"/>
              </a:spcAft>
              <a:buSzPts val="1100"/>
              <a:buChar char="●"/>
            </a:pPr>
            <a:r>
              <a:rPr lang="en"/>
              <a:t>Connecting your work to shared print efforts can help the conversation. There are two aspects to this: knowing that </a:t>
            </a:r>
            <a:r>
              <a:rPr i="1" lang="en"/>
              <a:t>someone</a:t>
            </a:r>
            <a:r>
              <a:rPr lang="en"/>
              <a:t> still has a copy that they can access if they need it can mitigate some concerns, but it also helps if you’re contributing some of the materials to another institution. Users want to know that the materials that mean so much to them will still be available if they need them, and that they’ll have a second life, or will help someone else. There may be local considerations that make it difficult to send materials to another institution (like rules around disposition of state property), but if you can send them to another institution, sharing this information can help turn the conversation from one of loss to one of collaboration and demonstrates your ongoing support for and value of research.</a:t>
            </a:r>
            <a:endParaRPr/>
          </a:p>
          <a:p>
            <a:pPr indent="-298450" lvl="0" marL="457200" rtl="0" algn="l">
              <a:spcBef>
                <a:spcPts val="0"/>
              </a:spcBef>
              <a:spcAft>
                <a:spcPts val="0"/>
              </a:spcAft>
              <a:buSzPts val="1100"/>
              <a:buChar char="●"/>
            </a:pPr>
            <a:r>
              <a:rPr lang="en"/>
              <a:t>Overall, the main message we heard is that communication is essential, full stop. Different libraries have different resources available - some have trained communications professionals they can draw on, others rely on their librarians and project managers to get the word out - but any effort you make will help make this a more constructive project for you and your users.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33ab9949ac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33ab9949ac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Practice routine weeding (Lifecycle of collections)</a:t>
            </a:r>
            <a:endParaRPr/>
          </a:p>
          <a:p>
            <a:pPr indent="-298450" lvl="1" marL="914400" rtl="0" algn="l">
              <a:spcBef>
                <a:spcPts val="0"/>
              </a:spcBef>
              <a:spcAft>
                <a:spcPts val="0"/>
              </a:spcAft>
              <a:buSzPts val="1100"/>
              <a:buChar char="○"/>
            </a:pPr>
            <a:r>
              <a:rPr lang="en"/>
              <a:t>Socialize and normalize weeding as a routine collection management activity</a:t>
            </a:r>
            <a:endParaRPr/>
          </a:p>
          <a:p>
            <a:pPr indent="-298450" lvl="1" marL="914400" rtl="0" algn="l">
              <a:spcBef>
                <a:spcPts val="0"/>
              </a:spcBef>
              <a:spcAft>
                <a:spcPts val="0"/>
              </a:spcAft>
              <a:buSzPts val="1100"/>
              <a:buChar char="○"/>
            </a:pPr>
            <a:r>
              <a:rPr lang="en"/>
              <a:t>Reduce anxiety - yours and users’ - </a:t>
            </a:r>
            <a:r>
              <a:rPr lang="en">
                <a:solidFill>
                  <a:schemeClr val="dk1"/>
                </a:solidFill>
              </a:rPr>
              <a:t>Most interviewees that had been through several rounds of this noted that it got easier over time.</a:t>
            </a:r>
            <a:endParaRPr/>
          </a:p>
          <a:p>
            <a:pPr indent="-298450" lvl="1" marL="914400" rtl="0" algn="l">
              <a:spcBef>
                <a:spcPts val="0"/>
              </a:spcBef>
              <a:spcAft>
                <a:spcPts val="0"/>
              </a:spcAft>
              <a:buSzPts val="1100"/>
              <a:buChar char="○"/>
            </a:pPr>
            <a:r>
              <a:rPr lang="en"/>
              <a:t>Reduce </a:t>
            </a:r>
            <a:r>
              <a:rPr lang="en"/>
              <a:t>shock of larger-scale projects</a:t>
            </a:r>
            <a:endParaRPr/>
          </a:p>
          <a:p>
            <a:pPr indent="-298450" lvl="0" marL="457200" rtl="0" algn="l">
              <a:spcBef>
                <a:spcPts val="0"/>
              </a:spcBef>
              <a:spcAft>
                <a:spcPts val="0"/>
              </a:spcAft>
              <a:buSzPts val="1100"/>
              <a:buChar char="●"/>
            </a:pPr>
            <a:r>
              <a:rPr lang="en"/>
              <a:t>Communicate early and often</a:t>
            </a:r>
            <a:endParaRPr/>
          </a:p>
          <a:p>
            <a:pPr indent="-298450" lvl="1" marL="914400" rtl="0" algn="l">
              <a:spcBef>
                <a:spcPts val="0"/>
              </a:spcBef>
              <a:spcAft>
                <a:spcPts val="0"/>
              </a:spcAft>
              <a:buSzPts val="1100"/>
              <a:buChar char="○"/>
            </a:pPr>
            <a:r>
              <a:rPr lang="en"/>
              <a:t>Don’t hide the project, don’t look like you’re hiding it</a:t>
            </a:r>
            <a:endParaRPr/>
          </a:p>
          <a:p>
            <a:pPr indent="-298450" lvl="1" marL="914400" rtl="0" algn="l">
              <a:spcBef>
                <a:spcPts val="0"/>
              </a:spcBef>
              <a:spcAft>
                <a:spcPts val="0"/>
              </a:spcAft>
              <a:buSzPts val="1100"/>
              <a:buChar char="○"/>
            </a:pPr>
            <a:r>
              <a:rPr lang="en"/>
              <a:t>Provide the ‘why’ up-front - be mindful of the emotional stake users have in the library, and adjust your language accordingly, but also focus on the benefits that you’ll gain by doing this work</a:t>
            </a:r>
            <a:endParaRPr/>
          </a:p>
          <a:p>
            <a:pPr indent="-298450" lvl="1" marL="914400" rtl="0" algn="l">
              <a:spcBef>
                <a:spcPts val="0"/>
              </a:spcBef>
              <a:spcAft>
                <a:spcPts val="0"/>
              </a:spcAft>
              <a:buSzPts val="1100"/>
              <a:buChar char="○"/>
            </a:pPr>
            <a:r>
              <a:rPr lang="en"/>
              <a:t>Engage key stakeholders in the ‘how’ - make them advocates, not adversaries</a:t>
            </a:r>
            <a:endParaRPr/>
          </a:p>
          <a:p>
            <a:pPr indent="-298450" lvl="1" marL="914400" rtl="0" algn="l">
              <a:spcBef>
                <a:spcPts val="0"/>
              </a:spcBef>
              <a:spcAft>
                <a:spcPts val="0"/>
              </a:spcAft>
              <a:buSzPts val="1100"/>
              <a:buChar char="○"/>
            </a:pPr>
            <a:r>
              <a:rPr lang="en"/>
              <a:t>C</a:t>
            </a:r>
            <a:r>
              <a:rPr lang="en">
                <a:solidFill>
                  <a:schemeClr val="dk1"/>
                </a:solidFill>
              </a:rPr>
              <a:t>ommunication can be a project website and professional signage</a:t>
            </a:r>
            <a:r>
              <a:rPr lang="en"/>
              <a:t>, and c</a:t>
            </a:r>
            <a:r>
              <a:rPr lang="en">
                <a:solidFill>
                  <a:schemeClr val="dk1"/>
                </a:solidFill>
              </a:rPr>
              <a:t>ommunication can be emails to key campus stakeholders and getting on the agenda for faculty meetings. There’s a whole range of approaches you can take within your resourcing capacity.</a:t>
            </a:r>
            <a:endParaRPr/>
          </a:p>
          <a:p>
            <a:pPr indent="-298450" lvl="0" marL="457200" rtl="0" algn="l">
              <a:spcBef>
                <a:spcPts val="0"/>
              </a:spcBef>
              <a:spcAft>
                <a:spcPts val="0"/>
              </a:spcAft>
              <a:buSzPts val="1100"/>
              <a:buChar char="●"/>
            </a:pPr>
            <a:r>
              <a:rPr lang="en"/>
              <a:t>Contribute materials to other initiatives wherever possible</a:t>
            </a:r>
            <a:endParaRPr/>
          </a:p>
          <a:p>
            <a:pPr indent="-298450" lvl="1" marL="914400" rtl="0" algn="l">
              <a:spcBef>
                <a:spcPts val="0"/>
              </a:spcBef>
              <a:spcAft>
                <a:spcPts val="0"/>
              </a:spcAft>
              <a:buSzPts val="1100"/>
              <a:buChar char="○"/>
            </a:pPr>
            <a:r>
              <a:rPr lang="en"/>
              <a:t>Give collections a ‘second life’</a:t>
            </a:r>
            <a:endParaRPr/>
          </a:p>
          <a:p>
            <a:pPr indent="-298450" lvl="1" marL="914400" rtl="0" algn="l">
              <a:spcBef>
                <a:spcPts val="0"/>
              </a:spcBef>
              <a:spcAft>
                <a:spcPts val="0"/>
              </a:spcAft>
              <a:buSzPts val="1100"/>
              <a:buChar char="○"/>
            </a:pPr>
            <a:r>
              <a:rPr lang="en"/>
              <a:t>Emphasize collaborations and community in communications, that you’re part of a larger network and that you are making deliberate choices about your collections.</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33ab9949ac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33ab9949ac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2"/>
              </a:buClr>
              <a:buSzPts val="2400"/>
              <a:buFont typeface="Roboto Slab"/>
              <a:buNone/>
              <a:defRPr sz="2400">
                <a:solidFill>
                  <a:schemeClr val="accent2"/>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2"/>
              </a:buClr>
              <a:buSzPts val="2100"/>
              <a:buNone/>
              <a:defRPr sz="2100">
                <a:solidFill>
                  <a:schemeClr val="accent2"/>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5"/>
              </a:buClr>
              <a:buSzPts val="1800"/>
              <a:buChar char="●"/>
              <a:defRPr>
                <a:solidFill>
                  <a:schemeClr val="accent5"/>
                </a:solidFill>
              </a:defRPr>
            </a:lvl1pPr>
            <a:lvl2pPr indent="-317500" lvl="1" marL="914400">
              <a:spcBef>
                <a:spcPts val="0"/>
              </a:spcBef>
              <a:spcAft>
                <a:spcPts val="0"/>
              </a:spcAft>
              <a:buClr>
                <a:schemeClr val="accent5"/>
              </a:buClr>
              <a:buSzPts val="1400"/>
              <a:buChar char="○"/>
              <a:defRPr>
                <a:solidFill>
                  <a:schemeClr val="accent5"/>
                </a:solidFill>
              </a:defRPr>
            </a:lvl2pPr>
            <a:lvl3pPr indent="-317500" lvl="2" marL="1371600">
              <a:spcBef>
                <a:spcPts val="0"/>
              </a:spcBef>
              <a:spcAft>
                <a:spcPts val="0"/>
              </a:spcAft>
              <a:buClr>
                <a:schemeClr val="accent5"/>
              </a:buClr>
              <a:buSzPts val="1400"/>
              <a:buChar char="■"/>
              <a:defRPr>
                <a:solidFill>
                  <a:schemeClr val="accent5"/>
                </a:solidFill>
              </a:defRPr>
            </a:lvl3pPr>
            <a:lvl4pPr indent="-317500" lvl="3" marL="1828800">
              <a:spcBef>
                <a:spcPts val="0"/>
              </a:spcBef>
              <a:spcAft>
                <a:spcPts val="0"/>
              </a:spcAft>
              <a:buClr>
                <a:schemeClr val="accent5"/>
              </a:buClr>
              <a:buSzPts val="1400"/>
              <a:buChar char="●"/>
              <a:defRPr>
                <a:solidFill>
                  <a:schemeClr val="accent5"/>
                </a:solidFill>
              </a:defRPr>
            </a:lvl4pPr>
            <a:lvl5pPr indent="-317500" lvl="4" marL="2286000">
              <a:spcBef>
                <a:spcPts val="0"/>
              </a:spcBef>
              <a:spcAft>
                <a:spcPts val="0"/>
              </a:spcAft>
              <a:buClr>
                <a:schemeClr val="accent5"/>
              </a:buClr>
              <a:buSzPts val="1400"/>
              <a:buChar char="○"/>
              <a:defRPr>
                <a:solidFill>
                  <a:schemeClr val="accent5"/>
                </a:solidFill>
              </a:defRPr>
            </a:lvl5pPr>
            <a:lvl6pPr indent="-317500" lvl="5" marL="2743200">
              <a:spcBef>
                <a:spcPts val="0"/>
              </a:spcBef>
              <a:spcAft>
                <a:spcPts val="0"/>
              </a:spcAft>
              <a:buClr>
                <a:schemeClr val="accent5"/>
              </a:buClr>
              <a:buSzPts val="1400"/>
              <a:buChar char="■"/>
              <a:defRPr>
                <a:solidFill>
                  <a:schemeClr val="accent5"/>
                </a:solidFill>
              </a:defRPr>
            </a:lvl6pPr>
            <a:lvl7pPr indent="-317500" lvl="6" marL="3200400">
              <a:spcBef>
                <a:spcPts val="0"/>
              </a:spcBef>
              <a:spcAft>
                <a:spcPts val="0"/>
              </a:spcAft>
              <a:buClr>
                <a:schemeClr val="accent5"/>
              </a:buClr>
              <a:buSzPts val="1400"/>
              <a:buChar char="●"/>
              <a:defRPr>
                <a:solidFill>
                  <a:schemeClr val="accent5"/>
                </a:solidFill>
              </a:defRPr>
            </a:lvl7pPr>
            <a:lvl8pPr indent="-317500" lvl="7" marL="3657600">
              <a:spcBef>
                <a:spcPts val="0"/>
              </a:spcBef>
              <a:spcAft>
                <a:spcPts val="0"/>
              </a:spcAft>
              <a:buClr>
                <a:schemeClr val="accent5"/>
              </a:buClr>
              <a:buSzPts val="1400"/>
              <a:buChar char="○"/>
              <a:defRPr>
                <a:solidFill>
                  <a:schemeClr val="accent5"/>
                </a:solidFill>
              </a:defRPr>
            </a:lvl8pPr>
            <a:lvl9pPr indent="-317500" lvl="8" marL="4114800">
              <a:spcBef>
                <a:spcPts val="0"/>
              </a:spcBef>
              <a:spcAft>
                <a:spcPts val="0"/>
              </a:spcAft>
              <a:buClr>
                <a:schemeClr val="accent5"/>
              </a:buClr>
              <a:buSzPts val="1400"/>
              <a:buChar char="■"/>
              <a:defRPr>
                <a:solidFill>
                  <a:schemeClr val="accent5"/>
                </a:solidFill>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Roboto Slab"/>
              <a:buNone/>
              <a:defRPr sz="3000">
                <a:solidFill>
                  <a:schemeClr val="dk2"/>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1"/>
              </a:buClr>
              <a:buSzPts val="1800"/>
              <a:buFont typeface="Roboto"/>
              <a:buChar char="●"/>
              <a:defRPr sz="1800">
                <a:solidFill>
                  <a:schemeClr val="lt1"/>
                </a:solidFill>
                <a:latin typeface="Roboto"/>
                <a:ea typeface="Roboto"/>
                <a:cs typeface="Roboto"/>
                <a:sym typeface="Roboto"/>
              </a:defRPr>
            </a:lvl1pPr>
            <a:lvl2pPr indent="-317500" lvl="1" marL="9144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400"/>
              <a:t>Shared Print and Weeding:</a:t>
            </a:r>
            <a:endParaRPr sz="3400"/>
          </a:p>
          <a:p>
            <a:pPr indent="0" lvl="0" marL="0" rtl="0" algn="ctr">
              <a:spcBef>
                <a:spcPts val="0"/>
              </a:spcBef>
              <a:spcAft>
                <a:spcPts val="0"/>
              </a:spcAft>
              <a:buSzPts val="990"/>
              <a:buNone/>
            </a:pPr>
            <a:r>
              <a:rPr lang="en" sz="3400"/>
              <a:t>Communications Lessons from Libraries</a:t>
            </a:r>
            <a:endParaRPr sz="3400"/>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fontScale="62500" lnSpcReduction="10000"/>
          </a:bodyPr>
          <a:lstStyle/>
          <a:p>
            <a:pPr indent="0" lvl="0" marL="0" rtl="0" algn="ctr">
              <a:lnSpc>
                <a:spcPct val="115000"/>
              </a:lnSpc>
              <a:spcBef>
                <a:spcPts val="0"/>
              </a:spcBef>
              <a:spcAft>
                <a:spcPts val="0"/>
              </a:spcAft>
              <a:buNone/>
            </a:pPr>
            <a:r>
              <a:rPr lang="en"/>
              <a:t>June 24, 2022</a:t>
            </a:r>
            <a:endParaRPr/>
          </a:p>
          <a:p>
            <a:pPr indent="0" lvl="0" marL="0" rtl="0" algn="ctr">
              <a:lnSpc>
                <a:spcPct val="115000"/>
              </a:lnSpc>
              <a:spcBef>
                <a:spcPts val="0"/>
              </a:spcBef>
              <a:spcAft>
                <a:spcPts val="0"/>
              </a:spcAft>
              <a:buNone/>
            </a:pPr>
            <a:r>
              <a:rPr lang="en"/>
              <a:t>PAN Annual</a:t>
            </a:r>
            <a:endParaRPr/>
          </a:p>
          <a:p>
            <a:pPr indent="0" lvl="0" marL="0" rtl="0" algn="ctr">
              <a:lnSpc>
                <a:spcPct val="115000"/>
              </a:lnSpc>
              <a:spcBef>
                <a:spcPts val="0"/>
              </a:spcBef>
              <a:spcAft>
                <a:spcPts val="0"/>
              </a:spcAft>
              <a:buNone/>
            </a:pPr>
            <a:r>
              <a:rPr lang="en"/>
              <a:t>Anna Striker, CDL/WEST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Background</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Joint Communications and Advocacy Working Group</a:t>
            </a:r>
            <a:endParaRPr/>
          </a:p>
          <a:p>
            <a:pPr indent="-317500" lvl="1" marL="914400" rtl="0" algn="l">
              <a:spcBef>
                <a:spcPts val="0"/>
              </a:spcBef>
              <a:spcAft>
                <a:spcPts val="0"/>
              </a:spcAft>
              <a:buSzPts val="1400"/>
              <a:buChar char="○"/>
            </a:pPr>
            <a:r>
              <a:rPr lang="en"/>
              <a:t>Identifying difficult topics and areas for additional support</a:t>
            </a:r>
            <a:endParaRPr/>
          </a:p>
          <a:p>
            <a:pPr indent="-342900" lvl="0" marL="457200" rtl="0" algn="l">
              <a:spcBef>
                <a:spcPts val="0"/>
              </a:spcBef>
              <a:spcAft>
                <a:spcPts val="0"/>
              </a:spcAft>
              <a:buSzPts val="1800"/>
              <a:buChar char="●"/>
            </a:pPr>
            <a:r>
              <a:rPr lang="en"/>
              <a:t>Wider context</a:t>
            </a:r>
            <a:endParaRPr/>
          </a:p>
          <a:p>
            <a:pPr indent="-317500" lvl="1" marL="914400" rtl="0" algn="l">
              <a:spcBef>
                <a:spcPts val="0"/>
              </a:spcBef>
              <a:spcAft>
                <a:spcPts val="0"/>
              </a:spcAft>
              <a:buSzPts val="1400"/>
              <a:buChar char="○"/>
            </a:pPr>
            <a:r>
              <a:rPr lang="en"/>
              <a:t>Best Practices</a:t>
            </a:r>
            <a:endParaRPr/>
          </a:p>
          <a:p>
            <a:pPr indent="-317500" lvl="1" marL="914400" rtl="0" algn="l">
              <a:spcBef>
                <a:spcPts val="0"/>
              </a:spcBef>
              <a:spcAft>
                <a:spcPts val="0"/>
              </a:spcAft>
              <a:buSzPts val="1400"/>
              <a:buChar char="○"/>
            </a:pPr>
            <a:r>
              <a:rPr lang="en"/>
              <a:t>Shared Print Toolkit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Group Members</a:t>
            </a:r>
            <a:endParaRPr/>
          </a:p>
        </p:txBody>
      </p:sp>
      <p:sp>
        <p:nvSpPr>
          <p:cNvPr id="76" name="Google Shape;76;p15"/>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77" name="Google Shape;77;p15"/>
          <p:cNvSpPr txBox="1"/>
          <p:nvPr>
            <p:ph idx="2" type="body"/>
          </p:nvPr>
        </p:nvSpPr>
        <p:spPr>
          <a:xfrm>
            <a:off x="4572000" y="724200"/>
            <a:ext cx="4572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b="1" lang="en"/>
              <a:t>Aaron Krebeck</a:t>
            </a:r>
            <a:endParaRPr b="1"/>
          </a:p>
          <a:p>
            <a:pPr indent="-184150" lvl="1" marL="742950" rtl="0" algn="l">
              <a:spcBef>
                <a:spcPts val="0"/>
              </a:spcBef>
              <a:spcAft>
                <a:spcPts val="0"/>
              </a:spcAft>
              <a:buSzPts val="1100"/>
              <a:buChar char="○"/>
            </a:pPr>
            <a:r>
              <a:rPr lang="en" sz="1100"/>
              <a:t>Director of Library &amp; User Services</a:t>
            </a:r>
            <a:endParaRPr sz="1100"/>
          </a:p>
          <a:p>
            <a:pPr indent="0" lvl="0" marL="742950" rtl="0" algn="l">
              <a:spcBef>
                <a:spcPts val="0"/>
              </a:spcBef>
              <a:spcAft>
                <a:spcPts val="0"/>
              </a:spcAft>
              <a:buNone/>
            </a:pPr>
            <a:r>
              <a:rPr lang="en" sz="1100"/>
              <a:t>Washington Research Library Consortium (WRLC)</a:t>
            </a:r>
            <a:endParaRPr sz="1100"/>
          </a:p>
          <a:p>
            <a:pPr indent="-342900" lvl="0" marL="457200" rtl="0" algn="l">
              <a:spcBef>
                <a:spcPts val="1200"/>
              </a:spcBef>
              <a:spcAft>
                <a:spcPts val="0"/>
              </a:spcAft>
              <a:buSzPts val="1800"/>
              <a:buChar char="●"/>
            </a:pPr>
            <a:r>
              <a:rPr b="1" lang="en"/>
              <a:t>Anna Striker</a:t>
            </a:r>
            <a:endParaRPr b="1"/>
          </a:p>
          <a:p>
            <a:pPr indent="-184150" lvl="1" marL="742950" rtl="0" algn="l">
              <a:spcBef>
                <a:spcPts val="0"/>
              </a:spcBef>
              <a:spcAft>
                <a:spcPts val="0"/>
              </a:spcAft>
              <a:buSzPts val="1100"/>
              <a:buChar char="○"/>
            </a:pPr>
            <a:r>
              <a:rPr lang="en" sz="1100"/>
              <a:t>Shared Print Operations &amp; Collections Analyst</a:t>
            </a:r>
            <a:endParaRPr sz="1100"/>
          </a:p>
          <a:p>
            <a:pPr indent="0" lvl="0" marL="742950" rtl="0" algn="l">
              <a:spcBef>
                <a:spcPts val="0"/>
              </a:spcBef>
              <a:spcAft>
                <a:spcPts val="0"/>
              </a:spcAft>
              <a:buNone/>
            </a:pPr>
            <a:r>
              <a:rPr lang="en" sz="1100"/>
              <a:t>California Digital Library (CDL) </a:t>
            </a:r>
            <a:r>
              <a:rPr lang="en" sz="1100"/>
              <a:t>/ </a:t>
            </a:r>
            <a:r>
              <a:rPr lang="en" sz="1100"/>
              <a:t>WEST</a:t>
            </a:r>
            <a:endParaRPr sz="1100"/>
          </a:p>
          <a:p>
            <a:pPr indent="-342900" lvl="0" marL="457200" rtl="0" algn="l">
              <a:spcBef>
                <a:spcPts val="1200"/>
              </a:spcBef>
              <a:spcAft>
                <a:spcPts val="0"/>
              </a:spcAft>
              <a:buSzPts val="1800"/>
              <a:buChar char="●"/>
            </a:pPr>
            <a:r>
              <a:rPr b="1" lang="en"/>
              <a:t>Louise White</a:t>
            </a:r>
            <a:endParaRPr b="1"/>
          </a:p>
          <a:p>
            <a:pPr indent="-184150" lvl="1" marL="742950" rtl="0" algn="l">
              <a:spcBef>
                <a:spcPts val="0"/>
              </a:spcBef>
              <a:spcAft>
                <a:spcPts val="0"/>
              </a:spcAft>
              <a:buSzPts val="1100"/>
              <a:buChar char="○"/>
            </a:pPr>
            <a:r>
              <a:rPr lang="en" sz="1100"/>
              <a:t>Project Manager</a:t>
            </a:r>
            <a:endParaRPr sz="1100"/>
          </a:p>
          <a:p>
            <a:pPr indent="0" lvl="0" marL="742950" rtl="0" algn="l">
              <a:spcBef>
                <a:spcPts val="0"/>
              </a:spcBef>
              <a:spcAft>
                <a:spcPts val="0"/>
              </a:spcAft>
              <a:buNone/>
            </a:pPr>
            <a:r>
              <a:rPr lang="en" sz="1100"/>
              <a:t>Keep@Downsview</a:t>
            </a:r>
            <a:endParaRPr sz="1100"/>
          </a:p>
          <a:p>
            <a:pPr indent="-342900" lvl="0" marL="457200" rtl="0" algn="l">
              <a:spcBef>
                <a:spcPts val="1200"/>
              </a:spcBef>
              <a:spcAft>
                <a:spcPts val="0"/>
              </a:spcAft>
              <a:buSzPts val="1800"/>
              <a:buChar char="●"/>
            </a:pPr>
            <a:r>
              <a:rPr b="1" lang="en"/>
              <a:t>Marie Waltz</a:t>
            </a:r>
            <a:endParaRPr b="1"/>
          </a:p>
          <a:p>
            <a:pPr indent="-184150" lvl="1" marL="742950" rtl="0" algn="l">
              <a:spcBef>
                <a:spcPts val="0"/>
              </a:spcBef>
              <a:spcAft>
                <a:spcPts val="0"/>
              </a:spcAft>
              <a:buSzPts val="1100"/>
              <a:buChar char="○"/>
            </a:pPr>
            <a:r>
              <a:rPr lang="en" sz="1100"/>
              <a:t>Head of Access Initiatives &amp; Collections Care</a:t>
            </a:r>
            <a:endParaRPr sz="1100"/>
          </a:p>
          <a:p>
            <a:pPr indent="0" lvl="0" marL="742950" rtl="0" algn="l">
              <a:spcBef>
                <a:spcPts val="0"/>
              </a:spcBef>
              <a:spcAft>
                <a:spcPts val="1200"/>
              </a:spcAft>
              <a:buNone/>
            </a:pPr>
            <a:r>
              <a:rPr lang="en" sz="1100"/>
              <a:t>Center for Research Libraries (CRL)</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Scope of work</a:t>
            </a:r>
            <a:endParaRPr/>
          </a:p>
        </p:txBody>
      </p:sp>
      <p:sp>
        <p:nvSpPr>
          <p:cNvPr id="83" name="Google Shape;83;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Interviews with practitioners</a:t>
            </a:r>
            <a:endParaRPr/>
          </a:p>
          <a:p>
            <a:pPr indent="-317500" lvl="1" marL="914400" rtl="0" algn="l">
              <a:spcBef>
                <a:spcPts val="0"/>
              </a:spcBef>
              <a:spcAft>
                <a:spcPts val="0"/>
              </a:spcAft>
              <a:buSzPts val="1400"/>
              <a:buChar char="○"/>
            </a:pPr>
            <a:r>
              <a:rPr lang="en"/>
              <a:t>4 months (March-June)</a:t>
            </a:r>
            <a:endParaRPr/>
          </a:p>
          <a:p>
            <a:pPr indent="-317500" lvl="1" marL="914400" rtl="0" algn="l">
              <a:spcBef>
                <a:spcPts val="0"/>
              </a:spcBef>
              <a:spcAft>
                <a:spcPts val="0"/>
              </a:spcAft>
              <a:buSzPts val="1400"/>
              <a:buChar char="○"/>
            </a:pPr>
            <a:r>
              <a:rPr lang="en"/>
              <a:t>~30 minutes each</a:t>
            </a:r>
            <a:endParaRPr/>
          </a:p>
          <a:p>
            <a:pPr indent="-317500" lvl="1" marL="914400" rtl="0" algn="l">
              <a:spcBef>
                <a:spcPts val="0"/>
              </a:spcBef>
              <a:spcAft>
                <a:spcPts val="0"/>
              </a:spcAft>
              <a:buSzPts val="1400"/>
              <a:buChar char="○"/>
            </a:pPr>
            <a:r>
              <a:rPr lang="en"/>
              <a:t>15 individuals </a:t>
            </a:r>
            <a:endParaRPr/>
          </a:p>
          <a:p>
            <a:pPr indent="-317500" lvl="1" marL="914400" rtl="0" algn="l">
              <a:spcBef>
                <a:spcPts val="0"/>
              </a:spcBef>
              <a:spcAft>
                <a:spcPts val="0"/>
              </a:spcAft>
              <a:buSzPts val="1400"/>
              <a:buChar char="○"/>
            </a:pPr>
            <a:r>
              <a:rPr lang="en"/>
              <a:t>14 institutions</a:t>
            </a:r>
            <a:endParaRPr/>
          </a:p>
          <a:p>
            <a:pPr indent="-317500" lvl="1" marL="914400" rtl="0" algn="l">
              <a:spcBef>
                <a:spcPts val="0"/>
              </a:spcBef>
              <a:spcAft>
                <a:spcPts val="0"/>
              </a:spcAft>
              <a:buSzPts val="1400"/>
              <a:buChar char="○"/>
            </a:pPr>
            <a:r>
              <a:rPr lang="en"/>
              <a:t>8 different shared print programs (monographs and serials)</a:t>
            </a:r>
            <a:endParaRPr/>
          </a:p>
          <a:p>
            <a:pPr indent="-342900" lvl="0" marL="457200" rtl="0" algn="l">
              <a:spcBef>
                <a:spcPts val="0"/>
              </a:spcBef>
              <a:spcAft>
                <a:spcPts val="0"/>
              </a:spcAft>
              <a:buSzPts val="1800"/>
              <a:buChar char="●"/>
            </a:pPr>
            <a:r>
              <a:rPr lang="en"/>
              <a:t>Synthesize findings</a:t>
            </a:r>
            <a:endParaRPr/>
          </a:p>
          <a:p>
            <a:pPr indent="-317500" lvl="1" marL="914400" rtl="0" algn="l">
              <a:spcBef>
                <a:spcPts val="0"/>
              </a:spcBef>
              <a:spcAft>
                <a:spcPts val="0"/>
              </a:spcAft>
              <a:buSzPts val="1400"/>
              <a:buChar char="○"/>
            </a:pPr>
            <a:r>
              <a:rPr lang="en"/>
              <a:t>Pain points, successes, lessons learned</a:t>
            </a:r>
            <a:endParaRPr/>
          </a:p>
          <a:p>
            <a:pPr indent="-342900" lvl="0" marL="457200" rtl="0" algn="l">
              <a:spcBef>
                <a:spcPts val="0"/>
              </a:spcBef>
              <a:spcAft>
                <a:spcPts val="0"/>
              </a:spcAft>
              <a:buSzPts val="1800"/>
              <a:buChar char="●"/>
            </a:pPr>
            <a:r>
              <a:rPr lang="en"/>
              <a:t>Deliverables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Matrix</a:t>
            </a:r>
            <a:endParaRPr/>
          </a:p>
        </p:txBody>
      </p:sp>
      <p:sp>
        <p:nvSpPr>
          <p:cNvPr id="89" name="Google Shape;89;p1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sz="1400"/>
              <a:t>3 project phases</a:t>
            </a:r>
            <a:endParaRPr sz="1400"/>
          </a:p>
          <a:p>
            <a:pPr indent="-304800" lvl="1" marL="914400" rtl="0" algn="l">
              <a:spcBef>
                <a:spcPts val="0"/>
              </a:spcBef>
              <a:spcAft>
                <a:spcPts val="0"/>
              </a:spcAft>
              <a:buSzPts val="1200"/>
              <a:buChar char="○"/>
            </a:pPr>
            <a:r>
              <a:rPr lang="en"/>
              <a:t>Evaluation</a:t>
            </a:r>
            <a:endParaRPr/>
          </a:p>
          <a:p>
            <a:pPr indent="-304800" lvl="1" marL="914400" rtl="0" algn="l">
              <a:spcBef>
                <a:spcPts val="0"/>
              </a:spcBef>
              <a:spcAft>
                <a:spcPts val="0"/>
              </a:spcAft>
              <a:buSzPts val="1200"/>
              <a:buChar char="○"/>
            </a:pPr>
            <a:r>
              <a:rPr lang="en"/>
              <a:t>Planning</a:t>
            </a:r>
            <a:endParaRPr/>
          </a:p>
          <a:p>
            <a:pPr indent="-304800" lvl="1" marL="914400" rtl="0" algn="l">
              <a:spcBef>
                <a:spcPts val="0"/>
              </a:spcBef>
              <a:spcAft>
                <a:spcPts val="0"/>
              </a:spcAft>
              <a:buSzPts val="1200"/>
              <a:buChar char="○"/>
            </a:pPr>
            <a:r>
              <a:rPr lang="en"/>
              <a:t>Implementation</a:t>
            </a:r>
            <a:endParaRPr/>
          </a:p>
          <a:p>
            <a:pPr indent="-317500" lvl="0" marL="457200" rtl="0" algn="l">
              <a:spcBef>
                <a:spcPts val="0"/>
              </a:spcBef>
              <a:spcAft>
                <a:spcPts val="0"/>
              </a:spcAft>
              <a:buSzPts val="1400"/>
              <a:buChar char="●"/>
            </a:pPr>
            <a:r>
              <a:rPr lang="en" sz="1400"/>
              <a:t>3 communication categories</a:t>
            </a:r>
            <a:endParaRPr sz="1400"/>
          </a:p>
          <a:p>
            <a:pPr indent="-304800" lvl="1" marL="914400" rtl="0" algn="l">
              <a:spcBef>
                <a:spcPts val="0"/>
              </a:spcBef>
              <a:spcAft>
                <a:spcPts val="0"/>
              </a:spcAft>
              <a:buSzPts val="1200"/>
              <a:buChar char="○"/>
            </a:pPr>
            <a:r>
              <a:rPr lang="en"/>
              <a:t>Always</a:t>
            </a:r>
            <a:endParaRPr/>
          </a:p>
          <a:p>
            <a:pPr indent="-304800" lvl="1" marL="914400" rtl="0" algn="l">
              <a:spcBef>
                <a:spcPts val="0"/>
              </a:spcBef>
              <a:spcAft>
                <a:spcPts val="0"/>
              </a:spcAft>
              <a:buSzPts val="1200"/>
              <a:buChar char="○"/>
            </a:pPr>
            <a:r>
              <a:rPr lang="en"/>
              <a:t>If possible</a:t>
            </a:r>
            <a:endParaRPr/>
          </a:p>
          <a:p>
            <a:pPr indent="-304800" lvl="1" marL="914400" rtl="0" algn="l">
              <a:spcBef>
                <a:spcPts val="0"/>
              </a:spcBef>
              <a:spcAft>
                <a:spcPts val="0"/>
              </a:spcAft>
              <a:buSzPts val="1200"/>
              <a:buChar char="○"/>
            </a:pPr>
            <a:r>
              <a:rPr lang="en"/>
              <a:t>Try to avoid</a:t>
            </a:r>
            <a:endParaRPr/>
          </a:p>
        </p:txBody>
      </p:sp>
      <p:pic>
        <p:nvPicPr>
          <p:cNvPr id="90" name="Google Shape;90;p17"/>
          <p:cNvPicPr preferRelativeResize="0"/>
          <p:nvPr/>
        </p:nvPicPr>
        <p:blipFill>
          <a:blip r:embed="rId3">
            <a:alphaModFix/>
          </a:blip>
          <a:stretch>
            <a:fillRect/>
          </a:stretch>
        </p:blipFill>
        <p:spPr>
          <a:xfrm>
            <a:off x="3747950" y="152399"/>
            <a:ext cx="4993708" cy="4838702"/>
          </a:xfrm>
          <a:prstGeom prst="rect">
            <a:avLst/>
          </a:prstGeom>
          <a:noFill/>
          <a:ln cap="flat" cmpd="sng" w="9525">
            <a:solidFill>
              <a:srgbClr val="999999"/>
            </a:solidFill>
            <a:prstDash val="solid"/>
            <a:round/>
            <a:headEnd len="sm" w="sm" type="none"/>
            <a:tailEnd len="sm" w="sm"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FAQ</a:t>
            </a:r>
            <a:endParaRPr/>
          </a:p>
        </p:txBody>
      </p:sp>
      <p:sp>
        <p:nvSpPr>
          <p:cNvPr id="96" name="Google Shape;96;p18"/>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sz="1400"/>
              <a:t>Frequently asked user questions/comments</a:t>
            </a:r>
            <a:endParaRPr sz="1400"/>
          </a:p>
          <a:p>
            <a:pPr indent="-317500" lvl="0" marL="457200" rtl="0" algn="l">
              <a:spcBef>
                <a:spcPts val="0"/>
              </a:spcBef>
              <a:spcAft>
                <a:spcPts val="0"/>
              </a:spcAft>
              <a:buSzPts val="1400"/>
              <a:buChar char="●"/>
            </a:pPr>
            <a:r>
              <a:rPr lang="en" sz="1400"/>
              <a:t>What to consider when answering	</a:t>
            </a:r>
            <a:endParaRPr sz="1400"/>
          </a:p>
          <a:p>
            <a:pPr indent="-317500" lvl="0" marL="457200" rtl="0" algn="l">
              <a:spcBef>
                <a:spcPts val="0"/>
              </a:spcBef>
              <a:spcAft>
                <a:spcPts val="0"/>
              </a:spcAft>
              <a:buSzPts val="1400"/>
              <a:buChar char="●"/>
            </a:pPr>
            <a:r>
              <a:rPr lang="en" sz="1400"/>
              <a:t>How to anticipate this question</a:t>
            </a:r>
            <a:endParaRPr sz="1400"/>
          </a:p>
        </p:txBody>
      </p:sp>
      <p:pic>
        <p:nvPicPr>
          <p:cNvPr id="97" name="Google Shape;97;p18"/>
          <p:cNvPicPr preferRelativeResize="0"/>
          <p:nvPr/>
        </p:nvPicPr>
        <p:blipFill>
          <a:blip r:embed="rId3">
            <a:alphaModFix/>
          </a:blip>
          <a:stretch>
            <a:fillRect/>
          </a:stretch>
        </p:blipFill>
        <p:spPr>
          <a:xfrm>
            <a:off x="3348300" y="1017392"/>
            <a:ext cx="5643300" cy="3108716"/>
          </a:xfrm>
          <a:prstGeom prst="rect">
            <a:avLst/>
          </a:prstGeom>
          <a:noFill/>
          <a:ln cap="flat" cmpd="sng" w="9525">
            <a:solidFill>
              <a:srgbClr val="999999"/>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Key takeaways from interviews</a:t>
            </a:r>
            <a:endParaRPr/>
          </a:p>
        </p:txBody>
      </p:sp>
      <p:sp>
        <p:nvSpPr>
          <p:cNvPr id="103" name="Google Shape;103;p19"/>
          <p:cNvSpPr txBox="1"/>
          <p:nvPr>
            <p:ph idx="2" type="body"/>
          </p:nvPr>
        </p:nvSpPr>
        <p:spPr>
          <a:xfrm>
            <a:off x="4572000" y="724200"/>
            <a:ext cx="42045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lang="en"/>
              <a:t>Talking about weeding with </a:t>
            </a:r>
            <a:r>
              <a:rPr lang="en"/>
              <a:t>stakeholders</a:t>
            </a:r>
            <a:r>
              <a:rPr lang="en"/>
              <a:t> can be difficult but doesn’t have to be</a:t>
            </a:r>
            <a:endParaRPr/>
          </a:p>
          <a:p>
            <a:pPr indent="-342900" lvl="0" marL="457200" rtl="0" algn="l">
              <a:spcBef>
                <a:spcPts val="0"/>
              </a:spcBef>
              <a:spcAft>
                <a:spcPts val="0"/>
              </a:spcAft>
              <a:buSzPts val="1800"/>
              <a:buChar char="●"/>
            </a:pPr>
            <a:r>
              <a:rPr lang="en"/>
              <a:t>Avoiding the topic </a:t>
            </a:r>
            <a:r>
              <a:rPr i="1" lang="en"/>
              <a:t>does not</a:t>
            </a:r>
            <a:r>
              <a:rPr lang="en"/>
              <a:t> make it easier</a:t>
            </a:r>
            <a:endParaRPr/>
          </a:p>
          <a:p>
            <a:pPr indent="-342900" lvl="0" marL="457200" rtl="0" algn="l">
              <a:spcBef>
                <a:spcPts val="0"/>
              </a:spcBef>
              <a:spcAft>
                <a:spcPts val="0"/>
              </a:spcAft>
              <a:buSzPts val="1800"/>
              <a:buChar char="●"/>
            </a:pPr>
            <a:r>
              <a:rPr lang="en"/>
              <a:t>Shared </a:t>
            </a:r>
            <a:r>
              <a:rPr lang="en"/>
              <a:t>print</a:t>
            </a:r>
            <a:r>
              <a:rPr lang="en"/>
              <a:t> connections </a:t>
            </a:r>
            <a:r>
              <a:rPr i="1" lang="en"/>
              <a:t>can </a:t>
            </a:r>
            <a:r>
              <a:rPr lang="en"/>
              <a:t>make it easier</a:t>
            </a:r>
            <a:endParaRPr/>
          </a:p>
          <a:p>
            <a:pPr indent="-342900" lvl="0" marL="457200" rtl="0" algn="l">
              <a:spcBef>
                <a:spcPts val="0"/>
              </a:spcBef>
              <a:spcAft>
                <a:spcPts val="0"/>
              </a:spcAft>
              <a:buSzPts val="1800"/>
              <a:buChar char="●"/>
            </a:pPr>
            <a:r>
              <a:rPr lang="en"/>
              <a:t>Communication is essential, but may look different for different libraries</a:t>
            </a:r>
            <a:endParaRPr/>
          </a:p>
        </p:txBody>
      </p:sp>
      <p:sp>
        <p:nvSpPr>
          <p:cNvPr id="104" name="Google Shape;104;p1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265500" y="1209075"/>
            <a:ext cx="4045200" cy="15063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Major recommendations</a:t>
            </a:r>
            <a:endParaRPr/>
          </a:p>
        </p:txBody>
      </p:sp>
      <p:sp>
        <p:nvSpPr>
          <p:cNvPr id="110" name="Google Shape;110;p20"/>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111" name="Google Shape;111;p20"/>
          <p:cNvSpPr txBox="1"/>
          <p:nvPr>
            <p:ph idx="2" type="body"/>
          </p:nvPr>
        </p:nvSpPr>
        <p:spPr>
          <a:xfrm>
            <a:off x="4572000" y="724200"/>
            <a:ext cx="42045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lang="en"/>
              <a:t>Practice routine weeding (lifecycle of collections)</a:t>
            </a:r>
            <a:endParaRPr/>
          </a:p>
          <a:p>
            <a:pPr indent="-342900" lvl="0" marL="457200" rtl="0" algn="l">
              <a:spcBef>
                <a:spcPts val="0"/>
              </a:spcBef>
              <a:spcAft>
                <a:spcPts val="0"/>
              </a:spcAft>
              <a:buSzPts val="1800"/>
              <a:buChar char="●"/>
            </a:pPr>
            <a:r>
              <a:rPr lang="en"/>
              <a:t>Communicate early and often</a:t>
            </a:r>
            <a:endParaRPr/>
          </a:p>
          <a:p>
            <a:pPr indent="-342900" lvl="0" marL="457200" rtl="0" algn="l">
              <a:spcBef>
                <a:spcPts val="0"/>
              </a:spcBef>
              <a:spcAft>
                <a:spcPts val="0"/>
              </a:spcAft>
              <a:buSzPts val="1800"/>
              <a:buChar char="●"/>
            </a:pPr>
            <a:r>
              <a:rPr lang="en"/>
              <a:t>Contribute materials to other initiatives wherever possible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460950" y="2920950"/>
            <a:ext cx="8222100" cy="907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Thank you!</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Questions?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DDE3E6"/>
      </a:lt2>
      <a:accent1>
        <a:srgbClr val="0277BD"/>
      </a:accent1>
      <a:accent2>
        <a:srgbClr val="446F25"/>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