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Merriweather"/>
      <p:regular r:id="rId11"/>
      <p:bold r:id="rId12"/>
      <p:italic r:id="rId13"/>
      <p:boldItalic r:id="rId14"/>
    </p:embeddedFont>
    <p:embeddedFont>
      <p:font typeface="Open Sans"/>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Merriweather-regular.fntdata"/><Relationship Id="rId10" Type="http://schemas.openxmlformats.org/officeDocument/2006/relationships/slide" Target="slides/slide5.xml"/><Relationship Id="rId13" Type="http://schemas.openxmlformats.org/officeDocument/2006/relationships/font" Target="fonts/Merriweather-italic.fntdata"/><Relationship Id="rId12" Type="http://schemas.openxmlformats.org/officeDocument/2006/relationships/font" Target="fonts/Merriweather-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OpenSans-regular.fntdata"/><Relationship Id="rId14" Type="http://schemas.openxmlformats.org/officeDocument/2006/relationships/font" Target="fonts/Merriweather-boldItalic.fntdata"/><Relationship Id="rId17" Type="http://schemas.openxmlformats.org/officeDocument/2006/relationships/font" Target="fonts/OpenSans-italic.fntdata"/><Relationship Id="rId16" Type="http://schemas.openxmlformats.org/officeDocument/2006/relationships/font" Target="fonts/OpenSans-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OpenSans-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00be9bdb97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00be9bdb9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00be9bdb97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00be9bdb97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00be9bdb97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00be9bdb97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00be9bdb97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00be9bdb97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a:solidFill>
                  <a:schemeClr val="dk1"/>
                </a:solidFill>
                <a:latin typeface="Calibri"/>
                <a:ea typeface="Calibri"/>
                <a:cs typeface="Calibri"/>
                <a:sym typeface="Calibri"/>
              </a:rPr>
              <a:t>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dex Data ReShar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3" name="Google Shape;13;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2"/>
          <p:cNvSpPr txBox="1"/>
          <p:nvPr>
            <p:ph idx="12" type="sldNum"/>
          </p:nvPr>
        </p:nvSpPr>
        <p:spPr>
          <a:xfrm>
            <a:off x="4297658" y="472126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p11"/>
          <p:cNvSpPr txBox="1"/>
          <p:nvPr>
            <p:ph idx="12" type="sldNum"/>
          </p:nvPr>
        </p:nvSpPr>
        <p:spPr>
          <a:xfrm>
            <a:off x="4297658" y="472126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4297658" y="472126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 name="Google Shape;17;p3"/>
          <p:cNvSpPr txBox="1"/>
          <p:nvPr>
            <p:ph idx="12" type="sldNum"/>
          </p:nvPr>
        </p:nvSpPr>
        <p:spPr>
          <a:xfrm>
            <a:off x="4297658" y="472126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4"/>
          <p:cNvSpPr txBox="1"/>
          <p:nvPr>
            <p:ph idx="12" type="sldNum"/>
          </p:nvPr>
        </p:nvSpPr>
        <p:spPr>
          <a:xfrm>
            <a:off x="4297658" y="472126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4297658" y="472126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6"/>
          <p:cNvSpPr txBox="1"/>
          <p:nvPr>
            <p:ph idx="12" type="sldNum"/>
          </p:nvPr>
        </p:nvSpPr>
        <p:spPr>
          <a:xfrm>
            <a:off x="4297658" y="472126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7"/>
          <p:cNvSpPr txBox="1"/>
          <p:nvPr>
            <p:ph idx="12" type="sldNum"/>
          </p:nvPr>
        </p:nvSpPr>
        <p:spPr>
          <a:xfrm>
            <a:off x="4297658" y="472126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6" name="Google Shape;36;p8"/>
          <p:cNvSpPr txBox="1"/>
          <p:nvPr>
            <p:ph idx="12" type="sldNum"/>
          </p:nvPr>
        </p:nvSpPr>
        <p:spPr>
          <a:xfrm>
            <a:off x="4297658" y="472126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0" name="Google Shape;40;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2" name="Google Shape;42;p9"/>
          <p:cNvSpPr txBox="1"/>
          <p:nvPr>
            <p:ph idx="12" type="sldNum"/>
          </p:nvPr>
        </p:nvSpPr>
        <p:spPr>
          <a:xfrm>
            <a:off x="4297658" y="472126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5" name="Google Shape;45;p10"/>
          <p:cNvSpPr txBox="1"/>
          <p:nvPr>
            <p:ph idx="12" type="sldNum"/>
          </p:nvPr>
        </p:nvSpPr>
        <p:spPr>
          <a:xfrm>
            <a:off x="4297658" y="472126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3.png"/><Relationship Id="rId2" Type="http://schemas.openxmlformats.org/officeDocument/2006/relationships/hyperlink" Target="http://www.projectreshare.org" TargetMode="External"/><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4297658" y="472126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
            <a:alphaModFix/>
          </a:blip>
          <a:stretch>
            <a:fillRect/>
          </a:stretch>
        </p:blipFill>
        <p:spPr>
          <a:xfrm>
            <a:off x="7881179" y="4568875"/>
            <a:ext cx="1139972" cy="501575"/>
          </a:xfrm>
          <a:prstGeom prst="rect">
            <a:avLst/>
          </a:prstGeom>
          <a:noFill/>
          <a:ln>
            <a:noFill/>
          </a:ln>
        </p:spPr>
      </p:pic>
      <p:sp>
        <p:nvSpPr>
          <p:cNvPr id="10" name="Google Shape;10;p1"/>
          <p:cNvSpPr txBox="1"/>
          <p:nvPr/>
        </p:nvSpPr>
        <p:spPr>
          <a:xfrm>
            <a:off x="83200" y="4872625"/>
            <a:ext cx="3620700" cy="18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u="sng">
                <a:solidFill>
                  <a:schemeClr val="hlink"/>
                </a:solidFill>
                <a:latin typeface="Open Sans"/>
                <a:ea typeface="Open Sans"/>
                <a:cs typeface="Open Sans"/>
                <a:sym typeface="Open Sans"/>
                <a:hlinkClick r:id="rId2"/>
              </a:rPr>
              <a:t>www.projectreshare.org</a:t>
            </a:r>
            <a:endParaRPr sz="900">
              <a:latin typeface="Open Sans"/>
              <a:ea typeface="Open Sans"/>
              <a:cs typeface="Open Sans"/>
              <a:sym typeface="Open Sans"/>
            </a:endParaRPr>
          </a:p>
          <a:p>
            <a:pPr indent="0" lvl="0" marL="0" rtl="0" algn="l">
              <a:spcBef>
                <a:spcPts val="0"/>
              </a:spcBef>
              <a:spcAft>
                <a:spcPts val="0"/>
              </a:spcAft>
              <a:buNone/>
            </a:pPr>
            <a:r>
              <a:t/>
            </a:r>
            <a:endParaRPr sz="900">
              <a:latin typeface="Open Sans"/>
              <a:ea typeface="Open Sans"/>
              <a:cs typeface="Open Sans"/>
              <a:sym typeface="Open Sans"/>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ww.folio.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744575"/>
            <a:ext cx="8520600" cy="498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Project ReShare’s Reservoir</a:t>
            </a:r>
            <a:endParaRPr/>
          </a:p>
        </p:txBody>
      </p:sp>
      <p:pic>
        <p:nvPicPr>
          <p:cNvPr id="57" name="Google Shape;57;p13"/>
          <p:cNvPicPr preferRelativeResize="0"/>
          <p:nvPr/>
        </p:nvPicPr>
        <p:blipFill>
          <a:blip r:embed="rId3">
            <a:alphaModFix/>
          </a:blip>
          <a:stretch>
            <a:fillRect/>
          </a:stretch>
        </p:blipFill>
        <p:spPr>
          <a:xfrm>
            <a:off x="1876450" y="1288125"/>
            <a:ext cx="5391107" cy="35958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832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 (very) </a:t>
            </a:r>
            <a:r>
              <a:rPr lang="en"/>
              <a:t>Brief</a:t>
            </a:r>
            <a:r>
              <a:rPr lang="en"/>
              <a:t> History of ReShare’s Shared Inventory Module</a:t>
            </a:r>
            <a:endParaRPr/>
          </a:p>
        </p:txBody>
      </p:sp>
      <p:sp>
        <p:nvSpPr>
          <p:cNvPr id="63" name="Google Shape;63;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Shared inventory and consortial discovery were important to ReShare from the beginning</a:t>
            </a:r>
            <a:endParaRPr/>
          </a:p>
          <a:p>
            <a:pPr indent="-342900" lvl="0" marL="457200" rtl="0" algn="l">
              <a:spcBef>
                <a:spcPts val="0"/>
              </a:spcBef>
              <a:spcAft>
                <a:spcPts val="0"/>
              </a:spcAft>
              <a:buSzPts val="1800"/>
              <a:buChar char="●"/>
            </a:pPr>
            <a:r>
              <a:rPr lang="en">
                <a:highlight>
                  <a:srgbClr val="FFFFFF"/>
                </a:highlight>
              </a:rPr>
              <a:t>The 2021 ReShare Returnables launches at PALCI and ConnectNY went live with </a:t>
            </a:r>
            <a:r>
              <a:rPr lang="en">
                <a:highlight>
                  <a:srgbClr val="FFFFFF"/>
                </a:highlight>
                <a:uFill>
                  <a:noFill/>
                </a:uFill>
                <a:hlinkClick r:id="rId3"/>
              </a:rPr>
              <a:t>FOLIO</a:t>
            </a:r>
            <a:r>
              <a:rPr lang="en">
                <a:highlight>
                  <a:srgbClr val="FFFFFF"/>
                </a:highlight>
              </a:rPr>
              <a:t>’s Inventory module as the basis for the ReShare Shared Inventory Module</a:t>
            </a:r>
            <a:endParaRPr>
              <a:highlight>
                <a:srgbClr val="FFFFFF"/>
              </a:highlight>
            </a:endParaRPr>
          </a:p>
          <a:p>
            <a:pPr indent="-342900" lvl="1" marL="914400" rtl="0" algn="l">
              <a:spcBef>
                <a:spcPts val="0"/>
              </a:spcBef>
              <a:spcAft>
                <a:spcPts val="0"/>
              </a:spcAft>
              <a:buSzPts val="1800"/>
              <a:buChar char="○"/>
            </a:pPr>
            <a:r>
              <a:rPr lang="en" sz="1800">
                <a:highlight>
                  <a:srgbClr val="FFFFFF"/>
                </a:highlight>
              </a:rPr>
              <a:t>Less flexible, slow to reindex, not very agile</a:t>
            </a:r>
            <a:endParaRPr sz="1800">
              <a:highlight>
                <a:srgbClr val="FFFFFF"/>
              </a:highlight>
            </a:endParaRPr>
          </a:p>
          <a:p>
            <a:pPr indent="0" lvl="0" marL="914400" rtl="0" algn="l">
              <a:spcBef>
                <a:spcPts val="1200"/>
              </a:spcBef>
              <a:spcAft>
                <a:spcPts val="1200"/>
              </a:spcAft>
              <a:buNone/>
            </a:pPr>
            <a:r>
              <a:t/>
            </a:r>
            <a:endParaRPr sz="1200">
              <a:solidFill>
                <a:srgbClr val="1A1A1A"/>
              </a:solidFill>
              <a:highlight>
                <a:srgbClr val="FFFFFF"/>
              </a:highlight>
              <a:latin typeface="Merriweather"/>
              <a:ea typeface="Merriweather"/>
              <a:cs typeface="Merriweather"/>
              <a:sym typeface="Merriweathe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to do?</a:t>
            </a:r>
            <a:endParaRPr/>
          </a:p>
        </p:txBody>
      </p:sp>
      <p:sp>
        <p:nvSpPr>
          <p:cNvPr id="69" name="Google Shape;69;p15"/>
          <p:cNvSpPr txBox="1"/>
          <p:nvPr>
            <p:ph idx="1" type="body"/>
          </p:nvPr>
        </p:nvSpPr>
        <p:spPr>
          <a:xfrm>
            <a:off x="5787775" y="863550"/>
            <a:ext cx="3192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200">
                <a:solidFill>
                  <a:srgbClr val="1A1A1A"/>
                </a:solidFill>
                <a:highlight>
                  <a:srgbClr val="FFFFFF"/>
                </a:highlight>
                <a:latin typeface="Merriweather"/>
                <a:ea typeface="Merriweather"/>
                <a:cs typeface="Merriweather"/>
                <a:sym typeface="Merriweather"/>
              </a:rPr>
              <a:t>“Because ReShare was intended to be modular from the start, it was possible for Project ReShare and Index Data to be responsive to the needs of the community and update the infrastructure behind the Shared Inventory.”</a:t>
            </a:r>
            <a:endParaRPr sz="1200">
              <a:solidFill>
                <a:srgbClr val="1A1A1A"/>
              </a:solidFill>
              <a:highlight>
                <a:srgbClr val="FFFFFF"/>
              </a:highlight>
              <a:latin typeface="Merriweather"/>
              <a:ea typeface="Merriweather"/>
              <a:cs typeface="Merriweather"/>
              <a:sym typeface="Merriweather"/>
            </a:endParaRPr>
          </a:p>
          <a:p>
            <a:pPr indent="0" lvl="0" marL="0" rtl="0" algn="l">
              <a:spcBef>
                <a:spcPts val="1200"/>
              </a:spcBef>
              <a:spcAft>
                <a:spcPts val="0"/>
              </a:spcAft>
              <a:buClr>
                <a:schemeClr val="dk1"/>
              </a:buClr>
              <a:buSzPts val="1100"/>
              <a:buFont typeface="Arial"/>
              <a:buNone/>
            </a:pPr>
            <a:r>
              <a:t/>
            </a:r>
            <a:endParaRPr sz="1200">
              <a:solidFill>
                <a:srgbClr val="1A1A1A"/>
              </a:solidFill>
              <a:highlight>
                <a:srgbClr val="FFFFFF"/>
              </a:highlight>
              <a:latin typeface="Merriweather"/>
              <a:ea typeface="Merriweather"/>
              <a:cs typeface="Merriweather"/>
              <a:sym typeface="Merriweather"/>
            </a:endParaRPr>
          </a:p>
          <a:p>
            <a:pPr indent="0" lvl="0" marL="0" rtl="0" algn="l">
              <a:spcBef>
                <a:spcPts val="1200"/>
              </a:spcBef>
              <a:spcAft>
                <a:spcPts val="0"/>
              </a:spcAft>
              <a:buClr>
                <a:schemeClr val="dk1"/>
              </a:buClr>
              <a:buSzPts val="1100"/>
              <a:buFont typeface="Arial"/>
              <a:buNone/>
            </a:pPr>
            <a:r>
              <a:t/>
            </a:r>
            <a:endParaRPr sz="1200">
              <a:solidFill>
                <a:srgbClr val="1A1A1A"/>
              </a:solidFill>
              <a:highlight>
                <a:srgbClr val="FFFFFF"/>
              </a:highlight>
              <a:latin typeface="Merriweather"/>
              <a:ea typeface="Merriweather"/>
              <a:cs typeface="Merriweather"/>
              <a:sym typeface="Merriweather"/>
            </a:endParaRPr>
          </a:p>
          <a:p>
            <a:pPr indent="0" lvl="0" marL="0" rtl="0" algn="l">
              <a:spcBef>
                <a:spcPts val="1200"/>
              </a:spcBef>
              <a:spcAft>
                <a:spcPts val="1200"/>
              </a:spcAft>
              <a:buNone/>
            </a:pPr>
            <a:r>
              <a:t/>
            </a:r>
            <a:endParaRPr sz="1200">
              <a:solidFill>
                <a:srgbClr val="1A1A1A"/>
              </a:solidFill>
              <a:highlight>
                <a:srgbClr val="FFFFFF"/>
              </a:highlight>
              <a:latin typeface="Merriweather"/>
              <a:ea typeface="Merriweather"/>
              <a:cs typeface="Merriweather"/>
              <a:sym typeface="Merriweather"/>
            </a:endParaRPr>
          </a:p>
        </p:txBody>
      </p:sp>
      <p:pic>
        <p:nvPicPr>
          <p:cNvPr id="70" name="Google Shape;70;p15"/>
          <p:cNvPicPr preferRelativeResize="0"/>
          <p:nvPr/>
        </p:nvPicPr>
        <p:blipFill>
          <a:blip r:embed="rId3">
            <a:alphaModFix/>
          </a:blip>
          <a:stretch>
            <a:fillRect/>
          </a:stretch>
        </p:blipFill>
        <p:spPr>
          <a:xfrm>
            <a:off x="278200" y="1049100"/>
            <a:ext cx="5364523" cy="3579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Introducing</a:t>
            </a:r>
            <a:r>
              <a:rPr lang="en"/>
              <a:t> Reservoir</a:t>
            </a:r>
            <a:endParaRPr/>
          </a:p>
        </p:txBody>
      </p:sp>
      <p:sp>
        <p:nvSpPr>
          <p:cNvPr id="76" name="Google Shape;76;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Mod-meta-storage → Reservoir!</a:t>
            </a:r>
            <a:endParaRPr/>
          </a:p>
          <a:p>
            <a:pPr indent="-342900" lvl="0" marL="457200" rtl="0" algn="l">
              <a:spcBef>
                <a:spcPts val="0"/>
              </a:spcBef>
              <a:spcAft>
                <a:spcPts val="0"/>
              </a:spcAft>
              <a:buSzPts val="1800"/>
              <a:buChar char="●"/>
            </a:pPr>
            <a:r>
              <a:rPr lang="en"/>
              <a:t>Designed in response to inefficiencies </a:t>
            </a:r>
            <a:r>
              <a:rPr lang="en"/>
              <a:t>discovered in live environments and to support BorrowDirect implementation of ReShare</a:t>
            </a:r>
            <a:endParaRPr/>
          </a:p>
          <a:p>
            <a:pPr indent="-317500" lvl="1" marL="914400" rtl="0" algn="l">
              <a:spcBef>
                <a:spcPts val="0"/>
              </a:spcBef>
              <a:spcAft>
                <a:spcPts val="0"/>
              </a:spcAft>
              <a:buSzPts val="1400"/>
              <a:buChar char="○"/>
            </a:pPr>
            <a:r>
              <a:rPr lang="en"/>
              <a:t>Ivy Plus Library Confederation (IPLC) Platform for Open Data (POD)</a:t>
            </a:r>
            <a:endParaRPr/>
          </a:p>
          <a:p>
            <a:pPr indent="-342900" lvl="0" marL="457200" rtl="0" algn="l">
              <a:spcBef>
                <a:spcPts val="0"/>
              </a:spcBef>
              <a:spcAft>
                <a:spcPts val="0"/>
              </a:spcAft>
              <a:buSzPts val="1800"/>
              <a:buChar char="●"/>
            </a:pPr>
            <a:r>
              <a:rPr lang="en"/>
              <a:t>Cluster now, Merge later</a:t>
            </a:r>
            <a:endParaRPr/>
          </a:p>
          <a:p>
            <a:pPr indent="-317500" lvl="1" marL="914400" rtl="0" algn="l">
              <a:spcBef>
                <a:spcPts val="0"/>
              </a:spcBef>
              <a:spcAft>
                <a:spcPts val="0"/>
              </a:spcAft>
              <a:buSzPts val="1400"/>
              <a:buChar char="○"/>
            </a:pPr>
            <a:r>
              <a:rPr lang="en"/>
              <a:t>Instead of merging records as they’re imported, Reservoir stores the records separately and “clusters” them before merging</a:t>
            </a:r>
            <a:endParaRPr/>
          </a:p>
          <a:p>
            <a:pPr indent="-317500" lvl="1" marL="914400" rtl="0" algn="l">
              <a:spcBef>
                <a:spcPts val="0"/>
              </a:spcBef>
              <a:spcAft>
                <a:spcPts val="0"/>
              </a:spcAft>
              <a:buSzPts val="1400"/>
              <a:buChar char="○"/>
            </a:pPr>
            <a:r>
              <a:rPr lang="en"/>
              <a:t>Much faster, which allows for flexibility and experimentation</a:t>
            </a:r>
            <a:endParaRPr/>
          </a:p>
          <a:p>
            <a:pPr indent="0" lvl="0" marL="0" rtl="0" algn="l">
              <a:spcBef>
                <a:spcPts val="12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How’s it going and what’s next?</a:t>
            </a:r>
            <a:endParaRPr/>
          </a:p>
        </p:txBody>
      </p:sp>
      <p:sp>
        <p:nvSpPr>
          <p:cNvPr id="82" name="Google Shape;82;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Reservoir is in production at IPLC since go-live in December 2022</a:t>
            </a:r>
            <a:endParaRPr/>
          </a:p>
          <a:p>
            <a:pPr indent="-317500" lvl="1" marL="914400" rtl="0" algn="l">
              <a:spcBef>
                <a:spcPts val="0"/>
              </a:spcBef>
              <a:spcAft>
                <a:spcPts val="0"/>
              </a:spcAft>
              <a:buSzPts val="1400"/>
              <a:buChar char="○"/>
            </a:pPr>
            <a:r>
              <a:rPr lang="en"/>
              <a:t>Ingests records from POD, uses GoldRush to cluster, and feeds into VuFind </a:t>
            </a:r>
            <a:endParaRPr/>
          </a:p>
          <a:p>
            <a:pPr indent="-342900" lvl="0" marL="457200" rtl="0" algn="l">
              <a:spcBef>
                <a:spcPts val="0"/>
              </a:spcBef>
              <a:spcAft>
                <a:spcPts val="0"/>
              </a:spcAft>
              <a:buSzPts val="1800"/>
              <a:buChar char="●"/>
            </a:pPr>
            <a:r>
              <a:rPr lang="en"/>
              <a:t>PALCI has migrated to Reservoir as well</a:t>
            </a:r>
            <a:endParaRPr/>
          </a:p>
          <a:p>
            <a:pPr indent="-342900" lvl="0" marL="457200" rtl="0" algn="l">
              <a:spcBef>
                <a:spcPts val="0"/>
              </a:spcBef>
              <a:spcAft>
                <a:spcPts val="0"/>
              </a:spcAft>
              <a:buSzPts val="1800"/>
              <a:buChar char="●"/>
            </a:pPr>
            <a:r>
              <a:rPr lang="en"/>
              <a:t>Possibilities?</a:t>
            </a:r>
            <a:endParaRPr/>
          </a:p>
          <a:p>
            <a:pPr indent="-317500" lvl="1" marL="914400" rtl="0" algn="l">
              <a:spcBef>
                <a:spcPts val="0"/>
              </a:spcBef>
              <a:spcAft>
                <a:spcPts val="0"/>
              </a:spcAft>
              <a:buSzPts val="1400"/>
              <a:buChar char="○"/>
            </a:pPr>
            <a:r>
              <a:rPr lang="en"/>
              <a:t>Opportunity for other consortia to use POD in conjunction with Reservoir</a:t>
            </a:r>
            <a:endParaRPr/>
          </a:p>
          <a:p>
            <a:pPr indent="-317500" lvl="1" marL="914400" rtl="0" algn="l">
              <a:spcBef>
                <a:spcPts val="0"/>
              </a:spcBef>
              <a:spcAft>
                <a:spcPts val="0"/>
              </a:spcAft>
              <a:buSzPts val="1400"/>
              <a:buChar char="○"/>
            </a:pPr>
            <a:r>
              <a:rPr lang="en"/>
              <a:t>Uses beyond resource sharing?</a:t>
            </a:r>
            <a:endParaRPr/>
          </a:p>
          <a:p>
            <a:pPr indent="0" lvl="0" marL="0" rtl="0" algn="l">
              <a:spcBef>
                <a:spcPts val="1200"/>
              </a:spcBef>
              <a:spcAft>
                <a:spcPts val="0"/>
              </a:spcAft>
              <a:buNone/>
            </a:pPr>
            <a:r>
              <a:t/>
            </a:r>
            <a:endParaRPr/>
          </a:p>
          <a:p>
            <a:pPr indent="0" lvl="0" marL="91440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Index Data ReShare">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