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Source Sans Pro Light" panose="020B0604020202020204" charset="0"/>
      <p:regular r:id="rId17"/>
      <p:bold r:id="rId18"/>
      <p:italic r:id="rId19"/>
      <p:boldItalic r:id="rId20"/>
    </p:embeddedFont>
    <p:embeddedFont>
      <p:font typeface="Source Sans Pro" panose="020B0604020202020204" charset="0"/>
      <p:regular r:id="rId21"/>
      <p:bold r:id="rId22"/>
      <p:italic r:id="rId23"/>
      <p:boldItalic r:id="rId24"/>
    </p:embeddedFont>
    <p:embeddedFont>
      <p:font typeface="Source Sans Pro SemiBold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70705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ranklin-preview.library.upenn.edu/#catalo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5469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57e0612d7_1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57e0612d7_1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3103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57e0612d7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57e0612d7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Overall information on org # records, uploads; download conts als otracked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371408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287289a8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287289a8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https://franklin-preview.library.upenn.edu/#catalog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User name = pod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Pword = dolphin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69690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091d320018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091d320018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2272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091d320018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091d320018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Active, ongoing communication is happening via multiple pathways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POD Announce &amp; monthly reports (are sent to POD channels, ULs, and related Ivy Plus Libraries Confederation communication channels)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POD Tech calls every 2 weeks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224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dacce14e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dacce14e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3238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91d320018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091d320018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1301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ee44febb2_18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ee44febb2_18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6818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57e0612d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57e0612d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central part of the work on POD is providing the infrastructure to aggregate data and to support normalization. Despite the convergence on MARC-based bibliographic and holdings data, there are nonetheless variations in local systems and practices. Accordingly, we have been working on developing a minimum viable product for a </a:t>
            </a:r>
            <a:r>
              <a:rPr lang="en" i="1"/>
              <a:t>data lake</a:t>
            </a:r>
            <a:r>
              <a:rPr lang="en"/>
              <a:t> to support the aggregation of the data, which allows participating data providers to submit data with a minimum of upfront remediation.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By providing a platform to collect, ingest, combine, transform, and publish data, our intent is to make it significantly easier for participating institutions to work with the data in whichever way they prefer. </a:t>
            </a:r>
            <a:r>
              <a:rPr lang="en"/>
              <a:t>The POD Data Lake is intended to provide access both the original data as received from the data providers - in its “rawest form” - for institutions that want to index it as is - as well as provide data with a basic degree of normalization to make it easier to parse data like holdings information.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3048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91d32001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091d32001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7087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e09444ba4_2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e09444ba4_2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Updated version of this with actual use cases.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44019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0782830f0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0782830f0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Updated version of this with actual use cases.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2762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0782830f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0782830f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Updated version of this with actual use cases.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91059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od.stanford.ed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od.stanford.edu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hyperlink" Target="mailto:LIBpod@o365lists.upenn.edu" TargetMode="External"/><Relationship Id="rId4" Type="http://schemas.openxmlformats.org/officeDocument/2006/relationships/hyperlink" Target="https://github.com/ivplus/aggregato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learn.g2.com/what-is-a-data-lake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-431251"/>
            <a:ext cx="9143997" cy="60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35900" y="2520525"/>
            <a:ext cx="80637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Platform for Open Data</a:t>
            </a:r>
            <a:endParaRPr sz="4800"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6750" y="1601375"/>
            <a:ext cx="2016000" cy="10691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466842" y="4159500"/>
            <a:ext cx="5938500" cy="14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PAN Midwinter Forum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January 21, 2022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/>
        </p:nvSpPr>
        <p:spPr>
          <a:xfrm>
            <a:off x="265925" y="362200"/>
            <a:ext cx="43803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60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GETTING DATA INTO POD</a:t>
            </a:r>
            <a:endParaRPr sz="2400">
              <a:solidFill>
                <a:srgbClr val="0060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3894050" y="-325775"/>
            <a:ext cx="292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8" name="Google Shape;148;p22"/>
          <p:cNvSpPr/>
          <p:nvPr/>
        </p:nvSpPr>
        <p:spPr>
          <a:xfrm>
            <a:off x="18300" y="4814550"/>
            <a:ext cx="9144000" cy="338100"/>
          </a:xfrm>
          <a:prstGeom prst="rect">
            <a:avLst/>
          </a:prstGeom>
          <a:solidFill>
            <a:srgbClr val="0060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1050" y="4862887"/>
            <a:ext cx="455275" cy="24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265925" y="922775"/>
            <a:ext cx="340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 Light"/>
              <a:buChar char="●"/>
            </a:pPr>
            <a:r>
              <a:rPr lang="en" u="sng">
                <a:solidFill>
                  <a:srgbClr val="1155CC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pod.stanford.edu</a:t>
            </a:r>
            <a:r>
              <a:rPr lang="en">
                <a:solidFill>
                  <a:srgbClr val="1155CC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endParaRPr>
              <a:solidFill>
                <a:srgbClr val="1155CC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342900" lvl="0" indent="-3429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ource Sans Pro Light"/>
              <a:buChar char="●"/>
            </a:pPr>
            <a:r>
              <a:rPr lang="en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Bib, item and holdings data</a:t>
            </a:r>
            <a:endParaRPr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342900" lvl="0" indent="-3429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ource Sans Pro Light"/>
              <a:buChar char="●"/>
            </a:pPr>
            <a:r>
              <a:rPr lang="en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Upload data by</a:t>
            </a:r>
            <a:endParaRPr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914400" lvl="1" indent="-3175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Pro Light"/>
              <a:buChar char="○"/>
            </a:pPr>
            <a:r>
              <a:rPr lang="en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Dashboard</a:t>
            </a:r>
            <a:endParaRPr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914400" lvl="1" indent="-3175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Pro Light"/>
              <a:buChar char="○"/>
            </a:pPr>
            <a:r>
              <a:rPr lang="en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API</a:t>
            </a:r>
            <a:endParaRPr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914400" lvl="1" indent="-3175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Pro Light"/>
              <a:buChar char="○"/>
            </a:pPr>
            <a:r>
              <a:rPr lang="en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Remote URL</a:t>
            </a:r>
            <a:endParaRPr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lvl="0" indent="-3429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Source Sans Pro Light"/>
              <a:buChar char="●"/>
            </a:pPr>
            <a:r>
              <a:rPr lang="en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Support for </a:t>
            </a:r>
            <a:endParaRPr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914400" lvl="1" indent="-3175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Pro Light"/>
              <a:buChar char="○"/>
            </a:pPr>
            <a:r>
              <a:rPr lang="en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Full data dump</a:t>
            </a:r>
            <a:endParaRPr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914400" lvl="1" indent="-3175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Source Sans Pro Light"/>
              <a:buChar char="○"/>
            </a:pPr>
            <a:r>
              <a:rPr lang="en">
                <a:solidFill>
                  <a:srgbClr val="000000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Incremental changes</a:t>
            </a:r>
            <a:endParaRPr sz="1700">
              <a:solidFill>
                <a:srgbClr val="000000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4503650" y="362200"/>
            <a:ext cx="52716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60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 PROFILING TOOLS</a:t>
            </a:r>
            <a:endParaRPr sz="2400">
              <a:solidFill>
                <a:srgbClr val="0060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1"/>
          </p:nvPr>
        </p:nvSpPr>
        <p:spPr>
          <a:xfrm>
            <a:off x="4712825" y="968800"/>
            <a:ext cx="2764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 Light"/>
              <a:buChar char="●"/>
            </a:pPr>
            <a:r>
              <a:rPr lang="en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Summary information (inclusion of 001s, multilingual data, holdings)</a:t>
            </a:r>
            <a:endParaRPr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lvl="0" indent="-3429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 Light"/>
              <a:buChar char="●"/>
            </a:pPr>
            <a:r>
              <a:rPr lang="en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Histogram of MARC field and subfield occurrence</a:t>
            </a:r>
            <a:endParaRPr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lvl="0" indent="-3429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 Light"/>
              <a:buChar char="●"/>
            </a:pPr>
            <a:r>
              <a:rPr lang="en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Listing of non-standard field usage</a:t>
            </a:r>
            <a:endParaRPr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/>
          <p:nvPr/>
        </p:nvSpPr>
        <p:spPr>
          <a:xfrm>
            <a:off x="265925" y="362200"/>
            <a:ext cx="52716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60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STATISTICS</a:t>
            </a:r>
            <a:endParaRPr sz="2400">
              <a:solidFill>
                <a:srgbClr val="0060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3894050" y="-325775"/>
            <a:ext cx="292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9" name="Google Shape;159;p23"/>
          <p:cNvSpPr/>
          <p:nvPr/>
        </p:nvSpPr>
        <p:spPr>
          <a:xfrm>
            <a:off x="18300" y="4814550"/>
            <a:ext cx="9144000" cy="338100"/>
          </a:xfrm>
          <a:prstGeom prst="rect">
            <a:avLst/>
          </a:prstGeom>
          <a:solidFill>
            <a:srgbClr val="0060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1050" y="4862887"/>
            <a:ext cx="455275" cy="24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3325" y="968800"/>
            <a:ext cx="5157718" cy="354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925" y="968800"/>
            <a:ext cx="3059610" cy="354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/>
        </p:nvSpPr>
        <p:spPr>
          <a:xfrm>
            <a:off x="265925" y="362200"/>
            <a:ext cx="37158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60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FRANKLIN DEMO</a:t>
            </a:r>
            <a:endParaRPr sz="2400">
              <a:solidFill>
                <a:srgbClr val="0060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8" name="Google Shape;168;p24"/>
          <p:cNvSpPr txBox="1"/>
          <p:nvPr/>
        </p:nvSpPr>
        <p:spPr>
          <a:xfrm>
            <a:off x="3894050" y="-325775"/>
            <a:ext cx="292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9" name="Google Shape;169;p24"/>
          <p:cNvSpPr/>
          <p:nvPr/>
        </p:nvSpPr>
        <p:spPr>
          <a:xfrm>
            <a:off x="18300" y="4814550"/>
            <a:ext cx="9144000" cy="338100"/>
          </a:xfrm>
          <a:prstGeom prst="rect">
            <a:avLst/>
          </a:prstGeom>
          <a:solidFill>
            <a:srgbClr val="0060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0" name="Google Shape;17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1050" y="4862887"/>
            <a:ext cx="455275" cy="24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74669" y="287800"/>
            <a:ext cx="6109481" cy="4203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4"/>
          <p:cNvSpPr txBox="1">
            <a:spLocks noGrp="1"/>
          </p:cNvSpPr>
          <p:nvPr>
            <p:ph type="body" idx="1"/>
          </p:nvPr>
        </p:nvSpPr>
        <p:spPr>
          <a:xfrm>
            <a:off x="265925" y="1075175"/>
            <a:ext cx="2764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 Light"/>
              <a:buChar char="●"/>
            </a:pPr>
            <a:r>
              <a:rPr lang="en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2020 proof of concept</a:t>
            </a:r>
            <a:endParaRPr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342900" lvl="0" indent="-3429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 Light"/>
              <a:buChar char="●"/>
            </a:pPr>
            <a:r>
              <a:rPr lang="en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7M Penn records</a:t>
            </a:r>
            <a:endParaRPr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342900" lvl="0" indent="-3429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 Light"/>
              <a:buChar char="●"/>
            </a:pPr>
            <a:r>
              <a:rPr lang="en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+43M titles from POD</a:t>
            </a:r>
            <a:endParaRPr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342900" lvl="0" indent="-3429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 Light"/>
              <a:buChar char="●"/>
            </a:pPr>
            <a:r>
              <a:rPr lang="en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Default search Penn</a:t>
            </a:r>
            <a:endParaRPr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342900" lvl="0" indent="-3429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 Light"/>
              <a:buChar char="●"/>
            </a:pPr>
            <a:r>
              <a:rPr lang="en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Expand to POD</a:t>
            </a:r>
            <a:endParaRPr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342900" lvl="0" indent="-3429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 Light"/>
              <a:buChar char="●"/>
            </a:pPr>
            <a:r>
              <a:rPr lang="en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Direct link to </a:t>
            </a:r>
            <a:br>
              <a:rPr lang="en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</a:br>
            <a:r>
              <a:rPr lang="en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partner libraries</a:t>
            </a:r>
            <a:endParaRPr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body" idx="1"/>
          </p:nvPr>
        </p:nvSpPr>
        <p:spPr>
          <a:xfrm>
            <a:off x="1138950" y="774450"/>
            <a:ext cx="7376100" cy="38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Broad participation across IPLC; 2+ years of continuous work</a:t>
            </a:r>
            <a:endParaRPr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Established ongoing team from 10+ institutions and 25+ individuals</a:t>
            </a:r>
            <a:endParaRPr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Operational data lake running since Dec 2020</a:t>
            </a:r>
            <a:endParaRPr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Data: 60M unique records amalgamated from 13 IPLC sites</a:t>
            </a:r>
            <a:endParaRPr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Two proof-of-concept local discovery environments operational</a:t>
            </a:r>
            <a:endParaRPr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2022 development workcycle planned to put POD into production</a:t>
            </a:r>
            <a:endParaRPr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Full population of data lake with 100M records (ETA May 2022)</a:t>
            </a:r>
            <a:endParaRPr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Production feeds to support ILL discovery &amp; fulfillment (ETA June 2022)</a:t>
            </a:r>
            <a:endParaRPr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Extension to additional use cases (2022-23)</a:t>
            </a:r>
            <a:endParaRPr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78" name="Google Shape;178;p25"/>
          <p:cNvSpPr txBox="1"/>
          <p:nvPr/>
        </p:nvSpPr>
        <p:spPr>
          <a:xfrm>
            <a:off x="265925" y="362200"/>
            <a:ext cx="54732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60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PROJECT STATUS</a:t>
            </a:r>
            <a:endParaRPr sz="2400">
              <a:solidFill>
                <a:srgbClr val="0060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9" name="Google Shape;179;p25"/>
          <p:cNvSpPr/>
          <p:nvPr/>
        </p:nvSpPr>
        <p:spPr>
          <a:xfrm>
            <a:off x="857975" y="1029013"/>
            <a:ext cx="197700" cy="184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0" name="Google Shape;18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327" y="939618"/>
            <a:ext cx="284925" cy="27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5"/>
          <p:cNvSpPr/>
          <p:nvPr/>
        </p:nvSpPr>
        <p:spPr>
          <a:xfrm>
            <a:off x="852813" y="1468138"/>
            <a:ext cx="197700" cy="184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2" name="Google Shape;18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165" y="1378743"/>
            <a:ext cx="284925" cy="27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5"/>
          <p:cNvSpPr/>
          <p:nvPr/>
        </p:nvSpPr>
        <p:spPr>
          <a:xfrm>
            <a:off x="852800" y="1919188"/>
            <a:ext cx="197700" cy="184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4" name="Google Shape;18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152" y="1829793"/>
            <a:ext cx="284925" cy="27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5"/>
          <p:cNvSpPr/>
          <p:nvPr/>
        </p:nvSpPr>
        <p:spPr>
          <a:xfrm>
            <a:off x="852800" y="2729685"/>
            <a:ext cx="197700" cy="184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5"/>
          <p:cNvSpPr/>
          <p:nvPr/>
        </p:nvSpPr>
        <p:spPr>
          <a:xfrm>
            <a:off x="852800" y="2320463"/>
            <a:ext cx="197700" cy="184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5"/>
          <p:cNvSpPr/>
          <p:nvPr/>
        </p:nvSpPr>
        <p:spPr>
          <a:xfrm>
            <a:off x="852800" y="3130440"/>
            <a:ext cx="197700" cy="184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5"/>
          <p:cNvSpPr/>
          <p:nvPr/>
        </p:nvSpPr>
        <p:spPr>
          <a:xfrm>
            <a:off x="18300" y="4814550"/>
            <a:ext cx="9144000" cy="338100"/>
          </a:xfrm>
          <a:prstGeom prst="rect">
            <a:avLst/>
          </a:prstGeom>
          <a:solidFill>
            <a:srgbClr val="0060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81050" y="4862887"/>
            <a:ext cx="455275" cy="24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3152" y="2229045"/>
            <a:ext cx="284925" cy="27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027" y="2628296"/>
            <a:ext cx="284925" cy="273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" name="Google Shape;192;p25"/>
          <p:cNvGrpSpPr/>
          <p:nvPr/>
        </p:nvGrpSpPr>
        <p:grpSpPr>
          <a:xfrm>
            <a:off x="841741" y="3031700"/>
            <a:ext cx="299891" cy="286994"/>
            <a:chOff x="738164" y="3869900"/>
            <a:chExt cx="299891" cy="286994"/>
          </a:xfrm>
        </p:grpSpPr>
        <p:pic>
          <p:nvPicPr>
            <p:cNvPr id="193" name="Google Shape;193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8164" y="3879809"/>
              <a:ext cx="284925" cy="2739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4" name="Google Shape;194;p25"/>
            <p:cNvCxnSpPr/>
            <p:nvPr/>
          </p:nvCxnSpPr>
          <p:spPr>
            <a:xfrm rot="10800000" flipH="1">
              <a:off x="738175" y="3998523"/>
              <a:ext cx="91200" cy="1278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25"/>
            <p:cNvCxnSpPr/>
            <p:nvPr/>
          </p:nvCxnSpPr>
          <p:spPr>
            <a:xfrm rot="10800000" flipH="1">
              <a:off x="783804" y="4029094"/>
              <a:ext cx="91200" cy="1278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25"/>
            <p:cNvCxnSpPr/>
            <p:nvPr/>
          </p:nvCxnSpPr>
          <p:spPr>
            <a:xfrm>
              <a:off x="796690" y="4016368"/>
              <a:ext cx="131400" cy="1350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25"/>
            <p:cNvCxnSpPr/>
            <p:nvPr/>
          </p:nvCxnSpPr>
          <p:spPr>
            <a:xfrm>
              <a:off x="845513" y="3967546"/>
              <a:ext cx="131400" cy="1350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25"/>
            <p:cNvCxnSpPr/>
            <p:nvPr/>
          </p:nvCxnSpPr>
          <p:spPr>
            <a:xfrm>
              <a:off x="876084" y="3918723"/>
              <a:ext cx="131400" cy="1350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25"/>
            <p:cNvCxnSpPr/>
            <p:nvPr/>
          </p:nvCxnSpPr>
          <p:spPr>
            <a:xfrm>
              <a:off x="906655" y="3869900"/>
              <a:ext cx="131400" cy="13500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0" name="Google Shape;200;p25"/>
          <p:cNvSpPr/>
          <p:nvPr/>
        </p:nvSpPr>
        <p:spPr>
          <a:xfrm>
            <a:off x="852800" y="3576228"/>
            <a:ext cx="197700" cy="184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5"/>
          <p:cNvSpPr/>
          <p:nvPr/>
        </p:nvSpPr>
        <p:spPr>
          <a:xfrm>
            <a:off x="852800" y="3990600"/>
            <a:ext cx="197700" cy="184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5"/>
          <p:cNvSpPr/>
          <p:nvPr/>
        </p:nvSpPr>
        <p:spPr>
          <a:xfrm>
            <a:off x="852800" y="4406085"/>
            <a:ext cx="197700" cy="184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/>
          <p:nvPr/>
        </p:nvSpPr>
        <p:spPr>
          <a:xfrm>
            <a:off x="3894050" y="-325775"/>
            <a:ext cx="292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8" name="Google Shape;208;p26"/>
          <p:cNvSpPr txBox="1">
            <a:spLocks noGrp="1"/>
          </p:cNvSpPr>
          <p:nvPr>
            <p:ph type="body" idx="1"/>
          </p:nvPr>
        </p:nvSpPr>
        <p:spPr>
          <a:xfrm>
            <a:off x="2077525" y="2126975"/>
            <a:ext cx="5925600" cy="200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 Light"/>
              <a:buChar char="●"/>
            </a:pPr>
            <a:r>
              <a:rPr lang="en" u="sng">
                <a:solidFill>
                  <a:srgbClr val="1155CC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pod.stanford.edu</a:t>
            </a:r>
            <a:endParaRPr>
              <a:solidFill>
                <a:srgbClr val="1155CC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lvl="0" indent="-3556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 Light"/>
              <a:buChar char="●"/>
            </a:pPr>
            <a:r>
              <a:rPr lang="en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GitHub Repository: </a:t>
            </a:r>
            <a:r>
              <a:rPr lang="en" sz="1700" u="sng">
                <a:solidFill>
                  <a:srgbClr val="1155CC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github.com/ivplus/aggregator</a:t>
            </a:r>
            <a:endParaRPr>
              <a:solidFill>
                <a:srgbClr val="1155CC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lvl="0" indent="-3429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 Light"/>
              <a:buChar char="●"/>
            </a:pPr>
            <a:r>
              <a:rPr lang="en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Contact: </a:t>
            </a:r>
            <a:r>
              <a:rPr lang="en" u="sng">
                <a:solidFill>
                  <a:srgbClr val="1155CC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LIBpod@o365lists.upenn.edu</a:t>
            </a:r>
            <a:r>
              <a:rPr lang="en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endParaRPr sz="1600"/>
          </a:p>
        </p:txBody>
      </p:sp>
      <p:sp>
        <p:nvSpPr>
          <p:cNvPr id="209" name="Google Shape;209;p26"/>
          <p:cNvSpPr/>
          <p:nvPr/>
        </p:nvSpPr>
        <p:spPr>
          <a:xfrm>
            <a:off x="18300" y="4814550"/>
            <a:ext cx="9144000" cy="338100"/>
          </a:xfrm>
          <a:prstGeom prst="rect">
            <a:avLst/>
          </a:prstGeom>
          <a:solidFill>
            <a:srgbClr val="0060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0" name="Google Shape;210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81050" y="4862887"/>
            <a:ext cx="455275" cy="24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07473" y="951200"/>
            <a:ext cx="2006650" cy="88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1214275" y="2069850"/>
            <a:ext cx="7018500" cy="25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2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In 2019, the Ivy Plus Libraries Confederation (IPLC) launched a concerted effort to enhance discovery for its inter-library loan program, BorrowDirect.</a:t>
            </a:r>
            <a:br>
              <a:rPr lang="en" sz="2000">
                <a:solidFill>
                  <a:schemeClr val="accent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</a:br>
            <a:endParaRPr sz="2000">
              <a:solidFill>
                <a:schemeClr val="accent2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challenge:</a:t>
            </a:r>
            <a:r>
              <a:rPr lang="en" sz="2000">
                <a:solidFill>
                  <a:schemeClr val="accent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what is the best way to aggregate data from 13 institutions to meet IPLC’s consortial needs? </a:t>
            </a:r>
            <a:endParaRPr sz="2200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18300" y="4814550"/>
            <a:ext cx="9144000" cy="338100"/>
          </a:xfrm>
          <a:prstGeom prst="rect">
            <a:avLst/>
          </a:prstGeom>
          <a:solidFill>
            <a:srgbClr val="0060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2704325" y="1810000"/>
            <a:ext cx="5473200" cy="6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60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PLATFORM FOR OPEN DATA</a:t>
            </a:r>
            <a:endParaRPr sz="2400">
              <a:solidFill>
                <a:srgbClr val="0060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1276" y="813151"/>
            <a:ext cx="2418025" cy="106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81050" y="4862887"/>
            <a:ext cx="455275" cy="24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1061875" y="1079250"/>
            <a:ext cx="7018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POD is working to create a </a:t>
            </a:r>
            <a:r>
              <a:rPr lang="en" sz="2000">
                <a:solidFill>
                  <a:schemeClr val="accen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platform</a:t>
            </a:r>
            <a:r>
              <a:rPr lang="en" sz="2000">
                <a:solidFill>
                  <a:schemeClr val="accent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that positions </a:t>
            </a:r>
            <a:r>
              <a:rPr lang="en" sz="2000">
                <a:solidFill>
                  <a:schemeClr val="accen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data reuse</a:t>
            </a:r>
            <a:r>
              <a:rPr lang="en" sz="2000">
                <a:solidFill>
                  <a:schemeClr val="accent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and </a:t>
            </a:r>
            <a:r>
              <a:rPr lang="en" sz="2000">
                <a:solidFill>
                  <a:schemeClr val="accen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service integration</a:t>
            </a:r>
            <a:r>
              <a:rPr lang="en" sz="2000">
                <a:solidFill>
                  <a:schemeClr val="accent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as strategic assets. Through </a:t>
            </a:r>
            <a:r>
              <a:rPr lang="en" sz="2000" i="1">
                <a:solidFill>
                  <a:schemeClr val="accent2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open, iterative development</a:t>
            </a:r>
            <a:r>
              <a:rPr lang="en" sz="2000">
                <a:solidFill>
                  <a:schemeClr val="accent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and leveraging the investment in our libraries’ internal capacities, we will meet multiple library needs and enable innovation in ways that cannot be done through a series of one-off solutions or relying on vendors and external systems. </a:t>
            </a:r>
            <a:endParaRPr sz="200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200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18300" y="4814550"/>
            <a:ext cx="9144000" cy="338100"/>
          </a:xfrm>
          <a:prstGeom prst="rect">
            <a:avLst/>
          </a:prstGeom>
          <a:solidFill>
            <a:srgbClr val="0060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265925" y="362200"/>
            <a:ext cx="5473200" cy="6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60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PLATFORM FOR OPEN DATA</a:t>
            </a:r>
            <a:endParaRPr sz="2400">
              <a:solidFill>
                <a:srgbClr val="0060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2114" y="3336701"/>
            <a:ext cx="2418025" cy="106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81050" y="4862887"/>
            <a:ext cx="455275" cy="24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1061875" y="1079250"/>
            <a:ext cx="7018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Source Sans Pro Light"/>
              <a:buAutoNum type="arabicPeriod"/>
            </a:pPr>
            <a:r>
              <a:rPr lang="en" sz="2000" b="1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Gather</a:t>
            </a:r>
            <a:r>
              <a:rPr lang="en" sz="2000">
                <a:solidFill>
                  <a:schemeClr val="accent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data from IPLC institutions</a:t>
            </a:r>
            <a:endParaRPr sz="2000">
              <a:solidFill>
                <a:schemeClr val="accent2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Source Sans Pro Light"/>
              <a:buAutoNum type="arabicPeriod"/>
            </a:pPr>
            <a:r>
              <a:rPr lang="en" sz="2000" b="1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Pool</a:t>
            </a:r>
            <a:r>
              <a:rPr lang="en" sz="2000">
                <a:solidFill>
                  <a:schemeClr val="accent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the data for easy reuse</a:t>
            </a:r>
            <a:endParaRPr sz="2000">
              <a:solidFill>
                <a:schemeClr val="accent2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Source Sans Pro Light"/>
              <a:buAutoNum type="arabicPeriod"/>
            </a:pPr>
            <a:r>
              <a:rPr lang="en" sz="2000" b="1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Enrich</a:t>
            </a:r>
            <a:r>
              <a:rPr lang="en" sz="2000">
                <a:solidFill>
                  <a:schemeClr val="accent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the aggregated data</a:t>
            </a:r>
            <a:endParaRPr sz="2000">
              <a:solidFill>
                <a:schemeClr val="accent2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Source Sans Pro Light"/>
              <a:buAutoNum type="arabicPeriod"/>
            </a:pPr>
            <a:r>
              <a:rPr lang="en" sz="2000" b="1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Deploy</a:t>
            </a:r>
            <a:r>
              <a:rPr lang="en" sz="2000">
                <a:solidFill>
                  <a:schemeClr val="accent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to support varying needs</a:t>
            </a:r>
            <a:endParaRPr sz="2000">
              <a:solidFill>
                <a:schemeClr val="accent2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2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and do this in a way that...</a:t>
            </a:r>
            <a:endParaRPr sz="2000">
              <a:solidFill>
                <a:schemeClr val="accent2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accent2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Source Sans Pro Light"/>
              <a:buAutoNum type="arabicPeriod"/>
            </a:pPr>
            <a:r>
              <a:rPr lang="en" sz="2000" b="1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Enables</a:t>
            </a:r>
            <a:r>
              <a:rPr lang="en" sz="2000">
                <a:solidFill>
                  <a:schemeClr val="accent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r>
              <a:rPr lang="en" sz="2000" b="1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innovation</a:t>
            </a:r>
            <a:r>
              <a:rPr lang="en" sz="2000">
                <a:solidFill>
                  <a:schemeClr val="accent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by reducing friction</a:t>
            </a:r>
            <a:endParaRPr sz="2000">
              <a:solidFill>
                <a:schemeClr val="accent2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Source Sans Pro Light"/>
              <a:buAutoNum type="arabicPeriod"/>
            </a:pPr>
            <a:r>
              <a:rPr lang="en" sz="2000" b="1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Builds capacity</a:t>
            </a:r>
            <a:r>
              <a:rPr lang="en" sz="2000">
                <a:solidFill>
                  <a:schemeClr val="accent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within IPLC</a:t>
            </a:r>
            <a:endParaRPr sz="2000">
              <a:solidFill>
                <a:schemeClr val="accent2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Source Sans Pro Light"/>
              <a:buAutoNum type="arabicPeriod"/>
            </a:pPr>
            <a:r>
              <a:rPr lang="en" sz="2000">
                <a:solidFill>
                  <a:schemeClr val="accent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Recognizes </a:t>
            </a:r>
            <a:r>
              <a:rPr lang="en" sz="2000" b="1">
                <a:solidFill>
                  <a:schemeClr val="accen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 as a reusable asset</a:t>
            </a:r>
            <a:endParaRPr sz="2000" b="1">
              <a:solidFill>
                <a:schemeClr val="accen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265925" y="362200"/>
            <a:ext cx="5473200" cy="6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60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OTHER WORDS...</a:t>
            </a:r>
            <a:endParaRPr sz="2400">
              <a:solidFill>
                <a:srgbClr val="0060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18300" y="4814550"/>
            <a:ext cx="9144000" cy="338100"/>
          </a:xfrm>
          <a:prstGeom prst="rect">
            <a:avLst/>
          </a:prstGeom>
          <a:solidFill>
            <a:srgbClr val="0060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1050" y="4862887"/>
            <a:ext cx="455275" cy="24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0325" y="376524"/>
            <a:ext cx="4398200" cy="381322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265925" y="362200"/>
            <a:ext cx="52716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60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DATA LAKE FOR IPLC</a:t>
            </a:r>
            <a:endParaRPr sz="2400">
              <a:solidFill>
                <a:srgbClr val="0060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3894050" y="-325775"/>
            <a:ext cx="292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3" name="Google Shape;93;p17"/>
          <p:cNvSpPr/>
          <p:nvPr/>
        </p:nvSpPr>
        <p:spPr>
          <a:xfrm>
            <a:off x="18300" y="4814550"/>
            <a:ext cx="9144000" cy="338100"/>
          </a:xfrm>
          <a:prstGeom prst="rect">
            <a:avLst/>
          </a:prstGeom>
          <a:solidFill>
            <a:srgbClr val="0060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81050" y="4862887"/>
            <a:ext cx="455275" cy="2414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/>
          <p:nvPr/>
        </p:nvSpPr>
        <p:spPr>
          <a:xfrm>
            <a:off x="4420325" y="4189750"/>
            <a:ext cx="43983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 Light"/>
                <a:ea typeface="Source Sans Pro Light"/>
                <a:cs typeface="Source Sans Pro Light"/>
                <a:sym typeface="Source Sans Pro Light"/>
              </a:rPr>
              <a:t>Source: </a:t>
            </a:r>
            <a:r>
              <a:rPr lang="en" u="sng">
                <a:solidFill>
                  <a:srgbClr val="1155CC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https://learn.g2.com/what-is-a-data-lake</a:t>
            </a:r>
            <a:endParaRPr>
              <a:solidFill>
                <a:srgbClr val="1155CC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265925" y="1075175"/>
            <a:ext cx="3920400" cy="19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 </a:t>
            </a:r>
            <a:r>
              <a:rPr lang="en" b="1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 lake</a:t>
            </a:r>
            <a:r>
              <a:rPr lang="en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 is a repository for structured, unstructured, and semi-structured data, allowing data to be in its rawest form without needing to be converted and analyzed first.</a:t>
            </a:r>
            <a:endParaRPr b="1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467650" y="3420500"/>
            <a:ext cx="3260400" cy="6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1">
                <a:solidFill>
                  <a:srgbClr val="0060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ONE FEED, MANY USES</a:t>
            </a:r>
            <a:endParaRPr sz="2400" b="1" i="1">
              <a:solidFill>
                <a:srgbClr val="0060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851250" y="926850"/>
            <a:ext cx="7359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 Light"/>
              <a:buAutoNum type="arabicPeriod"/>
            </a:pPr>
            <a:r>
              <a:rPr lang="en" sz="20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Resource sharing:  discovery</a:t>
            </a:r>
            <a:endParaRPr sz="200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lvl="0" indent="-355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 Light"/>
              <a:buAutoNum type="arabicPeriod"/>
            </a:pPr>
            <a:r>
              <a:rPr lang="en" sz="20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Collections analysis</a:t>
            </a:r>
            <a:endParaRPr sz="200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lvl="0" indent="-355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 Light"/>
              <a:buAutoNum type="arabicPeriod"/>
            </a:pPr>
            <a:r>
              <a:rPr lang="en" sz="20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Linked data &amp; data sharing</a:t>
            </a:r>
            <a:endParaRPr sz="200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lvl="0" indent="-355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 Light"/>
              <a:buAutoNum type="arabicPeriod"/>
            </a:pPr>
            <a:r>
              <a:rPr lang="en" sz="20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 mining</a:t>
            </a:r>
            <a:endParaRPr sz="200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lvl="0" indent="-355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 Light"/>
              <a:buAutoNum type="arabicPeriod"/>
            </a:pPr>
            <a:r>
              <a:rPr lang="en" sz="20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AI</a:t>
            </a:r>
            <a:endParaRPr sz="20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265925" y="362200"/>
            <a:ext cx="5473200" cy="5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60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ONE DATA FEED, MANY POSSIBLE USES</a:t>
            </a:r>
            <a:endParaRPr sz="2400">
              <a:solidFill>
                <a:srgbClr val="0060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4" name="Google Shape;104;p18"/>
          <p:cNvSpPr/>
          <p:nvPr/>
        </p:nvSpPr>
        <p:spPr>
          <a:xfrm>
            <a:off x="18300" y="4814550"/>
            <a:ext cx="9144000" cy="338100"/>
          </a:xfrm>
          <a:prstGeom prst="rect">
            <a:avLst/>
          </a:prstGeom>
          <a:solidFill>
            <a:srgbClr val="0060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1050" y="4862887"/>
            <a:ext cx="455275" cy="24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93700"/>
            <a:ext cx="8839200" cy="253826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>
            <a:spLocks noGrp="1"/>
          </p:cNvSpPr>
          <p:nvPr>
            <p:ph type="body" idx="1"/>
          </p:nvPr>
        </p:nvSpPr>
        <p:spPr>
          <a:xfrm>
            <a:off x="3253650" y="3991200"/>
            <a:ext cx="2636700" cy="39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i="1">
                <a:solidFill>
                  <a:srgbClr val="3D85C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Feeds for ILL discovery </a:t>
            </a:r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body" idx="1"/>
          </p:nvPr>
        </p:nvSpPr>
        <p:spPr>
          <a:xfrm>
            <a:off x="6316650" y="3653250"/>
            <a:ext cx="2390100" cy="6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i="1">
                <a:solidFill>
                  <a:srgbClr val="3D85C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Potential data feeds for collection analysis, et al. (e.g., Gold Rush)</a:t>
            </a:r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1068750" y="3679050"/>
            <a:ext cx="16824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i="1">
                <a:solidFill>
                  <a:srgbClr val="3D85C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Single feed per participating institution </a:t>
            </a:r>
            <a:endParaRPr/>
          </a:p>
        </p:txBody>
      </p:sp>
      <p:sp>
        <p:nvSpPr>
          <p:cNvPr id="110" name="Google Shape;110;p18"/>
          <p:cNvSpPr/>
          <p:nvPr/>
        </p:nvSpPr>
        <p:spPr>
          <a:xfrm rot="-7525357">
            <a:off x="1156200" y="3321657"/>
            <a:ext cx="503621" cy="3949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8"/>
          <p:cNvSpPr/>
          <p:nvPr/>
        </p:nvSpPr>
        <p:spPr>
          <a:xfrm rot="-5400000">
            <a:off x="4100844" y="3543111"/>
            <a:ext cx="503700" cy="395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8"/>
          <p:cNvSpPr/>
          <p:nvPr/>
        </p:nvSpPr>
        <p:spPr>
          <a:xfrm rot="-4101964">
            <a:off x="7070339" y="2991006"/>
            <a:ext cx="1086322" cy="39508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436425" y="2500350"/>
            <a:ext cx="2397000" cy="9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Resource Discovery, Access &amp; Sharing</a:t>
            </a:r>
            <a:endParaRPr sz="200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marR="0" lvl="0" indent="-28575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 Light"/>
              <a:buChar char="●"/>
            </a:pPr>
            <a:r>
              <a:rPr lang="en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Physical and digital access across IPLC</a:t>
            </a:r>
            <a:endParaRPr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265925" y="362200"/>
            <a:ext cx="6246300" cy="5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60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THREE DISTINCT CLUSTERS OF USE CASES</a:t>
            </a:r>
            <a:endParaRPr sz="2400">
              <a:solidFill>
                <a:srgbClr val="0060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9" name="Google Shape;119;p19"/>
          <p:cNvSpPr/>
          <p:nvPr/>
        </p:nvSpPr>
        <p:spPr>
          <a:xfrm>
            <a:off x="18300" y="4814550"/>
            <a:ext cx="9144000" cy="338100"/>
          </a:xfrm>
          <a:prstGeom prst="rect">
            <a:avLst/>
          </a:prstGeom>
          <a:solidFill>
            <a:srgbClr val="0060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1050" y="4862887"/>
            <a:ext cx="455275" cy="24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3381150" y="2500350"/>
            <a:ext cx="2397000" cy="10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Collections Analysis </a:t>
            </a:r>
            <a:br>
              <a:rPr lang="en" sz="20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</a:br>
            <a:r>
              <a:rPr lang="en" sz="20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&amp; Decision Support</a:t>
            </a:r>
            <a:endParaRPr sz="200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marR="0" lvl="0" indent="-28575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 Light"/>
              <a:buChar char="●"/>
            </a:pPr>
            <a:r>
              <a:rPr lang="en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View on collective holdings to inform local action</a:t>
            </a:r>
            <a:endParaRPr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6429150" y="2500350"/>
            <a:ext cx="2075700" cy="10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 Innovation </a:t>
            </a:r>
            <a:br>
              <a:rPr lang="en" sz="20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</a:br>
            <a:r>
              <a:rPr lang="en" sz="20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&amp; Enrichment</a:t>
            </a:r>
            <a:endParaRPr sz="200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lvl="0" indent="-28575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 Light"/>
              <a:buChar char="●"/>
            </a:pPr>
            <a:r>
              <a:rPr lang="en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 mining</a:t>
            </a:r>
            <a:endParaRPr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lvl="0" indent="-2857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 Light"/>
              <a:buChar char="●"/>
            </a:pPr>
            <a:r>
              <a:rPr lang="en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Linked data</a:t>
            </a:r>
            <a:endParaRPr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lvl="0" indent="-2857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 Light"/>
              <a:buChar char="●"/>
            </a:pPr>
            <a:r>
              <a:rPr lang="en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AI</a:t>
            </a:r>
            <a:endParaRPr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123" name="Google Shape;123;p19" descr="9,430 Two Arrows Stock Photos, Pictures &amp; Royalty-Free Images - iStock"/>
          <p:cNvPicPr preferRelativeResize="0"/>
          <p:nvPr/>
        </p:nvPicPr>
        <p:blipFill rotWithShape="1">
          <a:blip r:embed="rId4">
            <a:alphaModFix/>
          </a:blip>
          <a:srcRect t="20935" b="25315"/>
          <a:stretch/>
        </p:blipFill>
        <p:spPr>
          <a:xfrm>
            <a:off x="331700" y="1317850"/>
            <a:ext cx="2200050" cy="11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 descr="How to create black and white transparent overlapping histograms using  ggplot2? - Stack Overflow"/>
          <p:cNvPicPr preferRelativeResize="0"/>
          <p:nvPr/>
        </p:nvPicPr>
        <p:blipFill rotWithShape="1">
          <a:blip r:embed="rId5">
            <a:alphaModFix/>
          </a:blip>
          <a:srcRect l="11413" r="19242" b="13344"/>
          <a:stretch/>
        </p:blipFill>
        <p:spPr>
          <a:xfrm>
            <a:off x="3436876" y="1109923"/>
            <a:ext cx="1945224" cy="142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 descr="Innovation concept icon light bulb with gear sign Vector Image"/>
          <p:cNvPicPr preferRelativeResize="0"/>
          <p:nvPr/>
        </p:nvPicPr>
        <p:blipFill rotWithShape="1">
          <a:blip r:embed="rId6">
            <a:alphaModFix/>
          </a:blip>
          <a:srcRect l="9429" t="8364" r="6232" b="20207"/>
          <a:stretch/>
        </p:blipFill>
        <p:spPr>
          <a:xfrm>
            <a:off x="6664750" y="1085063"/>
            <a:ext cx="1557847" cy="142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851250" y="1079250"/>
            <a:ext cx="7524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 Light"/>
              <a:buAutoNum type="arabicPeriod"/>
            </a:pPr>
            <a:r>
              <a:rPr lang="en" sz="20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BorrowDirect Discovery &amp; Fulfillment Facilitation</a:t>
            </a:r>
            <a:endParaRPr sz="200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 Light"/>
              <a:buAutoNum type="arabicPeriod"/>
            </a:pPr>
            <a:r>
              <a:rPr lang="en" sz="20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Digital Resource Sharing for public domain, OA, repository content</a:t>
            </a:r>
            <a:endParaRPr sz="200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 Light"/>
              <a:buAutoNum type="arabicPeriod"/>
            </a:pPr>
            <a:r>
              <a:rPr lang="en" sz="20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Special Collections: IPLC-wide Virtual Reading Room</a:t>
            </a:r>
            <a:endParaRPr sz="200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 Light"/>
              <a:buAutoNum type="arabicPeriod"/>
            </a:pPr>
            <a:r>
              <a:rPr lang="en" sz="20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Serials Analysis for Copyright Status &amp; Enhanced Access</a:t>
            </a:r>
            <a:endParaRPr sz="200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 Light"/>
              <a:buAutoNum type="arabicPeriod"/>
            </a:pPr>
            <a:r>
              <a:rPr lang="en" sz="20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Controlled Digital Lending for BorrowDirect / IPLC</a:t>
            </a:r>
            <a:endParaRPr sz="200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 Light"/>
              <a:buAutoNum type="arabicPeriod"/>
            </a:pPr>
            <a:r>
              <a:rPr lang="en" sz="20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Catalog Enrichment &amp; Remediation</a:t>
            </a:r>
            <a:endParaRPr sz="200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 Light"/>
              <a:buAutoNum type="arabicPeriod"/>
            </a:pPr>
            <a:r>
              <a:rPr lang="en" sz="20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Catalog Matching, Deduplication, Linked Data Transformation</a:t>
            </a:r>
            <a:endParaRPr sz="200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 Light"/>
              <a:buAutoNum type="arabicPeriod"/>
            </a:pPr>
            <a:r>
              <a:rPr lang="en" sz="20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Potential ERM Analysis, Pooling</a:t>
            </a:r>
            <a:endParaRPr sz="200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lvl="0" indent="0" algn="l" rtl="0">
              <a:spcBef>
                <a:spcPts val="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1" name="Google Shape;131;p20"/>
          <p:cNvSpPr txBox="1"/>
          <p:nvPr/>
        </p:nvSpPr>
        <p:spPr>
          <a:xfrm>
            <a:off x="265925" y="362200"/>
            <a:ext cx="7916100" cy="5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60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 CASES -- RESOURCE DISCOVERY, SHARING &amp; ACCESS</a:t>
            </a:r>
            <a:endParaRPr sz="2400">
              <a:solidFill>
                <a:srgbClr val="0060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2" name="Google Shape;132;p20"/>
          <p:cNvSpPr/>
          <p:nvPr/>
        </p:nvSpPr>
        <p:spPr>
          <a:xfrm>
            <a:off x="18300" y="4814550"/>
            <a:ext cx="9144000" cy="338100"/>
          </a:xfrm>
          <a:prstGeom prst="rect">
            <a:avLst/>
          </a:prstGeom>
          <a:solidFill>
            <a:srgbClr val="0060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1050" y="4862887"/>
            <a:ext cx="455275" cy="24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body" idx="1"/>
          </p:nvPr>
        </p:nvSpPr>
        <p:spPr>
          <a:xfrm>
            <a:off x="851250" y="850650"/>
            <a:ext cx="7569000" cy="38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 Light"/>
              <a:buAutoNum type="arabicPeriod"/>
            </a:pPr>
            <a:r>
              <a:rPr lang="en" sz="20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Collections Analysis (POD feed to Gold Rush)</a:t>
            </a:r>
            <a:endParaRPr sz="200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 Light"/>
              <a:buAutoNum type="arabicPeriod"/>
            </a:pPr>
            <a:r>
              <a:rPr lang="en" sz="20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Shared Print Retention Commitment Management &amp; Analysis</a:t>
            </a:r>
            <a:endParaRPr sz="200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57250" lvl="1" indent="-241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 Light"/>
              <a:buAutoNum type="alphaLcPeriod"/>
            </a:pPr>
            <a:r>
              <a:rPr lang="en" sz="20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Deselection, Gap filling, understand rare/unique</a:t>
            </a:r>
            <a:endParaRPr sz="200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 Light"/>
              <a:buAutoNum type="arabicPeriod"/>
            </a:pPr>
            <a:r>
              <a:rPr lang="en" sz="20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Data Mining to Support Research </a:t>
            </a:r>
            <a:endParaRPr sz="200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57250" lvl="1" indent="-241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 Light"/>
              <a:buAutoNum type="alphaLcPeriod"/>
            </a:pPr>
            <a:r>
              <a:rPr lang="en" sz="20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…autosuggest URIs for publishers in cataloging UI</a:t>
            </a:r>
            <a:endParaRPr sz="200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57250" lvl="1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 Light"/>
              <a:buAutoNum type="alphaLcPeriod"/>
            </a:pPr>
            <a:r>
              <a:rPr lang="en" sz="20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…art &amp; architecture acquisitions over 20 years</a:t>
            </a:r>
            <a:endParaRPr sz="200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 Light"/>
              <a:buAutoNum type="arabicPeriod"/>
            </a:pPr>
            <a:r>
              <a:rPr lang="en" sz="20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DEI Analysis of IPLC Collections</a:t>
            </a:r>
            <a:endParaRPr sz="200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 Light"/>
              <a:buAutoNum type="arabicPeriod"/>
            </a:pPr>
            <a:r>
              <a:rPr lang="en" sz="20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IPLC Collections Intelligence:</a:t>
            </a:r>
            <a:endParaRPr sz="200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57250" lvl="1" indent="-241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 Light"/>
              <a:buAutoNum type="alphaLcPeriod"/>
            </a:pPr>
            <a:r>
              <a:rPr lang="en" sz="20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Inform Digitization, Preservation, Replace Lost Item Decisions</a:t>
            </a:r>
            <a:endParaRPr sz="2000">
              <a:solidFill>
                <a:schemeClr val="dk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Source Sans Pro Light"/>
              <a:buAutoNum type="arabicPeriod"/>
            </a:pPr>
            <a:r>
              <a:rPr lang="en" sz="2000">
                <a:solidFill>
                  <a:schemeClr val="dk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E-resource Holdings Analysis to HathiTrust, Open Library, etc. </a:t>
            </a:r>
            <a:endParaRPr/>
          </a:p>
        </p:txBody>
      </p:sp>
      <p:sp>
        <p:nvSpPr>
          <p:cNvPr id="139" name="Google Shape;139;p21"/>
          <p:cNvSpPr txBox="1"/>
          <p:nvPr/>
        </p:nvSpPr>
        <p:spPr>
          <a:xfrm>
            <a:off x="265925" y="362200"/>
            <a:ext cx="5473200" cy="5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608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USE CASES -- COLLECTIONS ANALYSIS</a:t>
            </a:r>
            <a:endParaRPr sz="2400">
              <a:solidFill>
                <a:srgbClr val="00608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0" name="Google Shape;140;p21"/>
          <p:cNvSpPr/>
          <p:nvPr/>
        </p:nvSpPr>
        <p:spPr>
          <a:xfrm>
            <a:off x="18300" y="4814550"/>
            <a:ext cx="9144000" cy="338100"/>
          </a:xfrm>
          <a:prstGeom prst="rect">
            <a:avLst/>
          </a:prstGeom>
          <a:solidFill>
            <a:srgbClr val="00608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1050" y="4862887"/>
            <a:ext cx="455275" cy="24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858</Words>
  <Application>Microsoft Office PowerPoint</Application>
  <PresentationFormat>On-screen Show (16:9)</PresentationFormat>
  <Paragraphs>115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Source Sans Pro Light</vt:lpstr>
      <vt:lpstr>Source Sans Pro</vt:lpstr>
      <vt:lpstr>Source Sans Pro SemiBold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I Revitt</dc:creator>
  <cp:lastModifiedBy>Marie Waltz</cp:lastModifiedBy>
  <cp:revision>1</cp:revision>
  <dcterms:modified xsi:type="dcterms:W3CDTF">2022-01-21T21:15:40Z</dcterms:modified>
</cp:coreProperties>
</file>